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5"/>
  </p:notesMasterIdLst>
  <p:sldIdLst>
    <p:sldId id="276" r:id="rId2"/>
    <p:sldId id="421" r:id="rId3"/>
    <p:sldId id="387" r:id="rId4"/>
    <p:sldId id="468" r:id="rId5"/>
    <p:sldId id="607" r:id="rId6"/>
    <p:sldId id="455" r:id="rId7"/>
    <p:sldId id="445" r:id="rId8"/>
    <p:sldId id="446" r:id="rId9"/>
    <p:sldId id="689" r:id="rId10"/>
    <p:sldId id="677" r:id="rId11"/>
    <p:sldId id="678" r:id="rId12"/>
    <p:sldId id="679" r:id="rId13"/>
    <p:sldId id="687" r:id="rId14"/>
    <p:sldId id="681" r:id="rId15"/>
    <p:sldId id="688" r:id="rId16"/>
    <p:sldId id="690" r:id="rId17"/>
    <p:sldId id="691" r:id="rId18"/>
    <p:sldId id="692" r:id="rId19"/>
    <p:sldId id="686" r:id="rId20"/>
    <p:sldId id="682" r:id="rId21"/>
    <p:sldId id="684" r:id="rId22"/>
    <p:sldId id="683" r:id="rId23"/>
    <p:sldId id="685" r:id="rId24"/>
    <p:sldId id="668" r:id="rId25"/>
    <p:sldId id="670" r:id="rId26"/>
    <p:sldId id="693" r:id="rId27"/>
    <p:sldId id="669" r:id="rId28"/>
    <p:sldId id="553" r:id="rId29"/>
    <p:sldId id="554" r:id="rId30"/>
    <p:sldId id="494" r:id="rId31"/>
    <p:sldId id="496" r:id="rId32"/>
    <p:sldId id="551" r:id="rId33"/>
    <p:sldId id="555" r:id="rId34"/>
    <p:sldId id="556" r:id="rId35"/>
    <p:sldId id="557" r:id="rId36"/>
    <p:sldId id="495" r:id="rId37"/>
    <p:sldId id="642" r:id="rId38"/>
    <p:sldId id="665" r:id="rId39"/>
    <p:sldId id="643" r:id="rId40"/>
    <p:sldId id="558" r:id="rId41"/>
    <p:sldId id="559" r:id="rId42"/>
    <p:sldId id="560" r:id="rId43"/>
    <p:sldId id="552" r:id="rId44"/>
    <p:sldId id="519" r:id="rId45"/>
    <p:sldId id="520" r:id="rId46"/>
    <p:sldId id="523" r:id="rId47"/>
    <p:sldId id="524" r:id="rId48"/>
    <p:sldId id="529" r:id="rId49"/>
    <p:sldId id="530" r:id="rId50"/>
    <p:sldId id="531" r:id="rId51"/>
    <p:sldId id="533" r:id="rId52"/>
    <p:sldId id="534" r:id="rId53"/>
    <p:sldId id="521" r:id="rId54"/>
    <p:sldId id="541" r:id="rId55"/>
    <p:sldId id="543" r:id="rId56"/>
    <p:sldId id="544" r:id="rId57"/>
    <p:sldId id="545" r:id="rId58"/>
    <p:sldId id="546" r:id="rId59"/>
    <p:sldId id="547" r:id="rId60"/>
    <p:sldId id="525" r:id="rId61"/>
    <p:sldId id="522" r:id="rId62"/>
    <p:sldId id="527" r:id="rId63"/>
    <p:sldId id="537" r:id="rId64"/>
    <p:sldId id="528" r:id="rId65"/>
    <p:sldId id="608" r:id="rId66"/>
    <p:sldId id="659" r:id="rId67"/>
    <p:sldId id="664" r:id="rId68"/>
    <p:sldId id="660" r:id="rId69"/>
    <p:sldId id="661" r:id="rId70"/>
    <p:sldId id="662" r:id="rId71"/>
    <p:sldId id="663" r:id="rId72"/>
    <p:sldId id="667" r:id="rId73"/>
    <p:sldId id="671" r:id="rId74"/>
    <p:sldId id="672" r:id="rId75"/>
    <p:sldId id="636" r:id="rId76"/>
    <p:sldId id="666" r:id="rId77"/>
    <p:sldId id="694" r:id="rId78"/>
    <p:sldId id="695" r:id="rId79"/>
    <p:sldId id="696" r:id="rId80"/>
    <p:sldId id="697" r:id="rId81"/>
    <p:sldId id="698" r:id="rId82"/>
    <p:sldId id="699" r:id="rId83"/>
    <p:sldId id="561" r:id="rId84"/>
    <p:sldId id="562" r:id="rId85"/>
    <p:sldId id="563" r:id="rId86"/>
    <p:sldId id="564" r:id="rId87"/>
    <p:sldId id="565" r:id="rId88"/>
    <p:sldId id="703" r:id="rId89"/>
    <p:sldId id="574" r:id="rId90"/>
    <p:sldId id="705" r:id="rId91"/>
    <p:sldId id="706" r:id="rId92"/>
    <p:sldId id="640" r:id="rId93"/>
    <p:sldId id="575" r:id="rId94"/>
    <p:sldId id="566" r:id="rId95"/>
    <p:sldId id="704" r:id="rId96"/>
    <p:sldId id="637" r:id="rId97"/>
    <p:sldId id="638" r:id="rId98"/>
    <p:sldId id="567" r:id="rId99"/>
    <p:sldId id="568" r:id="rId100"/>
    <p:sldId id="570" r:id="rId101"/>
    <p:sldId id="569" r:id="rId102"/>
    <p:sldId id="583" r:id="rId103"/>
    <p:sldId id="572" r:id="rId104"/>
    <p:sldId id="584" r:id="rId105"/>
    <p:sldId id="585" r:id="rId106"/>
    <p:sldId id="586" r:id="rId107"/>
    <p:sldId id="639" r:id="rId108"/>
    <p:sldId id="589" r:id="rId109"/>
    <p:sldId id="592" r:id="rId110"/>
    <p:sldId id="590" r:id="rId111"/>
    <p:sldId id="593" r:id="rId112"/>
    <p:sldId id="587" r:id="rId113"/>
    <p:sldId id="588" r:id="rId114"/>
    <p:sldId id="591" r:id="rId115"/>
    <p:sldId id="594" r:id="rId116"/>
    <p:sldId id="595" r:id="rId117"/>
    <p:sldId id="598" r:id="rId118"/>
    <p:sldId id="596" r:id="rId119"/>
    <p:sldId id="597" r:id="rId120"/>
    <p:sldId id="579" r:id="rId121"/>
    <p:sldId id="580" r:id="rId122"/>
    <p:sldId id="576" r:id="rId123"/>
    <p:sldId id="571" r:id="rId124"/>
    <p:sldId id="673" r:id="rId125"/>
    <p:sldId id="645" r:id="rId126"/>
    <p:sldId id="674" r:id="rId127"/>
    <p:sldId id="675" r:id="rId128"/>
    <p:sldId id="676" r:id="rId129"/>
    <p:sldId id="497" r:id="rId130"/>
    <p:sldId id="700" r:id="rId131"/>
    <p:sldId id="701" r:id="rId132"/>
    <p:sldId id="702" r:id="rId133"/>
    <p:sldId id="680" r:id="rId134"/>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19">
          <p15:clr>
            <a:srgbClr val="A4A3A4"/>
          </p15:clr>
        </p15:guide>
        <p15:guide id="2" pos="165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CC"/>
    <a:srgbClr val="CC0099"/>
    <a:srgbClr val="003300"/>
    <a:srgbClr val="FFFF00"/>
    <a:srgbClr val="FF9999"/>
    <a:srgbClr val="99CCFF"/>
    <a:srgbClr val="FF3399"/>
    <a:srgbClr val="F8E1DC"/>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22" autoAdjust="0"/>
    <p:restoredTop sz="94660"/>
  </p:normalViewPr>
  <p:slideViewPr>
    <p:cSldViewPr>
      <p:cViewPr varScale="1">
        <p:scale>
          <a:sx n="108" d="100"/>
          <a:sy n="108" d="100"/>
        </p:scale>
        <p:origin x="1830" y="108"/>
      </p:cViewPr>
      <p:guideLst>
        <p:guide orient="horz" pos="119"/>
        <p:guide pos="165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51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228EF33-49CB-49FE-A037-9030FBAA9002}" type="slidenum">
              <a:rPr lang="en-GB"/>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087156-7D83-4E9C-9D53-20F0B885E98A}" type="slidenum">
              <a:rPr lang="en-GB"/>
              <a:pPr/>
              <a:t>28</a:t>
            </a:fld>
            <a:endParaRPr lang="en-GB"/>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77AD67-8C38-4342-8E3F-0739250CFE9A}" type="slidenum">
              <a:rPr lang="en-GB"/>
              <a:pPr/>
              <a:t>29</a:t>
            </a:fld>
            <a:endParaRPr lang="en-GB"/>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5887F1-890C-405A-83D6-5266F5F20A3D}" type="slidenum">
              <a:rPr lang="en-GB"/>
              <a:pPr/>
              <a:t>40</a:t>
            </a:fld>
            <a:endParaRPr lang="en-GB"/>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11D41B-C307-45B7-AEA6-D95DE004C4A7}" type="slidenum">
              <a:rPr lang="en-GB"/>
              <a:pPr/>
              <a:t>41</a:t>
            </a:fld>
            <a:endParaRPr lang="en-GB"/>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11D41B-C307-45B7-AEA6-D95DE004C4A7}" type="slidenum">
              <a:rPr lang="en-GB"/>
              <a:pPr/>
              <a:t>42</a:t>
            </a:fld>
            <a:endParaRPr lang="en-GB"/>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087156-7D83-4E9C-9D53-20F0B885E98A}" type="slidenum">
              <a:rPr lang="en-GB"/>
              <a:pPr/>
              <a:t>120</a:t>
            </a:fld>
            <a:endParaRPr lang="en-GB"/>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087156-7D83-4E9C-9D53-20F0B885E98A}" type="slidenum">
              <a:rPr lang="en-GB"/>
              <a:pPr/>
              <a:t>121</a:t>
            </a:fld>
            <a:endParaRPr lang="en-GB"/>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9DBB65-23F0-454A-ACB7-57F5C71A8069}" type="slidenum">
              <a:rPr lang="en-GB"/>
              <a:pPr/>
              <a:t>127</a:t>
            </a:fld>
            <a:endParaRPr lang="en-GB"/>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ACEB90DB-478E-4913-81EC-C5F2F4C9F376}" type="slidenum">
              <a:rPr lang="en-GB"/>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FFE61E43-8B4B-4CBC-90A1-474EC3D1E224}" type="slidenum">
              <a:rPr lang="en-GB"/>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2E2FAE6D-18E7-4542-BD42-C171630AA90D}" type="slidenum">
              <a:rPr lang="en-GB"/>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8F849551-2FAF-4974-B575-14C66A70AA84}" type="slidenum">
              <a:rPr lang="en-GB"/>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2424FE05-A9E2-4CC2-AB02-096C6927E984}" type="slidenum">
              <a:rPr lang="en-GB"/>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DD07A850-5D1A-47BA-8D19-B39EBE40DFAF}" type="slidenum">
              <a:rPr lang="en-GB"/>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089AD108-9982-4607-BA13-4699267B3579}" type="slidenum">
              <a:rPr lang="en-GB"/>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F015FF33-F049-4BB7-9C74-05A9D80D9FEE}" type="slidenum">
              <a:rPr lang="en-GB"/>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91BAC029-885E-4939-9808-A95B3E149000}" type="slidenum">
              <a:rPr lang="en-GB"/>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1A9207CE-0851-47F4-9C26-A52E46D84164}" type="slidenum">
              <a:rPr lang="en-GB"/>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1466EC41-8A60-47DA-B5B7-D20326EECCBB}" type="slidenum">
              <a:rPr lang="en-GB"/>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6F1FA44-CCA9-45BF-81C6-397AC8BEA782}"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wmf"/></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Line 2"/>
          <p:cNvSpPr>
            <a:spLocks noChangeShapeType="1"/>
          </p:cNvSpPr>
          <p:nvPr/>
        </p:nvSpPr>
        <p:spPr bwMode="auto">
          <a:xfrm flipV="1">
            <a:off x="1219200" y="914400"/>
            <a:ext cx="0" cy="4572000"/>
          </a:xfrm>
          <a:prstGeom prst="line">
            <a:avLst/>
          </a:prstGeom>
          <a:noFill/>
          <a:ln w="50800">
            <a:solidFill>
              <a:srgbClr val="0000FF"/>
            </a:solidFill>
            <a:round/>
            <a:headEnd/>
            <a:tailEnd type="stealth" w="med" len="med"/>
          </a:ln>
          <a:effectLst/>
        </p:spPr>
        <p:txBody>
          <a:bodyPr/>
          <a:lstStyle/>
          <a:p>
            <a:endParaRPr lang="en-GB"/>
          </a:p>
        </p:txBody>
      </p:sp>
      <p:sp>
        <p:nvSpPr>
          <p:cNvPr id="32771" name="Line 3"/>
          <p:cNvSpPr>
            <a:spLocks noChangeShapeType="1"/>
          </p:cNvSpPr>
          <p:nvPr/>
        </p:nvSpPr>
        <p:spPr bwMode="auto">
          <a:xfrm>
            <a:off x="1219200" y="5486400"/>
            <a:ext cx="7010400" cy="0"/>
          </a:xfrm>
          <a:prstGeom prst="line">
            <a:avLst/>
          </a:prstGeom>
          <a:noFill/>
          <a:ln w="50800">
            <a:solidFill>
              <a:srgbClr val="0000FF"/>
            </a:solidFill>
            <a:round/>
            <a:headEnd/>
            <a:tailEnd type="stealth" w="med" len="med"/>
          </a:ln>
          <a:effectLst/>
        </p:spPr>
        <p:txBody>
          <a:bodyPr/>
          <a:lstStyle/>
          <a:p>
            <a:endParaRPr lang="en-GB"/>
          </a:p>
        </p:txBody>
      </p:sp>
      <p:sp>
        <p:nvSpPr>
          <p:cNvPr id="32772" name="Arc 4"/>
          <p:cNvSpPr>
            <a:spLocks/>
          </p:cNvSpPr>
          <p:nvPr/>
        </p:nvSpPr>
        <p:spPr bwMode="auto">
          <a:xfrm rot="884895">
            <a:off x="1467939" y="1408591"/>
            <a:ext cx="1833563" cy="1308100"/>
          </a:xfrm>
          <a:custGeom>
            <a:avLst/>
            <a:gdLst>
              <a:gd name="G0" fmla="+- 21192 0 0"/>
              <a:gd name="G1" fmla="+- 0 0 0"/>
              <a:gd name="G2" fmla="+- 21600 0 0"/>
              <a:gd name="T0" fmla="*/ 40647 w 40647"/>
              <a:gd name="T1" fmla="*/ 9384 h 21600"/>
              <a:gd name="T2" fmla="*/ 0 w 40647"/>
              <a:gd name="T3" fmla="*/ 4177 h 21600"/>
              <a:gd name="T4" fmla="*/ 21192 w 40647"/>
              <a:gd name="T5" fmla="*/ 0 h 21600"/>
            </a:gdLst>
            <a:ahLst/>
            <a:cxnLst>
              <a:cxn ang="0">
                <a:pos x="T0" y="T1"/>
              </a:cxn>
              <a:cxn ang="0">
                <a:pos x="T2" y="T3"/>
              </a:cxn>
              <a:cxn ang="0">
                <a:pos x="T4" y="T5"/>
              </a:cxn>
            </a:cxnLst>
            <a:rect l="0" t="0" r="r" b="b"/>
            <a:pathLst>
              <a:path w="40647" h="21600" fill="none" extrusionOk="0">
                <a:moveTo>
                  <a:pt x="40647" y="9384"/>
                </a:moveTo>
                <a:cubicBezTo>
                  <a:pt x="37044" y="16852"/>
                  <a:pt x="29484" y="21599"/>
                  <a:pt x="21192" y="21600"/>
                </a:cubicBezTo>
                <a:cubicBezTo>
                  <a:pt x="10873" y="21600"/>
                  <a:pt x="1995" y="14301"/>
                  <a:pt x="-1" y="4177"/>
                </a:cubicBezTo>
              </a:path>
              <a:path w="40647" h="21600" stroke="0" extrusionOk="0">
                <a:moveTo>
                  <a:pt x="40647" y="9384"/>
                </a:moveTo>
                <a:cubicBezTo>
                  <a:pt x="37044" y="16852"/>
                  <a:pt x="29484" y="21599"/>
                  <a:pt x="21192" y="21600"/>
                </a:cubicBezTo>
                <a:cubicBezTo>
                  <a:pt x="10873" y="21600"/>
                  <a:pt x="1995" y="14301"/>
                  <a:pt x="-1" y="4177"/>
                </a:cubicBezTo>
                <a:lnTo>
                  <a:pt x="21192" y="0"/>
                </a:lnTo>
                <a:close/>
              </a:path>
            </a:pathLst>
          </a:custGeom>
          <a:noFill/>
          <a:ln w="9525">
            <a:solidFill>
              <a:srgbClr val="FFCC00"/>
            </a:solidFill>
            <a:round/>
            <a:headEnd/>
            <a:tailEnd/>
          </a:ln>
          <a:effectLst/>
        </p:spPr>
        <p:txBody>
          <a:bodyPr wrap="none" anchor="ctr"/>
          <a:lstStyle/>
          <a:p>
            <a:endParaRPr lang="en-GB"/>
          </a:p>
        </p:txBody>
      </p:sp>
      <p:sp>
        <p:nvSpPr>
          <p:cNvPr id="32773" name="Arc 5"/>
          <p:cNvSpPr>
            <a:spLocks/>
          </p:cNvSpPr>
          <p:nvPr/>
        </p:nvSpPr>
        <p:spPr bwMode="auto">
          <a:xfrm>
            <a:off x="2195736" y="1988840"/>
            <a:ext cx="2062163" cy="1536700"/>
          </a:xfrm>
          <a:custGeom>
            <a:avLst/>
            <a:gdLst>
              <a:gd name="G0" fmla="+- 21112 0 0"/>
              <a:gd name="G1" fmla="+- 0 0 0"/>
              <a:gd name="G2" fmla="+- 21600 0 0"/>
              <a:gd name="T0" fmla="*/ 40567 w 40567"/>
              <a:gd name="T1" fmla="*/ 9384 h 21600"/>
              <a:gd name="T2" fmla="*/ 0 w 40567"/>
              <a:gd name="T3" fmla="*/ 4565 h 21600"/>
              <a:gd name="T4" fmla="*/ 21112 w 40567"/>
              <a:gd name="T5" fmla="*/ 0 h 21600"/>
            </a:gdLst>
            <a:ahLst/>
            <a:cxnLst>
              <a:cxn ang="0">
                <a:pos x="T0" y="T1"/>
              </a:cxn>
              <a:cxn ang="0">
                <a:pos x="T2" y="T3"/>
              </a:cxn>
              <a:cxn ang="0">
                <a:pos x="T4" y="T5"/>
              </a:cxn>
            </a:cxnLst>
            <a:rect l="0" t="0" r="r" b="b"/>
            <a:pathLst>
              <a:path w="40567" h="21600" fill="none" extrusionOk="0">
                <a:moveTo>
                  <a:pt x="40567" y="9384"/>
                </a:moveTo>
                <a:cubicBezTo>
                  <a:pt x="36964" y="16852"/>
                  <a:pt x="29404" y="21599"/>
                  <a:pt x="21112" y="21600"/>
                </a:cubicBezTo>
                <a:cubicBezTo>
                  <a:pt x="10941" y="21600"/>
                  <a:pt x="2149" y="14505"/>
                  <a:pt x="-1" y="4565"/>
                </a:cubicBezTo>
              </a:path>
              <a:path w="40567" h="21600" stroke="0" extrusionOk="0">
                <a:moveTo>
                  <a:pt x="40567" y="9384"/>
                </a:moveTo>
                <a:cubicBezTo>
                  <a:pt x="36964" y="16852"/>
                  <a:pt x="29404" y="21599"/>
                  <a:pt x="21112" y="21600"/>
                </a:cubicBezTo>
                <a:cubicBezTo>
                  <a:pt x="10941" y="21600"/>
                  <a:pt x="2149" y="14505"/>
                  <a:pt x="-1" y="4565"/>
                </a:cubicBezTo>
                <a:lnTo>
                  <a:pt x="21112" y="0"/>
                </a:lnTo>
                <a:close/>
              </a:path>
            </a:pathLst>
          </a:custGeom>
          <a:noFill/>
          <a:ln w="19050">
            <a:solidFill>
              <a:srgbClr val="FF9900"/>
            </a:solidFill>
            <a:round/>
            <a:headEnd/>
            <a:tailEnd/>
          </a:ln>
          <a:effectLst/>
        </p:spPr>
        <p:txBody>
          <a:bodyPr wrap="none" anchor="ctr"/>
          <a:lstStyle/>
          <a:p>
            <a:endParaRPr lang="en-GB"/>
          </a:p>
        </p:txBody>
      </p:sp>
      <p:sp>
        <p:nvSpPr>
          <p:cNvPr id="32774" name="Arc 6"/>
          <p:cNvSpPr>
            <a:spLocks/>
          </p:cNvSpPr>
          <p:nvPr/>
        </p:nvSpPr>
        <p:spPr bwMode="auto">
          <a:xfrm>
            <a:off x="3131840" y="2852936"/>
            <a:ext cx="2914650" cy="1430337"/>
          </a:xfrm>
          <a:custGeom>
            <a:avLst/>
            <a:gdLst>
              <a:gd name="G0" fmla="+- 21192 0 0"/>
              <a:gd name="G1" fmla="+- 0 0 0"/>
              <a:gd name="G2" fmla="+- 21600 0 0"/>
              <a:gd name="T0" fmla="*/ 42347 w 42347"/>
              <a:gd name="T1" fmla="*/ 4363 h 21600"/>
              <a:gd name="T2" fmla="*/ 0 w 42347"/>
              <a:gd name="T3" fmla="*/ 4177 h 21600"/>
              <a:gd name="T4" fmla="*/ 21192 w 42347"/>
              <a:gd name="T5" fmla="*/ 0 h 21600"/>
            </a:gdLst>
            <a:ahLst/>
            <a:cxnLst>
              <a:cxn ang="0">
                <a:pos x="T0" y="T1"/>
              </a:cxn>
              <a:cxn ang="0">
                <a:pos x="T2" y="T3"/>
              </a:cxn>
              <a:cxn ang="0">
                <a:pos x="T4" y="T5"/>
              </a:cxn>
            </a:cxnLst>
            <a:rect l="0" t="0" r="r" b="b"/>
            <a:pathLst>
              <a:path w="42347" h="21600" fill="none" extrusionOk="0">
                <a:moveTo>
                  <a:pt x="42346" y="4362"/>
                </a:moveTo>
                <a:cubicBezTo>
                  <a:pt x="40276" y="14399"/>
                  <a:pt x="31439" y="21599"/>
                  <a:pt x="21192" y="21600"/>
                </a:cubicBezTo>
                <a:cubicBezTo>
                  <a:pt x="10873" y="21600"/>
                  <a:pt x="1995" y="14301"/>
                  <a:pt x="-1" y="4177"/>
                </a:cubicBezTo>
              </a:path>
              <a:path w="42347" h="21600" stroke="0" extrusionOk="0">
                <a:moveTo>
                  <a:pt x="42346" y="4362"/>
                </a:moveTo>
                <a:cubicBezTo>
                  <a:pt x="40276" y="14399"/>
                  <a:pt x="31439" y="21599"/>
                  <a:pt x="21192" y="21600"/>
                </a:cubicBezTo>
                <a:cubicBezTo>
                  <a:pt x="10873" y="21600"/>
                  <a:pt x="1995" y="14301"/>
                  <a:pt x="-1" y="4177"/>
                </a:cubicBezTo>
                <a:lnTo>
                  <a:pt x="21192" y="0"/>
                </a:lnTo>
                <a:close/>
              </a:path>
            </a:pathLst>
          </a:custGeom>
          <a:noFill/>
          <a:ln w="19050">
            <a:solidFill>
              <a:schemeClr val="accent2"/>
            </a:solidFill>
            <a:round/>
            <a:headEnd/>
            <a:tailEnd/>
          </a:ln>
          <a:effectLst/>
        </p:spPr>
        <p:txBody>
          <a:bodyPr wrap="none" anchor="ctr"/>
          <a:lstStyle/>
          <a:p>
            <a:endParaRPr lang="en-GB"/>
          </a:p>
        </p:txBody>
      </p:sp>
      <p:sp>
        <p:nvSpPr>
          <p:cNvPr id="32775" name="Arc 7"/>
          <p:cNvSpPr>
            <a:spLocks/>
          </p:cNvSpPr>
          <p:nvPr/>
        </p:nvSpPr>
        <p:spPr bwMode="auto">
          <a:xfrm>
            <a:off x="5436096" y="2492896"/>
            <a:ext cx="2020887" cy="1219200"/>
          </a:xfrm>
          <a:custGeom>
            <a:avLst/>
            <a:gdLst>
              <a:gd name="G0" fmla="+- 19127 0 0"/>
              <a:gd name="G1" fmla="+- 0 0 0"/>
              <a:gd name="G2" fmla="+- 21600 0 0"/>
              <a:gd name="T0" fmla="*/ 36223 w 36223"/>
              <a:gd name="T1" fmla="*/ 13201 h 21600"/>
              <a:gd name="T2" fmla="*/ 0 w 36223"/>
              <a:gd name="T3" fmla="*/ 10036 h 21600"/>
              <a:gd name="T4" fmla="*/ 19127 w 36223"/>
              <a:gd name="T5" fmla="*/ 0 h 21600"/>
            </a:gdLst>
            <a:ahLst/>
            <a:cxnLst>
              <a:cxn ang="0">
                <a:pos x="T0" y="T1"/>
              </a:cxn>
              <a:cxn ang="0">
                <a:pos x="T2" y="T3"/>
              </a:cxn>
              <a:cxn ang="0">
                <a:pos x="T4" y="T5"/>
              </a:cxn>
            </a:cxnLst>
            <a:rect l="0" t="0" r="r" b="b"/>
            <a:pathLst>
              <a:path w="36223" h="21600" fill="none" extrusionOk="0">
                <a:moveTo>
                  <a:pt x="36223" y="13201"/>
                </a:moveTo>
                <a:cubicBezTo>
                  <a:pt x="32133" y="18498"/>
                  <a:pt x="25819" y="21599"/>
                  <a:pt x="19127" y="21600"/>
                </a:cubicBezTo>
                <a:cubicBezTo>
                  <a:pt x="11097" y="21600"/>
                  <a:pt x="3730" y="17146"/>
                  <a:pt x="0" y="10035"/>
                </a:cubicBezTo>
              </a:path>
              <a:path w="36223" h="21600" stroke="0" extrusionOk="0">
                <a:moveTo>
                  <a:pt x="36223" y="13201"/>
                </a:moveTo>
                <a:cubicBezTo>
                  <a:pt x="32133" y="18498"/>
                  <a:pt x="25819" y="21599"/>
                  <a:pt x="19127" y="21600"/>
                </a:cubicBezTo>
                <a:cubicBezTo>
                  <a:pt x="11097" y="21600"/>
                  <a:pt x="3730" y="17146"/>
                  <a:pt x="0" y="10035"/>
                </a:cubicBezTo>
                <a:lnTo>
                  <a:pt x="19127" y="0"/>
                </a:lnTo>
                <a:close/>
              </a:path>
            </a:pathLst>
          </a:custGeom>
          <a:noFill/>
          <a:ln w="9525">
            <a:solidFill>
              <a:srgbClr val="00CC00"/>
            </a:solidFill>
            <a:round/>
            <a:headEnd/>
            <a:tailEnd/>
          </a:ln>
          <a:effectLst/>
        </p:spPr>
        <p:txBody>
          <a:bodyPr wrap="none" anchor="ctr"/>
          <a:lstStyle/>
          <a:p>
            <a:endParaRPr lang="en-GB"/>
          </a:p>
        </p:txBody>
      </p:sp>
      <p:sp>
        <p:nvSpPr>
          <p:cNvPr id="32776" name="Text Box 8"/>
          <p:cNvSpPr txBox="1">
            <a:spLocks noChangeArrowheads="1"/>
          </p:cNvSpPr>
          <p:nvPr/>
        </p:nvSpPr>
        <p:spPr bwMode="auto">
          <a:xfrm>
            <a:off x="4967536" y="4149080"/>
            <a:ext cx="4176464" cy="707886"/>
          </a:xfrm>
          <a:prstGeom prst="rect">
            <a:avLst/>
          </a:prstGeom>
          <a:noFill/>
          <a:ln w="9525">
            <a:noFill/>
            <a:miter lim="800000"/>
            <a:headEnd/>
            <a:tailEnd/>
          </a:ln>
          <a:effectLst/>
        </p:spPr>
        <p:txBody>
          <a:bodyPr wrap="square">
            <a:spAutoFit/>
          </a:bodyPr>
          <a:lstStyle/>
          <a:p>
            <a:pPr>
              <a:spcBef>
                <a:spcPct val="50000"/>
              </a:spcBef>
            </a:pPr>
            <a:r>
              <a:rPr lang="en-GB" sz="2000" b="1" dirty="0">
                <a:solidFill>
                  <a:srgbClr val="FF0000"/>
                </a:solidFill>
                <a:latin typeface="Times New Roman" pitchFamily="18" charset="0"/>
              </a:rPr>
              <a:t>Long-run average cost curve (red envelope curve of </a:t>
            </a:r>
            <a:r>
              <a:rPr lang="en-GB" sz="2000" b="1" dirty="0" err="1">
                <a:solidFill>
                  <a:srgbClr val="FF0000"/>
                </a:solidFill>
                <a:latin typeface="Times New Roman" pitchFamily="18" charset="0"/>
              </a:rPr>
              <a:t>SACC</a:t>
            </a:r>
            <a:r>
              <a:rPr lang="en-GB" sz="2000" b="1" dirty="0">
                <a:solidFill>
                  <a:srgbClr val="FF0000"/>
                </a:solidFill>
                <a:latin typeface="Times New Roman" pitchFamily="18" charset="0"/>
              </a:rPr>
              <a:t> curves)</a:t>
            </a:r>
          </a:p>
        </p:txBody>
      </p:sp>
      <p:sp>
        <p:nvSpPr>
          <p:cNvPr id="32777" name="Text Box 9"/>
          <p:cNvSpPr txBox="1">
            <a:spLocks noChangeArrowheads="1"/>
          </p:cNvSpPr>
          <p:nvPr/>
        </p:nvSpPr>
        <p:spPr bwMode="auto">
          <a:xfrm>
            <a:off x="1331640" y="1124744"/>
            <a:ext cx="3276600" cy="366712"/>
          </a:xfrm>
          <a:prstGeom prst="rect">
            <a:avLst/>
          </a:prstGeom>
          <a:noFill/>
          <a:ln w="9525">
            <a:noFill/>
            <a:miter lim="800000"/>
            <a:headEnd/>
            <a:tailEnd/>
          </a:ln>
          <a:effectLst/>
        </p:spPr>
        <p:txBody>
          <a:bodyPr>
            <a:spAutoFit/>
          </a:bodyPr>
          <a:lstStyle/>
          <a:p>
            <a:pPr>
              <a:spcBef>
                <a:spcPct val="50000"/>
              </a:spcBef>
            </a:pPr>
            <a:r>
              <a:rPr lang="en-GB" dirty="0">
                <a:solidFill>
                  <a:srgbClr val="FFCC00"/>
                </a:solidFill>
                <a:latin typeface="Times New Roman" pitchFamily="18" charset="0"/>
              </a:rPr>
              <a:t>Short-run average cost curve 1</a:t>
            </a:r>
          </a:p>
        </p:txBody>
      </p:sp>
      <p:sp>
        <p:nvSpPr>
          <p:cNvPr id="32778" name="Text Box 10"/>
          <p:cNvSpPr txBox="1">
            <a:spLocks noChangeArrowheads="1"/>
          </p:cNvSpPr>
          <p:nvPr/>
        </p:nvSpPr>
        <p:spPr bwMode="auto">
          <a:xfrm>
            <a:off x="3707904" y="3573016"/>
            <a:ext cx="2447925" cy="641350"/>
          </a:xfrm>
          <a:prstGeom prst="rect">
            <a:avLst/>
          </a:prstGeom>
          <a:noFill/>
          <a:ln w="9525">
            <a:noFill/>
            <a:miter lim="800000"/>
            <a:headEnd/>
            <a:tailEnd/>
          </a:ln>
          <a:effectLst/>
        </p:spPr>
        <p:txBody>
          <a:bodyPr>
            <a:spAutoFit/>
          </a:bodyPr>
          <a:lstStyle/>
          <a:p>
            <a:pPr>
              <a:spcBef>
                <a:spcPct val="50000"/>
              </a:spcBef>
            </a:pPr>
            <a:r>
              <a:rPr lang="en-GB" dirty="0">
                <a:solidFill>
                  <a:schemeClr val="accent2"/>
                </a:solidFill>
                <a:latin typeface="Times New Roman" pitchFamily="18" charset="0"/>
              </a:rPr>
              <a:t>Short-run average cost curve 3</a:t>
            </a:r>
          </a:p>
        </p:txBody>
      </p:sp>
      <p:sp>
        <p:nvSpPr>
          <p:cNvPr id="32779" name="Text Box 11"/>
          <p:cNvSpPr txBox="1">
            <a:spLocks noChangeArrowheads="1"/>
          </p:cNvSpPr>
          <p:nvPr/>
        </p:nvSpPr>
        <p:spPr bwMode="auto">
          <a:xfrm>
            <a:off x="3635375" y="2636838"/>
            <a:ext cx="990600" cy="366712"/>
          </a:xfrm>
          <a:prstGeom prst="rect">
            <a:avLst/>
          </a:prstGeom>
          <a:noFill/>
          <a:ln w="9525">
            <a:noFill/>
            <a:miter lim="800000"/>
            <a:headEnd/>
            <a:tailEnd/>
          </a:ln>
          <a:effectLst/>
        </p:spPr>
        <p:txBody>
          <a:bodyPr>
            <a:spAutoFit/>
          </a:bodyPr>
          <a:lstStyle/>
          <a:p>
            <a:pPr>
              <a:spcBef>
                <a:spcPct val="50000"/>
              </a:spcBef>
            </a:pPr>
            <a:r>
              <a:rPr lang="en-GB">
                <a:solidFill>
                  <a:srgbClr val="FF9900"/>
                </a:solidFill>
                <a:latin typeface="Times New Roman" pitchFamily="18" charset="0"/>
              </a:rPr>
              <a:t>SACC 2</a:t>
            </a:r>
          </a:p>
        </p:txBody>
      </p:sp>
      <p:sp>
        <p:nvSpPr>
          <p:cNvPr id="32780" name="Text Box 12"/>
          <p:cNvSpPr txBox="1">
            <a:spLocks noChangeArrowheads="1"/>
          </p:cNvSpPr>
          <p:nvPr/>
        </p:nvSpPr>
        <p:spPr bwMode="auto">
          <a:xfrm>
            <a:off x="7164288" y="2852936"/>
            <a:ext cx="990600" cy="366712"/>
          </a:xfrm>
          <a:prstGeom prst="rect">
            <a:avLst/>
          </a:prstGeom>
          <a:noFill/>
          <a:ln w="9525">
            <a:noFill/>
            <a:miter lim="800000"/>
            <a:headEnd/>
            <a:tailEnd/>
          </a:ln>
          <a:effectLst/>
        </p:spPr>
        <p:txBody>
          <a:bodyPr>
            <a:spAutoFit/>
          </a:bodyPr>
          <a:lstStyle/>
          <a:p>
            <a:pPr>
              <a:spcBef>
                <a:spcPct val="50000"/>
              </a:spcBef>
            </a:pPr>
            <a:r>
              <a:rPr lang="en-GB" dirty="0" err="1">
                <a:solidFill>
                  <a:srgbClr val="00CC00"/>
                </a:solidFill>
                <a:latin typeface="Times New Roman" pitchFamily="18" charset="0"/>
              </a:rPr>
              <a:t>SACC</a:t>
            </a:r>
            <a:r>
              <a:rPr lang="en-GB" dirty="0">
                <a:solidFill>
                  <a:srgbClr val="00CC00"/>
                </a:solidFill>
                <a:latin typeface="Times New Roman" pitchFamily="18" charset="0"/>
              </a:rPr>
              <a:t> 4</a:t>
            </a:r>
          </a:p>
        </p:txBody>
      </p:sp>
      <p:sp>
        <p:nvSpPr>
          <p:cNvPr id="32781" name="Text Box 13"/>
          <p:cNvSpPr txBox="1">
            <a:spLocks noChangeArrowheads="1"/>
          </p:cNvSpPr>
          <p:nvPr/>
        </p:nvSpPr>
        <p:spPr bwMode="auto">
          <a:xfrm>
            <a:off x="6781800" y="5445125"/>
            <a:ext cx="2254696" cy="457200"/>
          </a:xfrm>
          <a:prstGeom prst="rect">
            <a:avLst/>
          </a:prstGeom>
          <a:noFill/>
          <a:ln w="9525">
            <a:noFill/>
            <a:miter lim="800000"/>
            <a:headEnd/>
            <a:tailEnd/>
          </a:ln>
          <a:effectLst/>
        </p:spPr>
        <p:txBody>
          <a:bodyPr wrap="square">
            <a:spAutoFit/>
          </a:bodyPr>
          <a:lstStyle/>
          <a:p>
            <a:pPr>
              <a:spcBef>
                <a:spcPct val="50000"/>
              </a:spcBef>
            </a:pPr>
            <a:r>
              <a:rPr lang="en-GB" sz="2000" dirty="0">
                <a:solidFill>
                  <a:srgbClr val="0000FF"/>
                </a:solidFill>
                <a:latin typeface="Times New Roman" pitchFamily="18" charset="0"/>
              </a:rPr>
              <a:t>Scale of production</a:t>
            </a:r>
            <a:r>
              <a:rPr lang="en-GB" sz="2400" dirty="0">
                <a:solidFill>
                  <a:srgbClr val="0000FF"/>
                </a:solidFill>
                <a:latin typeface="Times New Roman" pitchFamily="18" charset="0"/>
              </a:rPr>
              <a:t> </a:t>
            </a:r>
          </a:p>
        </p:txBody>
      </p:sp>
      <p:sp>
        <p:nvSpPr>
          <p:cNvPr id="32782" name="Text Box 14"/>
          <p:cNvSpPr txBox="1">
            <a:spLocks noChangeArrowheads="1"/>
          </p:cNvSpPr>
          <p:nvPr/>
        </p:nvSpPr>
        <p:spPr bwMode="auto">
          <a:xfrm>
            <a:off x="3131840" y="5517232"/>
            <a:ext cx="2895600" cy="396875"/>
          </a:xfrm>
          <a:prstGeom prst="rect">
            <a:avLst/>
          </a:prstGeom>
          <a:noFill/>
          <a:ln w="9525">
            <a:noFill/>
            <a:miter lim="800000"/>
            <a:headEnd/>
            <a:tailEnd/>
          </a:ln>
          <a:effectLst/>
        </p:spPr>
        <p:txBody>
          <a:bodyPr>
            <a:spAutoFit/>
          </a:bodyPr>
          <a:lstStyle/>
          <a:p>
            <a:pPr>
              <a:spcBef>
                <a:spcPct val="50000"/>
              </a:spcBef>
            </a:pPr>
            <a:r>
              <a:rPr lang="en-GB" sz="2000" b="1" dirty="0">
                <a:solidFill>
                  <a:srgbClr val="0000FF"/>
                </a:solidFill>
                <a:latin typeface="Times New Roman" pitchFamily="18" charset="0"/>
              </a:rPr>
              <a:t>Minimum efficient scale</a:t>
            </a:r>
          </a:p>
        </p:txBody>
      </p:sp>
      <p:sp>
        <p:nvSpPr>
          <p:cNvPr id="32783" name="Line 15"/>
          <p:cNvSpPr>
            <a:spLocks noChangeShapeType="1"/>
          </p:cNvSpPr>
          <p:nvPr/>
        </p:nvSpPr>
        <p:spPr bwMode="auto">
          <a:xfrm>
            <a:off x="4572000" y="4293096"/>
            <a:ext cx="0" cy="1224136"/>
          </a:xfrm>
          <a:prstGeom prst="line">
            <a:avLst/>
          </a:prstGeom>
          <a:noFill/>
          <a:ln w="28575">
            <a:solidFill>
              <a:schemeClr val="accent2"/>
            </a:solidFill>
            <a:prstDash val="sysDot"/>
            <a:round/>
            <a:headEnd/>
            <a:tailEnd/>
          </a:ln>
          <a:effectLst/>
        </p:spPr>
        <p:txBody>
          <a:bodyPr/>
          <a:lstStyle/>
          <a:p>
            <a:endParaRPr lang="en-GB"/>
          </a:p>
        </p:txBody>
      </p:sp>
      <p:sp>
        <p:nvSpPr>
          <p:cNvPr id="32784" name="Line 16"/>
          <p:cNvSpPr>
            <a:spLocks noChangeShapeType="1"/>
          </p:cNvSpPr>
          <p:nvPr/>
        </p:nvSpPr>
        <p:spPr bwMode="auto">
          <a:xfrm flipV="1">
            <a:off x="1403648" y="5373216"/>
            <a:ext cx="3168650" cy="149"/>
          </a:xfrm>
          <a:prstGeom prst="line">
            <a:avLst/>
          </a:prstGeom>
          <a:noFill/>
          <a:ln w="38100">
            <a:solidFill>
              <a:schemeClr val="accent2"/>
            </a:solidFill>
            <a:round/>
            <a:headEnd/>
            <a:tailEnd type="triangle" w="med" len="med"/>
          </a:ln>
          <a:effectLst/>
        </p:spPr>
        <p:txBody>
          <a:bodyPr/>
          <a:lstStyle/>
          <a:p>
            <a:endParaRPr lang="en-GB"/>
          </a:p>
        </p:txBody>
      </p:sp>
      <p:sp>
        <p:nvSpPr>
          <p:cNvPr id="32785" name="Text Box 17"/>
          <p:cNvSpPr txBox="1">
            <a:spLocks noChangeArrowheads="1"/>
          </p:cNvSpPr>
          <p:nvPr/>
        </p:nvSpPr>
        <p:spPr bwMode="auto">
          <a:xfrm>
            <a:off x="1403648" y="4941168"/>
            <a:ext cx="2971800" cy="457200"/>
          </a:xfrm>
          <a:prstGeom prst="rect">
            <a:avLst/>
          </a:prstGeom>
          <a:noFill/>
          <a:ln w="9525">
            <a:noFill/>
            <a:miter lim="800000"/>
            <a:headEnd/>
            <a:tailEnd/>
          </a:ln>
          <a:effectLst/>
        </p:spPr>
        <p:txBody>
          <a:bodyPr>
            <a:spAutoFit/>
          </a:bodyPr>
          <a:lstStyle/>
          <a:p>
            <a:pPr>
              <a:spcBef>
                <a:spcPct val="50000"/>
              </a:spcBef>
            </a:pPr>
            <a:r>
              <a:rPr lang="en-GB" sz="2400" b="1" dirty="0">
                <a:solidFill>
                  <a:schemeClr val="accent2"/>
                </a:solidFill>
                <a:latin typeface="Times New Roman" pitchFamily="18" charset="0"/>
              </a:rPr>
              <a:t>Economies of scale</a:t>
            </a:r>
          </a:p>
        </p:txBody>
      </p:sp>
      <p:sp>
        <p:nvSpPr>
          <p:cNvPr id="32787" name="Text Box 19"/>
          <p:cNvSpPr txBox="1">
            <a:spLocks noChangeArrowheads="1"/>
          </p:cNvSpPr>
          <p:nvPr/>
        </p:nvSpPr>
        <p:spPr bwMode="auto">
          <a:xfrm>
            <a:off x="-36513" y="260350"/>
            <a:ext cx="2819401" cy="701675"/>
          </a:xfrm>
          <a:prstGeom prst="rect">
            <a:avLst/>
          </a:prstGeom>
          <a:noFill/>
          <a:ln w="9525">
            <a:noFill/>
            <a:miter lim="800000"/>
            <a:headEnd/>
            <a:tailEnd/>
          </a:ln>
          <a:effectLst/>
        </p:spPr>
        <p:txBody>
          <a:bodyPr>
            <a:spAutoFit/>
          </a:bodyPr>
          <a:lstStyle/>
          <a:p>
            <a:pPr>
              <a:spcBef>
                <a:spcPct val="50000"/>
              </a:spcBef>
            </a:pPr>
            <a:r>
              <a:rPr lang="en-GB" sz="2000" b="1" dirty="0">
                <a:solidFill>
                  <a:srgbClr val="0000FF"/>
                </a:solidFill>
                <a:latin typeface="Times New Roman" pitchFamily="18" charset="0"/>
              </a:rPr>
              <a:t>Unit cost of production (Total Cost/ Output) £</a:t>
            </a:r>
          </a:p>
        </p:txBody>
      </p:sp>
      <p:sp>
        <p:nvSpPr>
          <p:cNvPr id="32788" name="Text Box 20"/>
          <p:cNvSpPr txBox="1">
            <a:spLocks noChangeArrowheads="1"/>
          </p:cNvSpPr>
          <p:nvPr/>
        </p:nvSpPr>
        <p:spPr bwMode="auto">
          <a:xfrm>
            <a:off x="107504" y="5942013"/>
            <a:ext cx="9036496" cy="923330"/>
          </a:xfrm>
          <a:prstGeom prst="rect">
            <a:avLst/>
          </a:prstGeom>
          <a:noFill/>
          <a:ln w="9525">
            <a:noFill/>
            <a:miter lim="800000"/>
            <a:headEnd/>
            <a:tailEnd/>
          </a:ln>
          <a:effectLst/>
        </p:spPr>
        <p:txBody>
          <a:bodyPr wrap="square">
            <a:spAutoFit/>
          </a:bodyPr>
          <a:lstStyle/>
          <a:p>
            <a:pPr>
              <a:spcBef>
                <a:spcPct val="50000"/>
              </a:spcBef>
            </a:pPr>
            <a:r>
              <a:rPr lang="en-GB" dirty="0"/>
              <a:t>Tendency for ‘natural monopoly’ if the ‘</a:t>
            </a:r>
            <a:r>
              <a:rPr lang="en-GB" b="1" dirty="0">
                <a:solidFill>
                  <a:srgbClr val="0000FF"/>
                </a:solidFill>
              </a:rPr>
              <a:t>minimum efficient scale</a:t>
            </a:r>
            <a:r>
              <a:rPr lang="en-GB" dirty="0"/>
              <a:t>’ (</a:t>
            </a:r>
            <a:r>
              <a:rPr lang="en-GB" dirty="0" err="1"/>
              <a:t>MES</a:t>
            </a:r>
            <a:r>
              <a:rPr lang="en-GB" dirty="0"/>
              <a:t>) of production is </a:t>
            </a:r>
            <a:r>
              <a:rPr lang="en-GB" dirty="0">
                <a:solidFill>
                  <a:srgbClr val="0000FF"/>
                </a:solidFill>
              </a:rPr>
              <a:t>only achieved with a large share of the total market</a:t>
            </a:r>
            <a:r>
              <a:rPr lang="en-GB" dirty="0"/>
              <a:t>, and operators </a:t>
            </a:r>
            <a:r>
              <a:rPr lang="en-GB" dirty="0">
                <a:solidFill>
                  <a:srgbClr val="0000FF"/>
                </a:solidFill>
              </a:rPr>
              <a:t>incur a significant cost disadvantage</a:t>
            </a:r>
            <a:r>
              <a:rPr lang="en-GB" dirty="0"/>
              <a:t> by </a:t>
            </a:r>
            <a:r>
              <a:rPr lang="en-GB" dirty="0">
                <a:solidFill>
                  <a:srgbClr val="0000FF"/>
                </a:solidFill>
              </a:rPr>
              <a:t>operating below the minimum efficient scale of production</a:t>
            </a:r>
            <a:r>
              <a:rPr lang="en-GB" dirty="0"/>
              <a:t>.</a:t>
            </a:r>
          </a:p>
        </p:txBody>
      </p:sp>
      <p:sp>
        <p:nvSpPr>
          <p:cNvPr id="21" name="Freeform 20"/>
          <p:cNvSpPr/>
          <p:nvPr/>
        </p:nvSpPr>
        <p:spPr>
          <a:xfrm>
            <a:off x="1578634" y="1475117"/>
            <a:ext cx="5848709" cy="2825612"/>
          </a:xfrm>
          <a:custGeom>
            <a:avLst/>
            <a:gdLst>
              <a:gd name="connsiteX0" fmla="*/ 0 w 5848709"/>
              <a:gd name="connsiteY0" fmla="*/ 0 h 2832339"/>
              <a:gd name="connsiteX1" fmla="*/ 129396 w 5848709"/>
              <a:gd name="connsiteY1" fmla="*/ 802257 h 2832339"/>
              <a:gd name="connsiteX2" fmla="*/ 534838 w 5848709"/>
              <a:gd name="connsiteY2" fmla="*/ 1199072 h 2832339"/>
              <a:gd name="connsiteX3" fmla="*/ 750498 w 5848709"/>
              <a:gd name="connsiteY3" fmla="*/ 1250830 h 2832339"/>
              <a:gd name="connsiteX4" fmla="*/ 819509 w 5848709"/>
              <a:gd name="connsiteY4" fmla="*/ 1483743 h 2832339"/>
              <a:gd name="connsiteX5" fmla="*/ 1147313 w 5848709"/>
              <a:gd name="connsiteY5" fmla="*/ 1863306 h 2832339"/>
              <a:gd name="connsiteX6" fmla="*/ 1509623 w 5848709"/>
              <a:gd name="connsiteY6" fmla="*/ 2044460 h 2832339"/>
              <a:gd name="connsiteX7" fmla="*/ 1690777 w 5848709"/>
              <a:gd name="connsiteY7" fmla="*/ 2061713 h 2832339"/>
              <a:gd name="connsiteX8" fmla="*/ 1777041 w 5848709"/>
              <a:gd name="connsiteY8" fmla="*/ 2216989 h 2832339"/>
              <a:gd name="connsiteX9" fmla="*/ 2216989 w 5848709"/>
              <a:gd name="connsiteY9" fmla="*/ 2605177 h 2832339"/>
              <a:gd name="connsiteX10" fmla="*/ 2751826 w 5848709"/>
              <a:gd name="connsiteY10" fmla="*/ 2786332 h 2832339"/>
              <a:gd name="connsiteX11" fmla="*/ 2984740 w 5848709"/>
              <a:gd name="connsiteY11" fmla="*/ 2812211 h 2832339"/>
              <a:gd name="connsiteX12" fmla="*/ 3683479 w 5848709"/>
              <a:gd name="connsiteY12" fmla="*/ 2665562 h 2832339"/>
              <a:gd name="connsiteX13" fmla="*/ 4114800 w 5848709"/>
              <a:gd name="connsiteY13" fmla="*/ 2355011 h 2832339"/>
              <a:gd name="connsiteX14" fmla="*/ 4304581 w 5848709"/>
              <a:gd name="connsiteY14" fmla="*/ 2070340 h 2832339"/>
              <a:gd name="connsiteX15" fmla="*/ 4658264 w 5848709"/>
              <a:gd name="connsiteY15" fmla="*/ 2216989 h 2832339"/>
              <a:gd name="connsiteX16" fmla="*/ 5227608 w 5848709"/>
              <a:gd name="connsiteY16" fmla="*/ 2225615 h 2832339"/>
              <a:gd name="connsiteX17" fmla="*/ 5848709 w 5848709"/>
              <a:gd name="connsiteY17" fmla="*/ 1837426 h 2832339"/>
              <a:gd name="connsiteX0" fmla="*/ 0 w 5848709"/>
              <a:gd name="connsiteY0" fmla="*/ 0 h 2825612"/>
              <a:gd name="connsiteX1" fmla="*/ 129396 w 5848709"/>
              <a:gd name="connsiteY1" fmla="*/ 802257 h 2825612"/>
              <a:gd name="connsiteX2" fmla="*/ 534838 w 5848709"/>
              <a:gd name="connsiteY2" fmla="*/ 1199072 h 2825612"/>
              <a:gd name="connsiteX3" fmla="*/ 750498 w 5848709"/>
              <a:gd name="connsiteY3" fmla="*/ 1250830 h 2825612"/>
              <a:gd name="connsiteX4" fmla="*/ 819509 w 5848709"/>
              <a:gd name="connsiteY4" fmla="*/ 1483743 h 2825612"/>
              <a:gd name="connsiteX5" fmla="*/ 1147313 w 5848709"/>
              <a:gd name="connsiteY5" fmla="*/ 1863306 h 2825612"/>
              <a:gd name="connsiteX6" fmla="*/ 1509623 w 5848709"/>
              <a:gd name="connsiteY6" fmla="*/ 2044460 h 2825612"/>
              <a:gd name="connsiteX7" fmla="*/ 1690777 w 5848709"/>
              <a:gd name="connsiteY7" fmla="*/ 2061713 h 2825612"/>
              <a:gd name="connsiteX8" fmla="*/ 1777041 w 5848709"/>
              <a:gd name="connsiteY8" fmla="*/ 2216989 h 2825612"/>
              <a:gd name="connsiteX9" fmla="*/ 2216989 w 5848709"/>
              <a:gd name="connsiteY9" fmla="*/ 2605177 h 2825612"/>
              <a:gd name="connsiteX10" fmla="*/ 2561318 w 5848709"/>
              <a:gd name="connsiteY10" fmla="*/ 2745971 h 2825612"/>
              <a:gd name="connsiteX11" fmla="*/ 2984740 w 5848709"/>
              <a:gd name="connsiteY11" fmla="*/ 2812211 h 2825612"/>
              <a:gd name="connsiteX12" fmla="*/ 3683479 w 5848709"/>
              <a:gd name="connsiteY12" fmla="*/ 2665562 h 2825612"/>
              <a:gd name="connsiteX13" fmla="*/ 4114800 w 5848709"/>
              <a:gd name="connsiteY13" fmla="*/ 2355011 h 2825612"/>
              <a:gd name="connsiteX14" fmla="*/ 4304581 w 5848709"/>
              <a:gd name="connsiteY14" fmla="*/ 2070340 h 2825612"/>
              <a:gd name="connsiteX15" fmla="*/ 4658264 w 5848709"/>
              <a:gd name="connsiteY15" fmla="*/ 2216989 h 2825612"/>
              <a:gd name="connsiteX16" fmla="*/ 5227608 w 5848709"/>
              <a:gd name="connsiteY16" fmla="*/ 2225615 h 2825612"/>
              <a:gd name="connsiteX17" fmla="*/ 5848709 w 5848709"/>
              <a:gd name="connsiteY17" fmla="*/ 1837426 h 282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48709" h="2825612">
                <a:moveTo>
                  <a:pt x="0" y="0"/>
                </a:moveTo>
                <a:cubicBezTo>
                  <a:pt x="20128" y="301206"/>
                  <a:pt x="40256" y="602412"/>
                  <a:pt x="129396" y="802257"/>
                </a:cubicBezTo>
                <a:cubicBezTo>
                  <a:pt x="218536" y="1002102"/>
                  <a:pt x="431321" y="1124310"/>
                  <a:pt x="534838" y="1199072"/>
                </a:cubicBezTo>
                <a:cubicBezTo>
                  <a:pt x="638355" y="1273834"/>
                  <a:pt x="703053" y="1203385"/>
                  <a:pt x="750498" y="1250830"/>
                </a:cubicBezTo>
                <a:cubicBezTo>
                  <a:pt x="797943" y="1298275"/>
                  <a:pt x="753373" y="1381664"/>
                  <a:pt x="819509" y="1483743"/>
                </a:cubicBezTo>
                <a:cubicBezTo>
                  <a:pt x="885645" y="1585822"/>
                  <a:pt x="1032294" y="1769853"/>
                  <a:pt x="1147313" y="1863306"/>
                </a:cubicBezTo>
                <a:cubicBezTo>
                  <a:pt x="1262332" y="1956759"/>
                  <a:pt x="1419046" y="2011392"/>
                  <a:pt x="1509623" y="2044460"/>
                </a:cubicBezTo>
                <a:cubicBezTo>
                  <a:pt x="1600200" y="2077528"/>
                  <a:pt x="1646207" y="2032958"/>
                  <a:pt x="1690777" y="2061713"/>
                </a:cubicBezTo>
                <a:cubicBezTo>
                  <a:pt x="1735347" y="2090468"/>
                  <a:pt x="1689339" y="2126412"/>
                  <a:pt x="1777041" y="2216989"/>
                </a:cubicBezTo>
                <a:cubicBezTo>
                  <a:pt x="1864743" y="2307566"/>
                  <a:pt x="2086276" y="2517013"/>
                  <a:pt x="2216989" y="2605177"/>
                </a:cubicBezTo>
                <a:cubicBezTo>
                  <a:pt x="2347702" y="2693341"/>
                  <a:pt x="2433360" y="2711465"/>
                  <a:pt x="2561318" y="2745971"/>
                </a:cubicBezTo>
                <a:cubicBezTo>
                  <a:pt x="2689276" y="2780477"/>
                  <a:pt x="2797713" y="2825612"/>
                  <a:pt x="2984740" y="2812211"/>
                </a:cubicBezTo>
                <a:cubicBezTo>
                  <a:pt x="3171767" y="2798810"/>
                  <a:pt x="3495136" y="2741762"/>
                  <a:pt x="3683479" y="2665562"/>
                </a:cubicBezTo>
                <a:cubicBezTo>
                  <a:pt x="3871822" y="2589362"/>
                  <a:pt x="4011283" y="2454215"/>
                  <a:pt x="4114800" y="2355011"/>
                </a:cubicBezTo>
                <a:cubicBezTo>
                  <a:pt x="4218317" y="2255807"/>
                  <a:pt x="4214004" y="2093344"/>
                  <a:pt x="4304581" y="2070340"/>
                </a:cubicBezTo>
                <a:cubicBezTo>
                  <a:pt x="4395158" y="2047336"/>
                  <a:pt x="4504426" y="2191110"/>
                  <a:pt x="4658264" y="2216989"/>
                </a:cubicBezTo>
                <a:cubicBezTo>
                  <a:pt x="4812102" y="2242868"/>
                  <a:pt x="5029201" y="2288875"/>
                  <a:pt x="5227608" y="2225615"/>
                </a:cubicBezTo>
                <a:cubicBezTo>
                  <a:pt x="5426015" y="2162355"/>
                  <a:pt x="5735128" y="1905000"/>
                  <a:pt x="5848709" y="1837426"/>
                </a:cubicBezTo>
              </a:path>
            </a:pathLst>
          </a:custGeom>
          <a:ln w="53975">
            <a:solidFill>
              <a:srgbClr val="FC0427">
                <a:alpha val="3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 name="Text Box 17"/>
          <p:cNvSpPr txBox="1">
            <a:spLocks noChangeArrowheads="1"/>
          </p:cNvSpPr>
          <p:nvPr/>
        </p:nvSpPr>
        <p:spPr bwMode="auto">
          <a:xfrm>
            <a:off x="4572000" y="4869160"/>
            <a:ext cx="3456384" cy="461665"/>
          </a:xfrm>
          <a:prstGeom prst="rect">
            <a:avLst/>
          </a:prstGeom>
          <a:noFill/>
          <a:ln w="9525">
            <a:noFill/>
            <a:miter lim="800000"/>
            <a:headEnd/>
            <a:tailEnd/>
          </a:ln>
          <a:effectLst/>
        </p:spPr>
        <p:txBody>
          <a:bodyPr wrap="square">
            <a:spAutoFit/>
          </a:bodyPr>
          <a:lstStyle/>
          <a:p>
            <a:pPr>
              <a:spcBef>
                <a:spcPct val="50000"/>
              </a:spcBef>
            </a:pPr>
            <a:r>
              <a:rPr lang="en-GB" sz="2400" b="1" dirty="0">
                <a:solidFill>
                  <a:srgbClr val="FC0427"/>
                </a:solidFill>
                <a:latin typeface="Times New Roman" pitchFamily="18" charset="0"/>
              </a:rPr>
              <a:t>Diseconomies of scale</a:t>
            </a:r>
          </a:p>
        </p:txBody>
      </p:sp>
      <p:sp>
        <p:nvSpPr>
          <p:cNvPr id="23" name="Line 16"/>
          <p:cNvSpPr>
            <a:spLocks noChangeShapeType="1"/>
          </p:cNvSpPr>
          <p:nvPr/>
        </p:nvSpPr>
        <p:spPr bwMode="auto">
          <a:xfrm flipV="1">
            <a:off x="4572000" y="5373216"/>
            <a:ext cx="3168650" cy="149"/>
          </a:xfrm>
          <a:prstGeom prst="line">
            <a:avLst/>
          </a:prstGeom>
          <a:noFill/>
          <a:ln w="38100">
            <a:solidFill>
              <a:srgbClr val="FF0000"/>
            </a:solidFill>
            <a:round/>
            <a:headEnd/>
            <a:tailEnd type="triangle" w="med" len="med"/>
          </a:ln>
          <a:effectLst/>
        </p:spPr>
        <p:txBody>
          <a:bodyPr/>
          <a:lstStyle/>
          <a:p>
            <a:endParaRPr lang="en-GB"/>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6" name="TextBox 5"/>
          <p:cNvSpPr txBox="1"/>
          <p:nvPr/>
        </p:nvSpPr>
        <p:spPr>
          <a:xfrm>
            <a:off x="4355976" y="692696"/>
            <a:ext cx="4032448" cy="923330"/>
          </a:xfrm>
          <a:prstGeom prst="rect">
            <a:avLst/>
          </a:prstGeom>
          <a:noFill/>
        </p:spPr>
        <p:txBody>
          <a:bodyPr wrap="square" rtlCol="0">
            <a:spAutoFit/>
          </a:bodyPr>
          <a:lstStyle/>
          <a:p>
            <a:r>
              <a:rPr lang="en-GB" dirty="0"/>
              <a:t>Consumer’s budget is £100 per week</a:t>
            </a:r>
          </a:p>
          <a:p>
            <a:r>
              <a:rPr lang="en-GB" dirty="0"/>
              <a:t>Price of bread is £1 per loaf</a:t>
            </a:r>
          </a:p>
          <a:p>
            <a:r>
              <a:rPr lang="en-GB" dirty="0"/>
              <a:t>Price of beer is £2 per pint</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1" name="Rectangle 10"/>
          <p:cNvSpPr/>
          <p:nvPr/>
        </p:nvSpPr>
        <p:spPr>
          <a:xfrm rot="1515086">
            <a:off x="528996" y="3608789"/>
            <a:ext cx="8016950" cy="288651"/>
          </a:xfrm>
          <a:prstGeom prst="rect">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Budget Line</a:t>
            </a:r>
          </a:p>
        </p:txBody>
      </p:sp>
      <p:sp>
        <p:nvSpPr>
          <p:cNvPr id="12" name="TextBox 11"/>
          <p:cNvSpPr txBox="1"/>
          <p:nvPr/>
        </p:nvSpPr>
        <p:spPr>
          <a:xfrm>
            <a:off x="4211960" y="1916832"/>
            <a:ext cx="4536504" cy="1477328"/>
          </a:xfrm>
          <a:prstGeom prst="rect">
            <a:avLst/>
          </a:prstGeom>
          <a:noFill/>
        </p:spPr>
        <p:txBody>
          <a:bodyPr wrap="square" rtlCol="0">
            <a:spAutoFit/>
          </a:bodyPr>
          <a:lstStyle/>
          <a:p>
            <a:r>
              <a:rPr lang="en-GB" dirty="0"/>
              <a:t>Budget Line (budget constraint) presents all product bundle combinations that a consumer can purchase with their budget:</a:t>
            </a:r>
          </a:p>
          <a:p>
            <a:pPr>
              <a:buFont typeface="Arial" pitchFamily="34" charset="0"/>
              <a:buChar char="•"/>
            </a:pPr>
            <a:r>
              <a:rPr lang="en-GB" dirty="0"/>
              <a:t> 100 loaves of bread (budget of £100/1)</a:t>
            </a:r>
          </a:p>
          <a:p>
            <a:pPr>
              <a:buFont typeface="Arial" pitchFamily="34" charset="0"/>
              <a:buChar char="•"/>
            </a:pPr>
            <a:r>
              <a:rPr lang="en-GB" dirty="0"/>
              <a:t> 50 pints of beer (budget of £100 / 2)</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Line 4"/>
          <p:cNvSpPr>
            <a:spLocks noChangeShapeType="1"/>
          </p:cNvSpPr>
          <p:nvPr/>
        </p:nvSpPr>
        <p:spPr bwMode="auto">
          <a:xfrm flipV="1">
            <a:off x="1692275" y="836613"/>
            <a:ext cx="0" cy="5040312"/>
          </a:xfrm>
          <a:prstGeom prst="line">
            <a:avLst/>
          </a:prstGeom>
          <a:noFill/>
          <a:ln w="63500">
            <a:solidFill>
              <a:srgbClr val="0000FF"/>
            </a:solidFill>
            <a:round/>
            <a:headEnd/>
            <a:tailEnd type="triangle" w="med" len="med"/>
          </a:ln>
        </p:spPr>
        <p:txBody>
          <a:bodyPr/>
          <a:lstStyle/>
          <a:p>
            <a:endParaRPr lang="en-GB"/>
          </a:p>
        </p:txBody>
      </p:sp>
      <p:sp>
        <p:nvSpPr>
          <p:cNvPr id="11267" name="Text Box 5"/>
          <p:cNvSpPr txBox="1">
            <a:spLocks noChangeArrowheads="1"/>
          </p:cNvSpPr>
          <p:nvPr/>
        </p:nvSpPr>
        <p:spPr bwMode="auto">
          <a:xfrm>
            <a:off x="539552" y="260648"/>
            <a:ext cx="2411413" cy="641350"/>
          </a:xfrm>
          <a:prstGeom prst="rect">
            <a:avLst/>
          </a:prstGeom>
          <a:noFill/>
          <a:ln w="9525">
            <a:noFill/>
            <a:miter lim="800000"/>
            <a:headEnd/>
            <a:tailEnd/>
          </a:ln>
        </p:spPr>
        <p:txBody>
          <a:bodyPr>
            <a:spAutoFit/>
          </a:bodyPr>
          <a:lstStyle/>
          <a:p>
            <a:pPr>
              <a:spcBef>
                <a:spcPct val="50000"/>
              </a:spcBef>
            </a:pPr>
            <a:r>
              <a:rPr lang="en-GB" dirty="0">
                <a:solidFill>
                  <a:srgbClr val="0066FF"/>
                </a:solidFill>
              </a:rPr>
              <a:t>Percentage change in money wages</a:t>
            </a:r>
          </a:p>
        </p:txBody>
      </p:sp>
      <p:sp>
        <p:nvSpPr>
          <p:cNvPr id="11268" name="Line 6"/>
          <p:cNvSpPr>
            <a:spLocks noChangeShapeType="1"/>
          </p:cNvSpPr>
          <p:nvPr/>
        </p:nvSpPr>
        <p:spPr bwMode="auto">
          <a:xfrm>
            <a:off x="1692275" y="5876925"/>
            <a:ext cx="6408738" cy="0"/>
          </a:xfrm>
          <a:prstGeom prst="line">
            <a:avLst/>
          </a:prstGeom>
          <a:noFill/>
          <a:ln w="63500">
            <a:solidFill>
              <a:srgbClr val="0000FF"/>
            </a:solidFill>
            <a:round/>
            <a:headEnd/>
            <a:tailEnd type="triangle" w="med" len="med"/>
          </a:ln>
        </p:spPr>
        <p:txBody>
          <a:bodyPr/>
          <a:lstStyle/>
          <a:p>
            <a:endParaRPr lang="en-GB"/>
          </a:p>
        </p:txBody>
      </p:sp>
      <p:sp>
        <p:nvSpPr>
          <p:cNvPr id="11269" name="Text Box 7"/>
          <p:cNvSpPr txBox="1">
            <a:spLocks noChangeArrowheads="1"/>
          </p:cNvSpPr>
          <p:nvPr/>
        </p:nvSpPr>
        <p:spPr bwMode="auto">
          <a:xfrm>
            <a:off x="5220072" y="5949280"/>
            <a:ext cx="3168650" cy="366713"/>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Rate of unemployment (%)</a:t>
            </a:r>
          </a:p>
        </p:txBody>
      </p:sp>
      <p:sp>
        <p:nvSpPr>
          <p:cNvPr id="11270" name="Freeform 8"/>
          <p:cNvSpPr>
            <a:spLocks/>
          </p:cNvSpPr>
          <p:nvPr/>
        </p:nvSpPr>
        <p:spPr bwMode="auto">
          <a:xfrm>
            <a:off x="1908175" y="1773238"/>
            <a:ext cx="3168650" cy="4464050"/>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44450">
            <a:solidFill>
              <a:srgbClr val="0066FF"/>
            </a:solidFill>
            <a:round/>
            <a:headEnd/>
            <a:tailEnd/>
          </a:ln>
        </p:spPr>
        <p:txBody>
          <a:bodyPr/>
          <a:lstStyle/>
          <a:p>
            <a:endParaRPr lang="en-US"/>
          </a:p>
        </p:txBody>
      </p:sp>
      <p:sp>
        <p:nvSpPr>
          <p:cNvPr id="11271" name="Text Box 9"/>
          <p:cNvSpPr txBox="1">
            <a:spLocks noChangeArrowheads="1"/>
          </p:cNvSpPr>
          <p:nvPr/>
        </p:nvSpPr>
        <p:spPr bwMode="auto">
          <a:xfrm>
            <a:off x="3924300" y="6021388"/>
            <a:ext cx="863600" cy="366712"/>
          </a:xfrm>
          <a:prstGeom prst="rect">
            <a:avLst/>
          </a:prstGeom>
          <a:noFill/>
          <a:ln w="9525">
            <a:noFill/>
            <a:miter lim="800000"/>
            <a:headEnd/>
            <a:tailEnd/>
          </a:ln>
        </p:spPr>
        <p:txBody>
          <a:bodyPr>
            <a:spAutoFit/>
          </a:bodyPr>
          <a:lstStyle/>
          <a:p>
            <a:pPr>
              <a:spcBef>
                <a:spcPct val="50000"/>
              </a:spcBef>
            </a:pPr>
            <a:r>
              <a:rPr lang="en-GB"/>
              <a:t>2.5%</a:t>
            </a:r>
          </a:p>
        </p:txBody>
      </p:sp>
      <p:sp>
        <p:nvSpPr>
          <p:cNvPr id="11272" name="Line 10"/>
          <p:cNvSpPr>
            <a:spLocks noChangeShapeType="1"/>
          </p:cNvSpPr>
          <p:nvPr/>
        </p:nvSpPr>
        <p:spPr bwMode="auto">
          <a:xfrm flipV="1">
            <a:off x="2339975" y="4149725"/>
            <a:ext cx="0" cy="1727200"/>
          </a:xfrm>
          <a:prstGeom prst="line">
            <a:avLst/>
          </a:prstGeom>
          <a:noFill/>
          <a:ln w="9525">
            <a:solidFill>
              <a:schemeClr val="tx1"/>
            </a:solidFill>
            <a:prstDash val="lgDash"/>
            <a:round/>
            <a:headEnd/>
            <a:tailEnd/>
          </a:ln>
        </p:spPr>
        <p:txBody>
          <a:bodyPr/>
          <a:lstStyle/>
          <a:p>
            <a:endParaRPr lang="en-GB"/>
          </a:p>
        </p:txBody>
      </p:sp>
      <p:sp>
        <p:nvSpPr>
          <p:cNvPr id="11273" name="Line 11"/>
          <p:cNvSpPr>
            <a:spLocks noChangeShapeType="1"/>
          </p:cNvSpPr>
          <p:nvPr/>
        </p:nvSpPr>
        <p:spPr bwMode="auto">
          <a:xfrm flipH="1">
            <a:off x="1692275" y="4149725"/>
            <a:ext cx="647700" cy="0"/>
          </a:xfrm>
          <a:prstGeom prst="line">
            <a:avLst/>
          </a:prstGeom>
          <a:noFill/>
          <a:ln w="9525">
            <a:solidFill>
              <a:schemeClr val="tx1"/>
            </a:solidFill>
            <a:prstDash val="lgDash"/>
            <a:round/>
            <a:headEnd/>
            <a:tailEnd/>
          </a:ln>
        </p:spPr>
        <p:txBody>
          <a:bodyPr/>
          <a:lstStyle/>
          <a:p>
            <a:endParaRPr lang="en-GB"/>
          </a:p>
        </p:txBody>
      </p:sp>
      <p:sp>
        <p:nvSpPr>
          <p:cNvPr id="11274" name="TextBox 11"/>
          <p:cNvSpPr txBox="1">
            <a:spLocks noChangeArrowheads="1"/>
          </p:cNvSpPr>
          <p:nvPr/>
        </p:nvSpPr>
        <p:spPr bwMode="auto">
          <a:xfrm>
            <a:off x="107504" y="5949280"/>
            <a:ext cx="1916261" cy="369332"/>
          </a:xfrm>
          <a:prstGeom prst="rect">
            <a:avLst/>
          </a:prstGeom>
          <a:noFill/>
          <a:ln w="9525">
            <a:noFill/>
            <a:miter lim="800000"/>
            <a:headEnd/>
            <a:tailEnd/>
          </a:ln>
        </p:spPr>
        <p:txBody>
          <a:bodyPr wrap="square">
            <a:spAutoFit/>
          </a:bodyPr>
          <a:lstStyle/>
          <a:p>
            <a:r>
              <a:rPr lang="en-GB" dirty="0">
                <a:solidFill>
                  <a:srgbClr val="0066FF"/>
                </a:solidFill>
              </a:rPr>
              <a:t>Full employment</a:t>
            </a:r>
          </a:p>
        </p:txBody>
      </p:sp>
      <p:sp>
        <p:nvSpPr>
          <p:cNvPr id="13" name="Left Arrow 12"/>
          <p:cNvSpPr/>
          <p:nvPr/>
        </p:nvSpPr>
        <p:spPr>
          <a:xfrm>
            <a:off x="2357438" y="5572125"/>
            <a:ext cx="1928812" cy="571500"/>
          </a:xfrm>
          <a:prstGeom prst="leftArrow">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X%</a:t>
            </a:r>
          </a:p>
        </p:txBody>
      </p:sp>
      <p:sp>
        <p:nvSpPr>
          <p:cNvPr id="14" name="Left Arrow 13"/>
          <p:cNvSpPr/>
          <p:nvPr/>
        </p:nvSpPr>
        <p:spPr>
          <a:xfrm rot="5400000">
            <a:off x="1178719" y="4679156"/>
            <a:ext cx="1714500" cy="642938"/>
          </a:xfrm>
          <a:prstGeom prst="leftArrow">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solidFill>
                  <a:schemeClr val="tx1"/>
                </a:solidFill>
              </a:rPr>
              <a:t>W%</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10243"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10244" name="Text Box 5"/>
          <p:cNvSpPr txBox="1">
            <a:spLocks noChangeArrowheads="1"/>
          </p:cNvSpPr>
          <p:nvPr/>
        </p:nvSpPr>
        <p:spPr bwMode="auto">
          <a:xfrm>
            <a:off x="2567997" y="6334007"/>
            <a:ext cx="3084123"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10245" name="Text Box 6"/>
          <p:cNvSpPr txBox="1">
            <a:spLocks noChangeArrowheads="1"/>
          </p:cNvSpPr>
          <p:nvPr/>
        </p:nvSpPr>
        <p:spPr bwMode="auto">
          <a:xfrm>
            <a:off x="539552" y="548680"/>
            <a:ext cx="1512887"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Price Level</a:t>
            </a:r>
          </a:p>
        </p:txBody>
      </p:sp>
      <p:sp>
        <p:nvSpPr>
          <p:cNvPr id="10246" name="Line 12"/>
          <p:cNvSpPr>
            <a:spLocks noChangeShapeType="1"/>
          </p:cNvSpPr>
          <p:nvPr/>
        </p:nvSpPr>
        <p:spPr bwMode="auto">
          <a:xfrm>
            <a:off x="2843213" y="836613"/>
            <a:ext cx="5257800" cy="3960812"/>
          </a:xfrm>
          <a:prstGeom prst="line">
            <a:avLst/>
          </a:prstGeom>
          <a:noFill/>
          <a:ln w="44450">
            <a:solidFill>
              <a:srgbClr val="0066FF"/>
            </a:solidFill>
            <a:round/>
            <a:headEnd/>
            <a:tailEnd/>
          </a:ln>
        </p:spPr>
        <p:txBody>
          <a:bodyPr/>
          <a:lstStyle/>
          <a:p>
            <a:endParaRPr lang="en-GB"/>
          </a:p>
        </p:txBody>
      </p:sp>
      <p:sp>
        <p:nvSpPr>
          <p:cNvPr id="10248" name="Text Box 15"/>
          <p:cNvSpPr txBox="1">
            <a:spLocks noChangeArrowheads="1"/>
          </p:cNvSpPr>
          <p:nvPr/>
        </p:nvSpPr>
        <p:spPr bwMode="auto">
          <a:xfrm>
            <a:off x="6357938" y="6211888"/>
            <a:ext cx="2786062" cy="646112"/>
          </a:xfrm>
          <a:prstGeom prst="rect">
            <a:avLst/>
          </a:prstGeom>
          <a:noFill/>
          <a:ln w="9525">
            <a:noFill/>
            <a:miter lim="800000"/>
            <a:headEnd/>
            <a:tailEnd/>
          </a:ln>
        </p:spPr>
        <p:txBody>
          <a:bodyPr>
            <a:spAutoFit/>
          </a:bodyPr>
          <a:lstStyle/>
          <a:p>
            <a:pPr>
              <a:spcBef>
                <a:spcPct val="50000"/>
              </a:spcBef>
            </a:pPr>
            <a:r>
              <a:rPr lang="en-GB" dirty="0">
                <a:solidFill>
                  <a:srgbClr val="0066FF"/>
                </a:solidFill>
              </a:rPr>
              <a:t>Y1 - Full employment level of national income</a:t>
            </a:r>
          </a:p>
        </p:txBody>
      </p:sp>
      <p:sp>
        <p:nvSpPr>
          <p:cNvPr id="10249" name="Text Box 18"/>
          <p:cNvSpPr txBox="1">
            <a:spLocks noChangeArrowheads="1"/>
          </p:cNvSpPr>
          <p:nvPr/>
        </p:nvSpPr>
        <p:spPr bwMode="auto">
          <a:xfrm>
            <a:off x="2123728" y="5157192"/>
            <a:ext cx="2880320"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Aggregate Supply Curve</a:t>
            </a:r>
          </a:p>
        </p:txBody>
      </p:sp>
      <p:sp>
        <p:nvSpPr>
          <p:cNvPr id="10250" name="Line 22"/>
          <p:cNvSpPr>
            <a:spLocks noChangeShapeType="1"/>
          </p:cNvSpPr>
          <p:nvPr/>
        </p:nvSpPr>
        <p:spPr bwMode="auto">
          <a:xfrm flipV="1">
            <a:off x="6500812" y="4365104"/>
            <a:ext cx="519460" cy="278334"/>
          </a:xfrm>
          <a:prstGeom prst="line">
            <a:avLst/>
          </a:prstGeom>
          <a:noFill/>
          <a:ln w="28575">
            <a:solidFill>
              <a:srgbClr val="FF0000"/>
            </a:solidFill>
            <a:round/>
            <a:headEnd type="triangle" w="med" len="med"/>
            <a:tailEnd/>
          </a:ln>
        </p:spPr>
        <p:txBody>
          <a:bodyPr/>
          <a:lstStyle/>
          <a:p>
            <a:endParaRPr lang="en-GB"/>
          </a:p>
        </p:txBody>
      </p:sp>
      <p:sp>
        <p:nvSpPr>
          <p:cNvPr id="10251" name="Text Box 23"/>
          <p:cNvSpPr txBox="1">
            <a:spLocks noChangeArrowheads="1"/>
          </p:cNvSpPr>
          <p:nvPr/>
        </p:nvSpPr>
        <p:spPr bwMode="auto">
          <a:xfrm>
            <a:off x="6966645" y="4149080"/>
            <a:ext cx="2177355" cy="1815882"/>
          </a:xfrm>
          <a:prstGeom prst="rect">
            <a:avLst/>
          </a:prstGeom>
          <a:noFill/>
          <a:ln w="9525">
            <a:noFill/>
            <a:miter lim="800000"/>
            <a:headEnd/>
            <a:tailEnd/>
          </a:ln>
        </p:spPr>
        <p:txBody>
          <a:bodyPr wrap="square">
            <a:spAutoFit/>
          </a:bodyPr>
          <a:lstStyle/>
          <a:p>
            <a:r>
              <a:rPr lang="en-GB" sz="1600" b="1" dirty="0">
                <a:solidFill>
                  <a:srgbClr val="FF0000"/>
                </a:solidFill>
              </a:rPr>
              <a:t>Rising price level below full employment </a:t>
            </a:r>
            <a:r>
              <a:rPr lang="en-GB" sz="1600" dirty="0"/>
              <a:t>is caused by </a:t>
            </a:r>
            <a:r>
              <a:rPr lang="en-GB" sz="1600" b="1" dirty="0">
                <a:solidFill>
                  <a:srgbClr val="FF0000"/>
                </a:solidFill>
              </a:rPr>
              <a:t>bottlenecks</a:t>
            </a:r>
            <a:r>
              <a:rPr lang="en-GB" sz="1600" dirty="0"/>
              <a:t> developing within economy.</a:t>
            </a:r>
          </a:p>
        </p:txBody>
      </p:sp>
      <p:sp>
        <p:nvSpPr>
          <p:cNvPr id="10252" name="Text Box 24"/>
          <p:cNvSpPr txBox="1">
            <a:spLocks noChangeArrowheads="1"/>
          </p:cNvSpPr>
          <p:nvPr/>
        </p:nvSpPr>
        <p:spPr bwMode="auto">
          <a:xfrm rot="2264461">
            <a:off x="3539714" y="1908870"/>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sp>
        <p:nvSpPr>
          <p:cNvPr id="18" name="Freeform 17"/>
          <p:cNvSpPr/>
          <p:nvPr/>
        </p:nvSpPr>
        <p:spPr>
          <a:xfrm>
            <a:off x="1993900" y="1123950"/>
            <a:ext cx="4818063" cy="4454525"/>
          </a:xfrm>
          <a:custGeom>
            <a:avLst/>
            <a:gdLst>
              <a:gd name="connsiteX0" fmla="*/ 0 w 4849368"/>
              <a:gd name="connsiteY0" fmla="*/ 4434840 h 4453128"/>
              <a:gd name="connsiteX1" fmla="*/ 3310128 w 4849368"/>
              <a:gd name="connsiteY1" fmla="*/ 4453128 h 4453128"/>
              <a:gd name="connsiteX2" fmla="*/ 4069080 w 4849368"/>
              <a:gd name="connsiteY2" fmla="*/ 4334256 h 4453128"/>
              <a:gd name="connsiteX3" fmla="*/ 4389120 w 4849368"/>
              <a:gd name="connsiteY3" fmla="*/ 3813048 h 4453128"/>
              <a:gd name="connsiteX4" fmla="*/ 4626864 w 4849368"/>
              <a:gd name="connsiteY4" fmla="*/ 2734056 h 4453128"/>
              <a:gd name="connsiteX5" fmla="*/ 4818888 w 4849368"/>
              <a:gd name="connsiteY5" fmla="*/ 1417320 h 4453128"/>
              <a:gd name="connsiteX6" fmla="*/ 4809744 w 4849368"/>
              <a:gd name="connsiteY6" fmla="*/ 0 h 4453128"/>
              <a:gd name="connsiteX0" fmla="*/ 0 w 4818888"/>
              <a:gd name="connsiteY0" fmla="*/ 4434840 h 4453128"/>
              <a:gd name="connsiteX1" fmla="*/ 3310128 w 4818888"/>
              <a:gd name="connsiteY1" fmla="*/ 4453128 h 4453128"/>
              <a:gd name="connsiteX2" fmla="*/ 4069080 w 4818888"/>
              <a:gd name="connsiteY2" fmla="*/ 4334256 h 4453128"/>
              <a:gd name="connsiteX3" fmla="*/ 4389120 w 4818888"/>
              <a:gd name="connsiteY3" fmla="*/ 3813048 h 4453128"/>
              <a:gd name="connsiteX4" fmla="*/ 4626864 w 4818888"/>
              <a:gd name="connsiteY4" fmla="*/ 2734056 h 4453128"/>
              <a:gd name="connsiteX5" fmla="*/ 4818888 w 4818888"/>
              <a:gd name="connsiteY5" fmla="*/ 1417320 h 4453128"/>
              <a:gd name="connsiteX6" fmla="*/ 4809744 w 4818888"/>
              <a:gd name="connsiteY6" fmla="*/ 0 h 445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8" h="4453128">
                <a:moveTo>
                  <a:pt x="0" y="4434840"/>
                </a:moveTo>
                <a:lnTo>
                  <a:pt x="3310128" y="4453128"/>
                </a:lnTo>
                <a:cubicBezTo>
                  <a:pt x="3988308" y="4436364"/>
                  <a:pt x="3889248" y="4440936"/>
                  <a:pt x="4069080" y="4334256"/>
                </a:cubicBezTo>
                <a:cubicBezTo>
                  <a:pt x="4248912" y="4227576"/>
                  <a:pt x="4296156" y="4079748"/>
                  <a:pt x="4389120" y="3813048"/>
                </a:cubicBezTo>
                <a:cubicBezTo>
                  <a:pt x="4482084" y="3546348"/>
                  <a:pt x="4555236" y="3133344"/>
                  <a:pt x="4626864" y="2734056"/>
                </a:cubicBezTo>
                <a:cubicBezTo>
                  <a:pt x="4698492" y="2334768"/>
                  <a:pt x="4788408" y="1872996"/>
                  <a:pt x="4818888" y="1417320"/>
                </a:cubicBezTo>
                <a:lnTo>
                  <a:pt x="4809744" y="0"/>
                </a:lnTo>
              </a:path>
            </a:pathLst>
          </a:custGeom>
          <a:ln w="412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0254" name="TextBox 18"/>
          <p:cNvSpPr txBox="1">
            <a:spLocks noChangeArrowheads="1"/>
          </p:cNvSpPr>
          <p:nvPr/>
        </p:nvSpPr>
        <p:spPr bwMode="auto">
          <a:xfrm>
            <a:off x="785813" y="5357813"/>
            <a:ext cx="571500" cy="369887"/>
          </a:xfrm>
          <a:prstGeom prst="rect">
            <a:avLst/>
          </a:prstGeom>
          <a:noFill/>
          <a:ln w="9525">
            <a:noFill/>
            <a:miter lim="800000"/>
            <a:headEnd/>
            <a:tailEnd/>
          </a:ln>
        </p:spPr>
        <p:txBody>
          <a:bodyPr>
            <a:spAutoFit/>
          </a:bodyPr>
          <a:lstStyle/>
          <a:p>
            <a:r>
              <a:rPr lang="en-GB" b="1" dirty="0"/>
              <a:t>P0</a:t>
            </a:r>
          </a:p>
        </p:txBody>
      </p:sp>
      <p:sp>
        <p:nvSpPr>
          <p:cNvPr id="10256" name="TextBox 21"/>
          <p:cNvSpPr txBox="1">
            <a:spLocks noChangeArrowheads="1"/>
          </p:cNvSpPr>
          <p:nvPr/>
        </p:nvSpPr>
        <p:spPr bwMode="auto">
          <a:xfrm>
            <a:off x="785813" y="3571875"/>
            <a:ext cx="571500" cy="369888"/>
          </a:xfrm>
          <a:prstGeom prst="rect">
            <a:avLst/>
          </a:prstGeom>
          <a:noFill/>
          <a:ln w="9525">
            <a:noFill/>
            <a:miter lim="800000"/>
            <a:headEnd/>
            <a:tailEnd/>
          </a:ln>
        </p:spPr>
        <p:txBody>
          <a:bodyPr>
            <a:spAutoFit/>
          </a:bodyPr>
          <a:lstStyle/>
          <a:p>
            <a:r>
              <a:rPr lang="en-GB" b="1" dirty="0">
                <a:solidFill>
                  <a:srgbClr val="0066FF"/>
                </a:solidFill>
              </a:rPr>
              <a:t>P1</a:t>
            </a:r>
          </a:p>
        </p:txBody>
      </p:sp>
      <p:sp>
        <p:nvSpPr>
          <p:cNvPr id="10257" name="Line 12"/>
          <p:cNvSpPr>
            <a:spLocks noChangeShapeType="1"/>
          </p:cNvSpPr>
          <p:nvPr/>
        </p:nvSpPr>
        <p:spPr bwMode="auto">
          <a:xfrm>
            <a:off x="1691680" y="2348880"/>
            <a:ext cx="4923433" cy="3683620"/>
          </a:xfrm>
          <a:prstGeom prst="line">
            <a:avLst/>
          </a:prstGeom>
          <a:noFill/>
          <a:ln w="44450">
            <a:solidFill>
              <a:srgbClr val="0066FF"/>
            </a:solidFill>
            <a:round/>
            <a:headEnd/>
            <a:tailEnd/>
          </a:ln>
        </p:spPr>
        <p:txBody>
          <a:bodyPr/>
          <a:lstStyle/>
          <a:p>
            <a:endParaRPr lang="en-GB"/>
          </a:p>
        </p:txBody>
      </p:sp>
      <p:sp>
        <p:nvSpPr>
          <p:cNvPr id="10258" name="Text Box 24"/>
          <p:cNvSpPr txBox="1">
            <a:spLocks noChangeArrowheads="1"/>
          </p:cNvSpPr>
          <p:nvPr/>
        </p:nvSpPr>
        <p:spPr bwMode="auto">
          <a:xfrm rot="2204332">
            <a:off x="1640061" y="3522034"/>
            <a:ext cx="308208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Initial Aggregate Demand</a:t>
            </a:r>
          </a:p>
        </p:txBody>
      </p:sp>
      <p:cxnSp>
        <p:nvCxnSpPr>
          <p:cNvPr id="26" name="Straight Connector 25"/>
          <p:cNvCxnSpPr/>
          <p:nvPr/>
        </p:nvCxnSpPr>
        <p:spPr>
          <a:xfrm rot="5400000">
            <a:off x="5680075" y="5751513"/>
            <a:ext cx="500063" cy="1587"/>
          </a:xfrm>
          <a:prstGeom prst="line">
            <a:avLst/>
          </a:prstGeom>
          <a:ln w="444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260" name="TextBox 26"/>
          <p:cNvSpPr txBox="1">
            <a:spLocks noChangeArrowheads="1"/>
          </p:cNvSpPr>
          <p:nvPr/>
        </p:nvSpPr>
        <p:spPr bwMode="auto">
          <a:xfrm>
            <a:off x="5643563" y="6215063"/>
            <a:ext cx="500062" cy="369887"/>
          </a:xfrm>
          <a:prstGeom prst="rect">
            <a:avLst/>
          </a:prstGeom>
          <a:noFill/>
          <a:ln w="9525">
            <a:noFill/>
            <a:miter lim="800000"/>
            <a:headEnd/>
            <a:tailEnd/>
          </a:ln>
        </p:spPr>
        <p:txBody>
          <a:bodyPr>
            <a:spAutoFit/>
          </a:bodyPr>
          <a:lstStyle/>
          <a:p>
            <a:r>
              <a:rPr lang="en-GB"/>
              <a:t>Y0</a:t>
            </a:r>
          </a:p>
        </p:txBody>
      </p:sp>
      <p:sp>
        <p:nvSpPr>
          <p:cNvPr id="22" name="Line 9"/>
          <p:cNvSpPr>
            <a:spLocks noChangeShapeType="1"/>
          </p:cNvSpPr>
          <p:nvPr/>
        </p:nvSpPr>
        <p:spPr bwMode="auto">
          <a:xfrm>
            <a:off x="1475656" y="3717032"/>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26"/>
          <p:cNvSpPr>
            <a:spLocks noChangeShapeType="1"/>
          </p:cNvSpPr>
          <p:nvPr/>
        </p:nvSpPr>
        <p:spPr bwMode="auto">
          <a:xfrm>
            <a:off x="6804248" y="476672"/>
            <a:ext cx="0" cy="554461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Line 26"/>
          <p:cNvSpPr>
            <a:spLocks noChangeShapeType="1"/>
          </p:cNvSpPr>
          <p:nvPr/>
        </p:nvSpPr>
        <p:spPr bwMode="auto">
          <a:xfrm>
            <a:off x="6660232" y="3645024"/>
            <a:ext cx="0" cy="2664296"/>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cxnSp>
        <p:nvCxnSpPr>
          <p:cNvPr id="27" name="Straight Arrow Connector 26"/>
          <p:cNvCxnSpPr/>
          <p:nvPr/>
        </p:nvCxnSpPr>
        <p:spPr>
          <a:xfrm rot="5400000" flipH="1" flipV="1">
            <a:off x="4355976" y="2996952"/>
            <a:ext cx="1296144" cy="129614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flipH="1" flipV="1">
            <a:off x="2447764" y="1592796"/>
            <a:ext cx="1368152" cy="129614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0260" idx="3"/>
          </p:cNvCxnSpPr>
          <p:nvPr/>
        </p:nvCxnSpPr>
        <p:spPr>
          <a:xfrm flipV="1">
            <a:off x="6143625" y="6381328"/>
            <a:ext cx="228575" cy="1867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10243"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10244" name="Text Box 5"/>
          <p:cNvSpPr txBox="1">
            <a:spLocks noChangeArrowheads="1"/>
          </p:cNvSpPr>
          <p:nvPr/>
        </p:nvSpPr>
        <p:spPr bwMode="auto">
          <a:xfrm>
            <a:off x="2483767" y="6334007"/>
            <a:ext cx="31597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10245" name="Text Box 6"/>
          <p:cNvSpPr txBox="1">
            <a:spLocks noChangeArrowheads="1"/>
          </p:cNvSpPr>
          <p:nvPr/>
        </p:nvSpPr>
        <p:spPr bwMode="auto">
          <a:xfrm>
            <a:off x="539552" y="548680"/>
            <a:ext cx="1512887"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Price Level</a:t>
            </a:r>
          </a:p>
        </p:txBody>
      </p:sp>
      <p:sp>
        <p:nvSpPr>
          <p:cNvPr id="10246" name="Line 12"/>
          <p:cNvSpPr>
            <a:spLocks noChangeShapeType="1"/>
          </p:cNvSpPr>
          <p:nvPr/>
        </p:nvSpPr>
        <p:spPr bwMode="auto">
          <a:xfrm>
            <a:off x="2843213" y="836613"/>
            <a:ext cx="5257800" cy="3960812"/>
          </a:xfrm>
          <a:prstGeom prst="line">
            <a:avLst/>
          </a:prstGeom>
          <a:noFill/>
          <a:ln w="44450">
            <a:solidFill>
              <a:srgbClr val="0066FF"/>
            </a:solidFill>
            <a:round/>
            <a:headEnd/>
            <a:tailEnd/>
          </a:ln>
        </p:spPr>
        <p:txBody>
          <a:bodyPr/>
          <a:lstStyle/>
          <a:p>
            <a:endParaRPr lang="en-GB"/>
          </a:p>
        </p:txBody>
      </p:sp>
      <p:sp>
        <p:nvSpPr>
          <p:cNvPr id="10248" name="Text Box 15"/>
          <p:cNvSpPr txBox="1">
            <a:spLocks noChangeArrowheads="1"/>
          </p:cNvSpPr>
          <p:nvPr/>
        </p:nvSpPr>
        <p:spPr bwMode="auto">
          <a:xfrm>
            <a:off x="6357938" y="6211888"/>
            <a:ext cx="2786062" cy="646112"/>
          </a:xfrm>
          <a:prstGeom prst="rect">
            <a:avLst/>
          </a:prstGeom>
          <a:noFill/>
          <a:ln w="9525">
            <a:noFill/>
            <a:miter lim="800000"/>
            <a:headEnd/>
            <a:tailEnd/>
          </a:ln>
        </p:spPr>
        <p:txBody>
          <a:bodyPr>
            <a:spAutoFit/>
          </a:bodyPr>
          <a:lstStyle/>
          <a:p>
            <a:pPr>
              <a:spcBef>
                <a:spcPct val="50000"/>
              </a:spcBef>
            </a:pPr>
            <a:r>
              <a:rPr lang="en-GB" dirty="0">
                <a:solidFill>
                  <a:srgbClr val="0066FF"/>
                </a:solidFill>
              </a:rPr>
              <a:t>Y1 - Full employment level of national income</a:t>
            </a:r>
          </a:p>
        </p:txBody>
      </p:sp>
      <p:sp>
        <p:nvSpPr>
          <p:cNvPr id="10249" name="Text Box 18"/>
          <p:cNvSpPr txBox="1">
            <a:spLocks noChangeArrowheads="1"/>
          </p:cNvSpPr>
          <p:nvPr/>
        </p:nvSpPr>
        <p:spPr bwMode="auto">
          <a:xfrm>
            <a:off x="2123728" y="5157192"/>
            <a:ext cx="2880320"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Aggregate Supply Curve</a:t>
            </a:r>
          </a:p>
        </p:txBody>
      </p:sp>
      <p:sp>
        <p:nvSpPr>
          <p:cNvPr id="10252" name="Text Box 24"/>
          <p:cNvSpPr txBox="1">
            <a:spLocks noChangeArrowheads="1"/>
          </p:cNvSpPr>
          <p:nvPr/>
        </p:nvSpPr>
        <p:spPr bwMode="auto">
          <a:xfrm rot="2264461">
            <a:off x="3539714" y="1908870"/>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sp>
        <p:nvSpPr>
          <p:cNvPr id="18" name="Freeform 17"/>
          <p:cNvSpPr/>
          <p:nvPr/>
        </p:nvSpPr>
        <p:spPr>
          <a:xfrm>
            <a:off x="1993900" y="1123950"/>
            <a:ext cx="4818063" cy="4454525"/>
          </a:xfrm>
          <a:custGeom>
            <a:avLst/>
            <a:gdLst>
              <a:gd name="connsiteX0" fmla="*/ 0 w 4849368"/>
              <a:gd name="connsiteY0" fmla="*/ 4434840 h 4453128"/>
              <a:gd name="connsiteX1" fmla="*/ 3310128 w 4849368"/>
              <a:gd name="connsiteY1" fmla="*/ 4453128 h 4453128"/>
              <a:gd name="connsiteX2" fmla="*/ 4069080 w 4849368"/>
              <a:gd name="connsiteY2" fmla="*/ 4334256 h 4453128"/>
              <a:gd name="connsiteX3" fmla="*/ 4389120 w 4849368"/>
              <a:gd name="connsiteY3" fmla="*/ 3813048 h 4453128"/>
              <a:gd name="connsiteX4" fmla="*/ 4626864 w 4849368"/>
              <a:gd name="connsiteY4" fmla="*/ 2734056 h 4453128"/>
              <a:gd name="connsiteX5" fmla="*/ 4818888 w 4849368"/>
              <a:gd name="connsiteY5" fmla="*/ 1417320 h 4453128"/>
              <a:gd name="connsiteX6" fmla="*/ 4809744 w 4849368"/>
              <a:gd name="connsiteY6" fmla="*/ 0 h 4453128"/>
              <a:gd name="connsiteX0" fmla="*/ 0 w 4818888"/>
              <a:gd name="connsiteY0" fmla="*/ 4434840 h 4453128"/>
              <a:gd name="connsiteX1" fmla="*/ 3310128 w 4818888"/>
              <a:gd name="connsiteY1" fmla="*/ 4453128 h 4453128"/>
              <a:gd name="connsiteX2" fmla="*/ 4069080 w 4818888"/>
              <a:gd name="connsiteY2" fmla="*/ 4334256 h 4453128"/>
              <a:gd name="connsiteX3" fmla="*/ 4389120 w 4818888"/>
              <a:gd name="connsiteY3" fmla="*/ 3813048 h 4453128"/>
              <a:gd name="connsiteX4" fmla="*/ 4626864 w 4818888"/>
              <a:gd name="connsiteY4" fmla="*/ 2734056 h 4453128"/>
              <a:gd name="connsiteX5" fmla="*/ 4818888 w 4818888"/>
              <a:gd name="connsiteY5" fmla="*/ 1417320 h 4453128"/>
              <a:gd name="connsiteX6" fmla="*/ 4809744 w 4818888"/>
              <a:gd name="connsiteY6" fmla="*/ 0 h 4453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8" h="4453128">
                <a:moveTo>
                  <a:pt x="0" y="4434840"/>
                </a:moveTo>
                <a:lnTo>
                  <a:pt x="3310128" y="4453128"/>
                </a:lnTo>
                <a:cubicBezTo>
                  <a:pt x="3988308" y="4436364"/>
                  <a:pt x="3889248" y="4440936"/>
                  <a:pt x="4069080" y="4334256"/>
                </a:cubicBezTo>
                <a:cubicBezTo>
                  <a:pt x="4248912" y="4227576"/>
                  <a:pt x="4296156" y="4079748"/>
                  <a:pt x="4389120" y="3813048"/>
                </a:cubicBezTo>
                <a:cubicBezTo>
                  <a:pt x="4482084" y="3546348"/>
                  <a:pt x="4555236" y="3133344"/>
                  <a:pt x="4626864" y="2734056"/>
                </a:cubicBezTo>
                <a:cubicBezTo>
                  <a:pt x="4698492" y="2334768"/>
                  <a:pt x="4788408" y="1872996"/>
                  <a:pt x="4818888" y="1417320"/>
                </a:cubicBezTo>
                <a:lnTo>
                  <a:pt x="4809744" y="0"/>
                </a:lnTo>
              </a:path>
            </a:pathLst>
          </a:custGeom>
          <a:ln w="412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0254" name="TextBox 18"/>
          <p:cNvSpPr txBox="1">
            <a:spLocks noChangeArrowheads="1"/>
          </p:cNvSpPr>
          <p:nvPr/>
        </p:nvSpPr>
        <p:spPr bwMode="auto">
          <a:xfrm>
            <a:off x="785813" y="5357813"/>
            <a:ext cx="571500" cy="369887"/>
          </a:xfrm>
          <a:prstGeom prst="rect">
            <a:avLst/>
          </a:prstGeom>
          <a:noFill/>
          <a:ln w="9525">
            <a:noFill/>
            <a:miter lim="800000"/>
            <a:headEnd/>
            <a:tailEnd/>
          </a:ln>
        </p:spPr>
        <p:txBody>
          <a:bodyPr>
            <a:spAutoFit/>
          </a:bodyPr>
          <a:lstStyle/>
          <a:p>
            <a:r>
              <a:rPr lang="en-GB" b="1" dirty="0"/>
              <a:t>P0</a:t>
            </a:r>
          </a:p>
        </p:txBody>
      </p:sp>
      <p:sp>
        <p:nvSpPr>
          <p:cNvPr id="10256" name="TextBox 21"/>
          <p:cNvSpPr txBox="1">
            <a:spLocks noChangeArrowheads="1"/>
          </p:cNvSpPr>
          <p:nvPr/>
        </p:nvSpPr>
        <p:spPr bwMode="auto">
          <a:xfrm>
            <a:off x="785813" y="3571875"/>
            <a:ext cx="571500" cy="369888"/>
          </a:xfrm>
          <a:prstGeom prst="rect">
            <a:avLst/>
          </a:prstGeom>
          <a:noFill/>
          <a:ln w="9525">
            <a:noFill/>
            <a:miter lim="800000"/>
            <a:headEnd/>
            <a:tailEnd/>
          </a:ln>
        </p:spPr>
        <p:txBody>
          <a:bodyPr>
            <a:spAutoFit/>
          </a:bodyPr>
          <a:lstStyle/>
          <a:p>
            <a:r>
              <a:rPr lang="en-GB" b="1" dirty="0">
                <a:solidFill>
                  <a:srgbClr val="0066FF"/>
                </a:solidFill>
              </a:rPr>
              <a:t>P1</a:t>
            </a:r>
          </a:p>
        </p:txBody>
      </p:sp>
      <p:sp>
        <p:nvSpPr>
          <p:cNvPr id="10257" name="Line 12"/>
          <p:cNvSpPr>
            <a:spLocks noChangeShapeType="1"/>
          </p:cNvSpPr>
          <p:nvPr/>
        </p:nvSpPr>
        <p:spPr bwMode="auto">
          <a:xfrm>
            <a:off x="1691680" y="2348880"/>
            <a:ext cx="4923433" cy="3683620"/>
          </a:xfrm>
          <a:prstGeom prst="line">
            <a:avLst/>
          </a:prstGeom>
          <a:noFill/>
          <a:ln w="44450">
            <a:solidFill>
              <a:srgbClr val="0066FF"/>
            </a:solidFill>
            <a:round/>
            <a:headEnd/>
            <a:tailEnd/>
          </a:ln>
        </p:spPr>
        <p:txBody>
          <a:bodyPr/>
          <a:lstStyle/>
          <a:p>
            <a:endParaRPr lang="en-GB"/>
          </a:p>
        </p:txBody>
      </p:sp>
      <p:sp>
        <p:nvSpPr>
          <p:cNvPr id="10258" name="Text Box 24"/>
          <p:cNvSpPr txBox="1">
            <a:spLocks noChangeArrowheads="1"/>
          </p:cNvSpPr>
          <p:nvPr/>
        </p:nvSpPr>
        <p:spPr bwMode="auto">
          <a:xfrm rot="2204332">
            <a:off x="1640061" y="3522034"/>
            <a:ext cx="308208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Initial Aggregate Demand</a:t>
            </a:r>
          </a:p>
        </p:txBody>
      </p:sp>
      <p:cxnSp>
        <p:nvCxnSpPr>
          <p:cNvPr id="26" name="Straight Connector 25"/>
          <p:cNvCxnSpPr/>
          <p:nvPr/>
        </p:nvCxnSpPr>
        <p:spPr>
          <a:xfrm rot="5400000">
            <a:off x="5680075" y="5751513"/>
            <a:ext cx="500063" cy="1587"/>
          </a:xfrm>
          <a:prstGeom prst="line">
            <a:avLst/>
          </a:prstGeom>
          <a:ln w="444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260" name="TextBox 26"/>
          <p:cNvSpPr txBox="1">
            <a:spLocks noChangeArrowheads="1"/>
          </p:cNvSpPr>
          <p:nvPr/>
        </p:nvSpPr>
        <p:spPr bwMode="auto">
          <a:xfrm>
            <a:off x="5643563" y="6215063"/>
            <a:ext cx="500062" cy="369887"/>
          </a:xfrm>
          <a:prstGeom prst="rect">
            <a:avLst/>
          </a:prstGeom>
          <a:noFill/>
          <a:ln w="9525">
            <a:noFill/>
            <a:miter lim="800000"/>
            <a:headEnd/>
            <a:tailEnd/>
          </a:ln>
        </p:spPr>
        <p:txBody>
          <a:bodyPr>
            <a:spAutoFit/>
          </a:bodyPr>
          <a:lstStyle/>
          <a:p>
            <a:r>
              <a:rPr lang="en-GB"/>
              <a:t>Y0</a:t>
            </a:r>
          </a:p>
        </p:txBody>
      </p:sp>
      <p:sp>
        <p:nvSpPr>
          <p:cNvPr id="22" name="Line 9"/>
          <p:cNvSpPr>
            <a:spLocks noChangeShapeType="1"/>
          </p:cNvSpPr>
          <p:nvPr/>
        </p:nvSpPr>
        <p:spPr bwMode="auto">
          <a:xfrm>
            <a:off x="1475656" y="3717032"/>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26"/>
          <p:cNvSpPr>
            <a:spLocks noChangeShapeType="1"/>
          </p:cNvSpPr>
          <p:nvPr/>
        </p:nvSpPr>
        <p:spPr bwMode="auto">
          <a:xfrm>
            <a:off x="6804248" y="476672"/>
            <a:ext cx="0" cy="554461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Line 26"/>
          <p:cNvSpPr>
            <a:spLocks noChangeShapeType="1"/>
          </p:cNvSpPr>
          <p:nvPr/>
        </p:nvSpPr>
        <p:spPr bwMode="auto">
          <a:xfrm>
            <a:off x="6660232" y="3645024"/>
            <a:ext cx="0" cy="2664296"/>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cxnSp>
        <p:nvCxnSpPr>
          <p:cNvPr id="27" name="Straight Arrow Connector 26"/>
          <p:cNvCxnSpPr/>
          <p:nvPr/>
        </p:nvCxnSpPr>
        <p:spPr>
          <a:xfrm rot="5400000" flipH="1" flipV="1">
            <a:off x="4355976" y="2996952"/>
            <a:ext cx="1296144" cy="129614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flipH="1" flipV="1">
            <a:off x="2447764" y="1592796"/>
            <a:ext cx="1368152" cy="129614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0260" idx="3"/>
          </p:cNvCxnSpPr>
          <p:nvPr/>
        </p:nvCxnSpPr>
        <p:spPr>
          <a:xfrm flipV="1">
            <a:off x="6143625" y="6381328"/>
            <a:ext cx="228575" cy="1867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10243"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10244" name="Text Box 5"/>
          <p:cNvSpPr txBox="1">
            <a:spLocks noChangeArrowheads="1"/>
          </p:cNvSpPr>
          <p:nvPr/>
        </p:nvSpPr>
        <p:spPr bwMode="auto">
          <a:xfrm>
            <a:off x="2741951" y="6216819"/>
            <a:ext cx="3311649"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10245" name="Text Box 6"/>
          <p:cNvSpPr txBox="1">
            <a:spLocks noChangeArrowheads="1"/>
          </p:cNvSpPr>
          <p:nvPr/>
        </p:nvSpPr>
        <p:spPr bwMode="auto">
          <a:xfrm>
            <a:off x="539552" y="548680"/>
            <a:ext cx="1512887"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Price Level</a:t>
            </a:r>
          </a:p>
        </p:txBody>
      </p:sp>
      <p:sp>
        <p:nvSpPr>
          <p:cNvPr id="10246" name="Line 12"/>
          <p:cNvSpPr>
            <a:spLocks noChangeShapeType="1"/>
          </p:cNvSpPr>
          <p:nvPr/>
        </p:nvSpPr>
        <p:spPr bwMode="auto">
          <a:xfrm>
            <a:off x="2483768" y="1412776"/>
            <a:ext cx="5257800" cy="3960812"/>
          </a:xfrm>
          <a:prstGeom prst="line">
            <a:avLst/>
          </a:prstGeom>
          <a:noFill/>
          <a:ln w="44450">
            <a:solidFill>
              <a:srgbClr val="0066FF"/>
            </a:solidFill>
            <a:round/>
            <a:headEnd/>
            <a:tailEnd/>
          </a:ln>
        </p:spPr>
        <p:txBody>
          <a:bodyPr/>
          <a:lstStyle/>
          <a:p>
            <a:endParaRPr lang="en-GB"/>
          </a:p>
        </p:txBody>
      </p:sp>
      <p:sp>
        <p:nvSpPr>
          <p:cNvPr id="10248" name="Text Box 15"/>
          <p:cNvSpPr txBox="1">
            <a:spLocks noChangeArrowheads="1"/>
          </p:cNvSpPr>
          <p:nvPr/>
        </p:nvSpPr>
        <p:spPr bwMode="auto">
          <a:xfrm>
            <a:off x="6357938" y="6093296"/>
            <a:ext cx="2786062" cy="646112"/>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Y1</a:t>
            </a:r>
            <a:r>
              <a:rPr lang="en-GB" b="1" dirty="0">
                <a:solidFill>
                  <a:srgbClr val="FF0000"/>
                </a:solidFill>
              </a:rPr>
              <a:t>  </a:t>
            </a:r>
            <a:r>
              <a:rPr lang="en-GB" b="1" dirty="0">
                <a:solidFill>
                  <a:srgbClr val="00B050"/>
                </a:solidFill>
              </a:rPr>
              <a:t>Full employment </a:t>
            </a:r>
            <a:r>
              <a:rPr lang="en-GB" b="1" dirty="0">
                <a:solidFill>
                  <a:srgbClr val="FF0000"/>
                </a:solidFill>
              </a:rPr>
              <a:t>level of national income</a:t>
            </a:r>
          </a:p>
        </p:txBody>
      </p:sp>
      <p:sp>
        <p:nvSpPr>
          <p:cNvPr id="10249" name="Text Box 18"/>
          <p:cNvSpPr txBox="1">
            <a:spLocks noChangeArrowheads="1"/>
          </p:cNvSpPr>
          <p:nvPr/>
        </p:nvSpPr>
        <p:spPr bwMode="auto">
          <a:xfrm>
            <a:off x="2123728" y="5589240"/>
            <a:ext cx="2880320"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Aggregate Supply Curve</a:t>
            </a:r>
          </a:p>
        </p:txBody>
      </p:sp>
      <p:sp>
        <p:nvSpPr>
          <p:cNvPr id="10252" name="Text Box 24"/>
          <p:cNvSpPr txBox="1">
            <a:spLocks noChangeArrowheads="1"/>
          </p:cNvSpPr>
          <p:nvPr/>
        </p:nvSpPr>
        <p:spPr bwMode="auto">
          <a:xfrm rot="2240258">
            <a:off x="2888084" y="2273873"/>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a:t>
            </a:r>
          </a:p>
        </p:txBody>
      </p:sp>
      <p:sp>
        <p:nvSpPr>
          <p:cNvPr id="18" name="Freeform 17"/>
          <p:cNvSpPr/>
          <p:nvPr/>
        </p:nvSpPr>
        <p:spPr>
          <a:xfrm>
            <a:off x="1993901" y="548680"/>
            <a:ext cx="4931648" cy="5029795"/>
          </a:xfrm>
          <a:custGeom>
            <a:avLst/>
            <a:gdLst>
              <a:gd name="connsiteX0" fmla="*/ 0 w 4849368"/>
              <a:gd name="connsiteY0" fmla="*/ 4434840 h 4453128"/>
              <a:gd name="connsiteX1" fmla="*/ 3310128 w 4849368"/>
              <a:gd name="connsiteY1" fmla="*/ 4453128 h 4453128"/>
              <a:gd name="connsiteX2" fmla="*/ 4069080 w 4849368"/>
              <a:gd name="connsiteY2" fmla="*/ 4334256 h 4453128"/>
              <a:gd name="connsiteX3" fmla="*/ 4389120 w 4849368"/>
              <a:gd name="connsiteY3" fmla="*/ 3813048 h 4453128"/>
              <a:gd name="connsiteX4" fmla="*/ 4626864 w 4849368"/>
              <a:gd name="connsiteY4" fmla="*/ 2734056 h 4453128"/>
              <a:gd name="connsiteX5" fmla="*/ 4818888 w 4849368"/>
              <a:gd name="connsiteY5" fmla="*/ 1417320 h 4453128"/>
              <a:gd name="connsiteX6" fmla="*/ 4809744 w 4849368"/>
              <a:gd name="connsiteY6" fmla="*/ 0 h 4453128"/>
              <a:gd name="connsiteX0" fmla="*/ 0 w 4818888"/>
              <a:gd name="connsiteY0" fmla="*/ 4434840 h 4453128"/>
              <a:gd name="connsiteX1" fmla="*/ 3310128 w 4818888"/>
              <a:gd name="connsiteY1" fmla="*/ 4453128 h 4453128"/>
              <a:gd name="connsiteX2" fmla="*/ 4069080 w 4818888"/>
              <a:gd name="connsiteY2" fmla="*/ 4334256 h 4453128"/>
              <a:gd name="connsiteX3" fmla="*/ 4389120 w 4818888"/>
              <a:gd name="connsiteY3" fmla="*/ 3813048 h 4453128"/>
              <a:gd name="connsiteX4" fmla="*/ 4626864 w 4818888"/>
              <a:gd name="connsiteY4" fmla="*/ 2734056 h 4453128"/>
              <a:gd name="connsiteX5" fmla="*/ 4818888 w 4818888"/>
              <a:gd name="connsiteY5" fmla="*/ 1417320 h 4453128"/>
              <a:gd name="connsiteX6" fmla="*/ 4809744 w 4818888"/>
              <a:gd name="connsiteY6" fmla="*/ 0 h 4453128"/>
              <a:gd name="connsiteX0" fmla="*/ 0 w 4954820"/>
              <a:gd name="connsiteY0" fmla="*/ 4434840 h 4453128"/>
              <a:gd name="connsiteX1" fmla="*/ 3310128 w 4954820"/>
              <a:gd name="connsiteY1" fmla="*/ 4453128 h 4453128"/>
              <a:gd name="connsiteX2" fmla="*/ 4069080 w 4954820"/>
              <a:gd name="connsiteY2" fmla="*/ 4334256 h 4453128"/>
              <a:gd name="connsiteX3" fmla="*/ 4389120 w 4954820"/>
              <a:gd name="connsiteY3" fmla="*/ 3813048 h 4453128"/>
              <a:gd name="connsiteX4" fmla="*/ 4883192 w 4954820"/>
              <a:gd name="connsiteY4" fmla="*/ 2808225 h 4453128"/>
              <a:gd name="connsiteX5" fmla="*/ 4818888 w 4954820"/>
              <a:gd name="connsiteY5" fmla="*/ 1417320 h 4453128"/>
              <a:gd name="connsiteX6" fmla="*/ 4809744 w 4954820"/>
              <a:gd name="connsiteY6" fmla="*/ 0 h 4453128"/>
              <a:gd name="connsiteX0" fmla="*/ 0 w 4932492"/>
              <a:gd name="connsiteY0" fmla="*/ 4434840 h 4453128"/>
              <a:gd name="connsiteX1" fmla="*/ 3310128 w 4932492"/>
              <a:gd name="connsiteY1" fmla="*/ 4453128 h 4453128"/>
              <a:gd name="connsiteX2" fmla="*/ 4069080 w 4932492"/>
              <a:gd name="connsiteY2" fmla="*/ 4334256 h 4453128"/>
              <a:gd name="connsiteX3" fmla="*/ 4523089 w 4932492"/>
              <a:gd name="connsiteY3" fmla="*/ 3888006 h 4453128"/>
              <a:gd name="connsiteX4" fmla="*/ 4883192 w 4932492"/>
              <a:gd name="connsiteY4" fmla="*/ 2808225 h 4453128"/>
              <a:gd name="connsiteX5" fmla="*/ 4818888 w 4932492"/>
              <a:gd name="connsiteY5" fmla="*/ 1417320 h 4453128"/>
              <a:gd name="connsiteX6" fmla="*/ 4809744 w 4932492"/>
              <a:gd name="connsiteY6" fmla="*/ 0 h 4453128"/>
              <a:gd name="connsiteX0" fmla="*/ 0 w 4932492"/>
              <a:gd name="connsiteY0" fmla="*/ 5009930 h 5028218"/>
              <a:gd name="connsiteX1" fmla="*/ 3310128 w 4932492"/>
              <a:gd name="connsiteY1" fmla="*/ 5028218 h 5028218"/>
              <a:gd name="connsiteX2" fmla="*/ 4069080 w 4932492"/>
              <a:gd name="connsiteY2" fmla="*/ 4909346 h 5028218"/>
              <a:gd name="connsiteX3" fmla="*/ 4523089 w 4932492"/>
              <a:gd name="connsiteY3" fmla="*/ 4463096 h 5028218"/>
              <a:gd name="connsiteX4" fmla="*/ 4883192 w 4932492"/>
              <a:gd name="connsiteY4" fmla="*/ 3383315 h 5028218"/>
              <a:gd name="connsiteX5" fmla="*/ 4818888 w 4932492"/>
              <a:gd name="connsiteY5" fmla="*/ 1992410 h 5028218"/>
              <a:gd name="connsiteX6" fmla="*/ 4811170 w 4932492"/>
              <a:gd name="connsiteY6" fmla="*/ 0 h 5028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2492" h="5028218">
                <a:moveTo>
                  <a:pt x="0" y="5009930"/>
                </a:moveTo>
                <a:lnTo>
                  <a:pt x="3310128" y="5028218"/>
                </a:lnTo>
                <a:cubicBezTo>
                  <a:pt x="3988308" y="5011454"/>
                  <a:pt x="3866920" y="5003533"/>
                  <a:pt x="4069080" y="4909346"/>
                </a:cubicBezTo>
                <a:cubicBezTo>
                  <a:pt x="4271240" y="4815159"/>
                  <a:pt x="4387404" y="4717434"/>
                  <a:pt x="4523089" y="4463096"/>
                </a:cubicBezTo>
                <a:cubicBezTo>
                  <a:pt x="4658774" y="4208758"/>
                  <a:pt x="4833892" y="3795096"/>
                  <a:pt x="4883192" y="3383315"/>
                </a:cubicBezTo>
                <a:cubicBezTo>
                  <a:pt x="4932492" y="2971534"/>
                  <a:pt x="4788408" y="2448086"/>
                  <a:pt x="4818888" y="1992410"/>
                </a:cubicBezTo>
                <a:cubicBezTo>
                  <a:pt x="4816315" y="1328273"/>
                  <a:pt x="4813743" y="664137"/>
                  <a:pt x="4811170" y="0"/>
                </a:cubicBezTo>
              </a:path>
            </a:pathLst>
          </a:custGeom>
          <a:ln w="412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0256" name="TextBox 21"/>
          <p:cNvSpPr txBox="1">
            <a:spLocks noChangeArrowheads="1"/>
          </p:cNvSpPr>
          <p:nvPr/>
        </p:nvSpPr>
        <p:spPr bwMode="auto">
          <a:xfrm>
            <a:off x="899592" y="4437112"/>
            <a:ext cx="571500" cy="369888"/>
          </a:xfrm>
          <a:prstGeom prst="rect">
            <a:avLst/>
          </a:prstGeom>
          <a:noFill/>
          <a:ln w="9525">
            <a:noFill/>
            <a:miter lim="800000"/>
            <a:headEnd/>
            <a:tailEnd/>
          </a:ln>
        </p:spPr>
        <p:txBody>
          <a:bodyPr>
            <a:spAutoFit/>
          </a:bodyPr>
          <a:lstStyle/>
          <a:p>
            <a:r>
              <a:rPr lang="en-GB" b="1" dirty="0">
                <a:solidFill>
                  <a:srgbClr val="0066FF"/>
                </a:solidFill>
              </a:rPr>
              <a:t>P1</a:t>
            </a:r>
          </a:p>
        </p:txBody>
      </p:sp>
      <p:cxnSp>
        <p:nvCxnSpPr>
          <p:cNvPr id="26" name="Straight Connector 25"/>
          <p:cNvCxnSpPr/>
          <p:nvPr/>
        </p:nvCxnSpPr>
        <p:spPr>
          <a:xfrm rot="5400000">
            <a:off x="5680075" y="5751513"/>
            <a:ext cx="500063" cy="1587"/>
          </a:xfrm>
          <a:prstGeom prst="line">
            <a:avLst/>
          </a:prstGeom>
          <a:ln w="444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260" name="TextBox 26"/>
          <p:cNvSpPr txBox="1">
            <a:spLocks noChangeArrowheads="1"/>
          </p:cNvSpPr>
          <p:nvPr/>
        </p:nvSpPr>
        <p:spPr bwMode="auto">
          <a:xfrm>
            <a:off x="5940152" y="6093296"/>
            <a:ext cx="500062" cy="369887"/>
          </a:xfrm>
          <a:prstGeom prst="rect">
            <a:avLst/>
          </a:prstGeom>
          <a:noFill/>
          <a:ln w="9525">
            <a:noFill/>
            <a:miter lim="800000"/>
            <a:headEnd/>
            <a:tailEnd/>
          </a:ln>
        </p:spPr>
        <p:txBody>
          <a:bodyPr>
            <a:spAutoFit/>
          </a:bodyPr>
          <a:lstStyle/>
          <a:p>
            <a:r>
              <a:rPr lang="en-GB" b="1" dirty="0">
                <a:solidFill>
                  <a:srgbClr val="FFC000"/>
                </a:solidFill>
              </a:rPr>
              <a:t>Y2</a:t>
            </a:r>
          </a:p>
        </p:txBody>
      </p:sp>
      <p:sp>
        <p:nvSpPr>
          <p:cNvPr id="22" name="Line 9"/>
          <p:cNvSpPr>
            <a:spLocks noChangeShapeType="1"/>
          </p:cNvSpPr>
          <p:nvPr/>
        </p:nvSpPr>
        <p:spPr bwMode="auto">
          <a:xfrm>
            <a:off x="1547664" y="458112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26"/>
          <p:cNvSpPr>
            <a:spLocks noChangeShapeType="1"/>
          </p:cNvSpPr>
          <p:nvPr/>
        </p:nvSpPr>
        <p:spPr bwMode="auto">
          <a:xfrm>
            <a:off x="6804248" y="476672"/>
            <a:ext cx="144016" cy="5544616"/>
          </a:xfrm>
          <a:prstGeom prst="line">
            <a:avLst/>
          </a:prstGeom>
          <a:ln w="53975">
            <a:solidFill>
              <a:srgbClr val="00B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Line 26"/>
          <p:cNvSpPr>
            <a:spLocks noChangeShapeType="1"/>
          </p:cNvSpPr>
          <p:nvPr/>
        </p:nvSpPr>
        <p:spPr bwMode="auto">
          <a:xfrm>
            <a:off x="6732240" y="3645024"/>
            <a:ext cx="0" cy="2376264"/>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cxnSp>
        <p:nvCxnSpPr>
          <p:cNvPr id="29" name="Straight Arrow Connector 28"/>
          <p:cNvCxnSpPr/>
          <p:nvPr/>
        </p:nvCxnSpPr>
        <p:spPr>
          <a:xfrm rot="10800000" flipV="1">
            <a:off x="6156176" y="6165303"/>
            <a:ext cx="576064" cy="1"/>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5" name="Freeform 24"/>
          <p:cNvSpPr/>
          <p:nvPr/>
        </p:nvSpPr>
        <p:spPr>
          <a:xfrm>
            <a:off x="1979712" y="548680"/>
            <a:ext cx="4924159" cy="5002644"/>
          </a:xfrm>
          <a:custGeom>
            <a:avLst/>
            <a:gdLst>
              <a:gd name="connsiteX0" fmla="*/ 0 w 4783347"/>
              <a:gd name="connsiteY0" fmla="*/ 4951562 h 5125528"/>
              <a:gd name="connsiteX1" fmla="*/ 3571336 w 4783347"/>
              <a:gd name="connsiteY1" fmla="*/ 4968815 h 5125528"/>
              <a:gd name="connsiteX2" fmla="*/ 4114800 w 4783347"/>
              <a:gd name="connsiteY2" fmla="*/ 4011283 h 5125528"/>
              <a:gd name="connsiteX3" fmla="*/ 4641011 w 4783347"/>
              <a:gd name="connsiteY3" fmla="*/ 2294627 h 5125528"/>
              <a:gd name="connsiteX4" fmla="*/ 4761781 w 4783347"/>
              <a:gd name="connsiteY4" fmla="*/ 1397479 h 5125528"/>
              <a:gd name="connsiteX5" fmla="*/ 4770408 w 4783347"/>
              <a:gd name="connsiteY5" fmla="*/ 0 h 5125528"/>
              <a:gd name="connsiteX0" fmla="*/ 0 w 4839418"/>
              <a:gd name="connsiteY0" fmla="*/ 4951562 h 5411637"/>
              <a:gd name="connsiteX1" fmla="*/ 3571336 w 4839418"/>
              <a:gd name="connsiteY1" fmla="*/ 4968815 h 5411637"/>
              <a:gd name="connsiteX2" fmla="*/ 4641011 w 4839418"/>
              <a:gd name="connsiteY2" fmla="*/ 2294627 h 5411637"/>
              <a:gd name="connsiteX3" fmla="*/ 4761781 w 4839418"/>
              <a:gd name="connsiteY3" fmla="*/ 1397479 h 5411637"/>
              <a:gd name="connsiteX4" fmla="*/ 4770408 w 4839418"/>
              <a:gd name="connsiteY4" fmla="*/ 0 h 5411637"/>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40057"/>
              <a:gd name="connsiteY0" fmla="*/ 4951562 h 4968815"/>
              <a:gd name="connsiteX1" fmla="*/ 3571336 w 4840057"/>
              <a:gd name="connsiteY1" fmla="*/ 4968815 h 4968815"/>
              <a:gd name="connsiteX2" fmla="*/ 4641650 w 4840057"/>
              <a:gd name="connsiteY2" fmla="*/ 2410356 h 4968815"/>
              <a:gd name="connsiteX3" fmla="*/ 4761781 w 4840057"/>
              <a:gd name="connsiteY3" fmla="*/ 1397479 h 4968815"/>
              <a:gd name="connsiteX4" fmla="*/ 4770408 w 4840057"/>
              <a:gd name="connsiteY4" fmla="*/ 0 h 4968815"/>
              <a:gd name="connsiteX0" fmla="*/ 0 w 4913700"/>
              <a:gd name="connsiteY0" fmla="*/ 4951562 h 5002644"/>
              <a:gd name="connsiteX1" fmla="*/ 3129482 w 4913700"/>
              <a:gd name="connsiteY1" fmla="*/ 5002644 h 5002644"/>
              <a:gd name="connsiteX2" fmla="*/ 4641650 w 4913700"/>
              <a:gd name="connsiteY2" fmla="*/ 2410356 h 5002644"/>
              <a:gd name="connsiteX3" fmla="*/ 4761781 w 4913700"/>
              <a:gd name="connsiteY3" fmla="*/ 1397479 h 5002644"/>
              <a:gd name="connsiteX4" fmla="*/ 4770408 w 4913700"/>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2016224 h 5002644"/>
              <a:gd name="connsiteX4" fmla="*/ 4770408 w 4924159"/>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12158"/>
              <a:gd name="connsiteY0" fmla="*/ 4951562 h 5002644"/>
              <a:gd name="connsiteX1" fmla="*/ 3129482 w 4912158"/>
              <a:gd name="connsiteY1" fmla="*/ 5002644 h 5002644"/>
              <a:gd name="connsiteX2" fmla="*/ 4641650 w 4912158"/>
              <a:gd name="connsiteY2" fmla="*/ 2410356 h 5002644"/>
              <a:gd name="connsiteX3" fmla="*/ 4752528 w 4912158"/>
              <a:gd name="connsiteY3" fmla="*/ 1944216 h 5002644"/>
              <a:gd name="connsiteX4" fmla="*/ 4770408 w 4912158"/>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159" h="5002644">
                <a:moveTo>
                  <a:pt x="0" y="4968552"/>
                </a:moveTo>
                <a:lnTo>
                  <a:pt x="3129482" y="5002644"/>
                </a:lnTo>
                <a:cubicBezTo>
                  <a:pt x="3902984" y="4559822"/>
                  <a:pt x="4359141" y="2920094"/>
                  <a:pt x="4641650" y="2410356"/>
                </a:cubicBezTo>
                <a:cubicBezTo>
                  <a:pt x="4924159" y="1900618"/>
                  <a:pt x="4802970" y="2326654"/>
                  <a:pt x="4824536" y="1944216"/>
                </a:cubicBezTo>
                <a:cubicBezTo>
                  <a:pt x="4827412" y="1478390"/>
                  <a:pt x="4767532" y="465826"/>
                  <a:pt x="4770408" y="0"/>
                </a:cubicBezTo>
              </a:path>
            </a:pathLst>
          </a:custGeom>
          <a:ln w="508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0" name="Text Box 18"/>
          <p:cNvSpPr txBox="1">
            <a:spLocks noChangeArrowheads="1"/>
          </p:cNvSpPr>
          <p:nvPr/>
        </p:nvSpPr>
        <p:spPr bwMode="auto">
          <a:xfrm>
            <a:off x="2555776" y="4869160"/>
            <a:ext cx="3096344" cy="369332"/>
          </a:xfrm>
          <a:prstGeom prst="rect">
            <a:avLst/>
          </a:prstGeom>
          <a:noFill/>
          <a:ln w="9525">
            <a:noFill/>
            <a:miter lim="800000"/>
            <a:headEnd/>
            <a:tailEnd/>
          </a:ln>
        </p:spPr>
        <p:txBody>
          <a:bodyPr wrap="square">
            <a:spAutoFit/>
          </a:bodyPr>
          <a:lstStyle/>
          <a:p>
            <a:pPr>
              <a:spcBef>
                <a:spcPct val="50000"/>
              </a:spcBef>
            </a:pPr>
            <a:r>
              <a:rPr lang="en-GB" b="1" dirty="0">
                <a:solidFill>
                  <a:srgbClr val="FFC000"/>
                </a:solidFill>
              </a:rPr>
              <a:t>Aggregate Supply Curve 2</a:t>
            </a:r>
          </a:p>
        </p:txBody>
      </p:sp>
      <p:sp>
        <p:nvSpPr>
          <p:cNvPr id="31" name="Line 26"/>
          <p:cNvSpPr>
            <a:spLocks noChangeShapeType="1"/>
          </p:cNvSpPr>
          <p:nvPr/>
        </p:nvSpPr>
        <p:spPr bwMode="auto">
          <a:xfrm>
            <a:off x="6084168" y="692696"/>
            <a:ext cx="0" cy="5328592"/>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4" name="Line 9"/>
          <p:cNvSpPr>
            <a:spLocks noChangeShapeType="1"/>
          </p:cNvSpPr>
          <p:nvPr/>
        </p:nvSpPr>
        <p:spPr bwMode="auto">
          <a:xfrm>
            <a:off x="1475656" y="4149080"/>
            <a:ext cx="6048375" cy="0"/>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5" name="TextBox 21"/>
          <p:cNvSpPr txBox="1">
            <a:spLocks noChangeArrowheads="1"/>
          </p:cNvSpPr>
          <p:nvPr/>
        </p:nvSpPr>
        <p:spPr bwMode="auto">
          <a:xfrm>
            <a:off x="899592" y="3933056"/>
            <a:ext cx="504056" cy="369888"/>
          </a:xfrm>
          <a:prstGeom prst="rect">
            <a:avLst/>
          </a:prstGeom>
          <a:noFill/>
          <a:ln w="9525">
            <a:noFill/>
            <a:miter lim="800000"/>
            <a:headEnd/>
            <a:tailEnd/>
          </a:ln>
        </p:spPr>
        <p:txBody>
          <a:bodyPr wrap="square">
            <a:spAutoFit/>
          </a:bodyPr>
          <a:lstStyle/>
          <a:p>
            <a:r>
              <a:rPr lang="en-GB" b="1" dirty="0">
                <a:solidFill>
                  <a:srgbClr val="FFC000"/>
                </a:solidFill>
              </a:rPr>
              <a:t>P2</a:t>
            </a:r>
          </a:p>
        </p:txBody>
      </p:sp>
      <p:cxnSp>
        <p:nvCxnSpPr>
          <p:cNvPr id="36" name="Straight Arrow Connector 35"/>
          <p:cNvCxnSpPr/>
          <p:nvPr/>
        </p:nvCxnSpPr>
        <p:spPr>
          <a:xfrm rot="5400000" flipH="1" flipV="1">
            <a:off x="756371" y="4364309"/>
            <a:ext cx="288031" cy="158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a:off x="6012160" y="4365104"/>
            <a:ext cx="648072" cy="36004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10243"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10244" name="Text Box 5"/>
          <p:cNvSpPr txBox="1">
            <a:spLocks noChangeArrowheads="1"/>
          </p:cNvSpPr>
          <p:nvPr/>
        </p:nvSpPr>
        <p:spPr bwMode="auto">
          <a:xfrm>
            <a:off x="2581261" y="6268360"/>
            <a:ext cx="309512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10245" name="Text Box 6"/>
          <p:cNvSpPr txBox="1">
            <a:spLocks noChangeArrowheads="1"/>
          </p:cNvSpPr>
          <p:nvPr/>
        </p:nvSpPr>
        <p:spPr bwMode="auto">
          <a:xfrm>
            <a:off x="539552" y="548680"/>
            <a:ext cx="1512887"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Price Level</a:t>
            </a:r>
          </a:p>
        </p:txBody>
      </p:sp>
      <p:sp>
        <p:nvSpPr>
          <p:cNvPr id="10246" name="Line 12"/>
          <p:cNvSpPr>
            <a:spLocks noChangeShapeType="1"/>
          </p:cNvSpPr>
          <p:nvPr/>
        </p:nvSpPr>
        <p:spPr bwMode="auto">
          <a:xfrm>
            <a:off x="2483768" y="1412776"/>
            <a:ext cx="5257800" cy="3960812"/>
          </a:xfrm>
          <a:prstGeom prst="line">
            <a:avLst/>
          </a:prstGeom>
          <a:noFill/>
          <a:ln w="44450">
            <a:solidFill>
              <a:srgbClr val="0066FF"/>
            </a:solidFill>
            <a:round/>
            <a:headEnd/>
            <a:tailEnd/>
          </a:ln>
        </p:spPr>
        <p:txBody>
          <a:bodyPr/>
          <a:lstStyle/>
          <a:p>
            <a:endParaRPr lang="en-GB"/>
          </a:p>
        </p:txBody>
      </p:sp>
      <p:sp>
        <p:nvSpPr>
          <p:cNvPr id="10248" name="Text Box 15"/>
          <p:cNvSpPr txBox="1">
            <a:spLocks noChangeArrowheads="1"/>
          </p:cNvSpPr>
          <p:nvPr/>
        </p:nvSpPr>
        <p:spPr bwMode="auto">
          <a:xfrm>
            <a:off x="6357938" y="6093296"/>
            <a:ext cx="2786062" cy="646112"/>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Y1</a:t>
            </a:r>
            <a:r>
              <a:rPr lang="en-GB" b="1" dirty="0">
                <a:solidFill>
                  <a:srgbClr val="FF0000"/>
                </a:solidFill>
              </a:rPr>
              <a:t>  </a:t>
            </a:r>
            <a:r>
              <a:rPr lang="en-GB" b="1" dirty="0">
                <a:solidFill>
                  <a:srgbClr val="00B050"/>
                </a:solidFill>
              </a:rPr>
              <a:t>Full employment </a:t>
            </a:r>
            <a:r>
              <a:rPr lang="en-GB" b="1" dirty="0">
                <a:solidFill>
                  <a:srgbClr val="FF0000"/>
                </a:solidFill>
              </a:rPr>
              <a:t>level of national income</a:t>
            </a:r>
          </a:p>
        </p:txBody>
      </p:sp>
      <p:sp>
        <p:nvSpPr>
          <p:cNvPr id="10249" name="Text Box 18"/>
          <p:cNvSpPr txBox="1">
            <a:spLocks noChangeArrowheads="1"/>
          </p:cNvSpPr>
          <p:nvPr/>
        </p:nvSpPr>
        <p:spPr bwMode="auto">
          <a:xfrm>
            <a:off x="2123728" y="5589240"/>
            <a:ext cx="2880320"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Aggregate Supply Curve</a:t>
            </a:r>
          </a:p>
        </p:txBody>
      </p:sp>
      <p:sp>
        <p:nvSpPr>
          <p:cNvPr id="10252" name="Text Box 24"/>
          <p:cNvSpPr txBox="1">
            <a:spLocks noChangeArrowheads="1"/>
          </p:cNvSpPr>
          <p:nvPr/>
        </p:nvSpPr>
        <p:spPr bwMode="auto">
          <a:xfrm rot="2240258">
            <a:off x="2888084" y="2273873"/>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a:t>
            </a:r>
          </a:p>
        </p:txBody>
      </p:sp>
      <p:sp>
        <p:nvSpPr>
          <p:cNvPr id="18" name="Freeform 17"/>
          <p:cNvSpPr/>
          <p:nvPr/>
        </p:nvSpPr>
        <p:spPr>
          <a:xfrm>
            <a:off x="1993901" y="548680"/>
            <a:ext cx="4931648" cy="5029795"/>
          </a:xfrm>
          <a:custGeom>
            <a:avLst/>
            <a:gdLst>
              <a:gd name="connsiteX0" fmla="*/ 0 w 4849368"/>
              <a:gd name="connsiteY0" fmla="*/ 4434840 h 4453128"/>
              <a:gd name="connsiteX1" fmla="*/ 3310128 w 4849368"/>
              <a:gd name="connsiteY1" fmla="*/ 4453128 h 4453128"/>
              <a:gd name="connsiteX2" fmla="*/ 4069080 w 4849368"/>
              <a:gd name="connsiteY2" fmla="*/ 4334256 h 4453128"/>
              <a:gd name="connsiteX3" fmla="*/ 4389120 w 4849368"/>
              <a:gd name="connsiteY3" fmla="*/ 3813048 h 4453128"/>
              <a:gd name="connsiteX4" fmla="*/ 4626864 w 4849368"/>
              <a:gd name="connsiteY4" fmla="*/ 2734056 h 4453128"/>
              <a:gd name="connsiteX5" fmla="*/ 4818888 w 4849368"/>
              <a:gd name="connsiteY5" fmla="*/ 1417320 h 4453128"/>
              <a:gd name="connsiteX6" fmla="*/ 4809744 w 4849368"/>
              <a:gd name="connsiteY6" fmla="*/ 0 h 4453128"/>
              <a:gd name="connsiteX0" fmla="*/ 0 w 4818888"/>
              <a:gd name="connsiteY0" fmla="*/ 4434840 h 4453128"/>
              <a:gd name="connsiteX1" fmla="*/ 3310128 w 4818888"/>
              <a:gd name="connsiteY1" fmla="*/ 4453128 h 4453128"/>
              <a:gd name="connsiteX2" fmla="*/ 4069080 w 4818888"/>
              <a:gd name="connsiteY2" fmla="*/ 4334256 h 4453128"/>
              <a:gd name="connsiteX3" fmla="*/ 4389120 w 4818888"/>
              <a:gd name="connsiteY3" fmla="*/ 3813048 h 4453128"/>
              <a:gd name="connsiteX4" fmla="*/ 4626864 w 4818888"/>
              <a:gd name="connsiteY4" fmla="*/ 2734056 h 4453128"/>
              <a:gd name="connsiteX5" fmla="*/ 4818888 w 4818888"/>
              <a:gd name="connsiteY5" fmla="*/ 1417320 h 4453128"/>
              <a:gd name="connsiteX6" fmla="*/ 4809744 w 4818888"/>
              <a:gd name="connsiteY6" fmla="*/ 0 h 4453128"/>
              <a:gd name="connsiteX0" fmla="*/ 0 w 4954820"/>
              <a:gd name="connsiteY0" fmla="*/ 4434840 h 4453128"/>
              <a:gd name="connsiteX1" fmla="*/ 3310128 w 4954820"/>
              <a:gd name="connsiteY1" fmla="*/ 4453128 h 4453128"/>
              <a:gd name="connsiteX2" fmla="*/ 4069080 w 4954820"/>
              <a:gd name="connsiteY2" fmla="*/ 4334256 h 4453128"/>
              <a:gd name="connsiteX3" fmla="*/ 4389120 w 4954820"/>
              <a:gd name="connsiteY3" fmla="*/ 3813048 h 4453128"/>
              <a:gd name="connsiteX4" fmla="*/ 4883192 w 4954820"/>
              <a:gd name="connsiteY4" fmla="*/ 2808225 h 4453128"/>
              <a:gd name="connsiteX5" fmla="*/ 4818888 w 4954820"/>
              <a:gd name="connsiteY5" fmla="*/ 1417320 h 4453128"/>
              <a:gd name="connsiteX6" fmla="*/ 4809744 w 4954820"/>
              <a:gd name="connsiteY6" fmla="*/ 0 h 4453128"/>
              <a:gd name="connsiteX0" fmla="*/ 0 w 4932492"/>
              <a:gd name="connsiteY0" fmla="*/ 4434840 h 4453128"/>
              <a:gd name="connsiteX1" fmla="*/ 3310128 w 4932492"/>
              <a:gd name="connsiteY1" fmla="*/ 4453128 h 4453128"/>
              <a:gd name="connsiteX2" fmla="*/ 4069080 w 4932492"/>
              <a:gd name="connsiteY2" fmla="*/ 4334256 h 4453128"/>
              <a:gd name="connsiteX3" fmla="*/ 4523089 w 4932492"/>
              <a:gd name="connsiteY3" fmla="*/ 3888006 h 4453128"/>
              <a:gd name="connsiteX4" fmla="*/ 4883192 w 4932492"/>
              <a:gd name="connsiteY4" fmla="*/ 2808225 h 4453128"/>
              <a:gd name="connsiteX5" fmla="*/ 4818888 w 4932492"/>
              <a:gd name="connsiteY5" fmla="*/ 1417320 h 4453128"/>
              <a:gd name="connsiteX6" fmla="*/ 4809744 w 4932492"/>
              <a:gd name="connsiteY6" fmla="*/ 0 h 4453128"/>
              <a:gd name="connsiteX0" fmla="*/ 0 w 4932492"/>
              <a:gd name="connsiteY0" fmla="*/ 5009930 h 5028218"/>
              <a:gd name="connsiteX1" fmla="*/ 3310128 w 4932492"/>
              <a:gd name="connsiteY1" fmla="*/ 5028218 h 5028218"/>
              <a:gd name="connsiteX2" fmla="*/ 4069080 w 4932492"/>
              <a:gd name="connsiteY2" fmla="*/ 4909346 h 5028218"/>
              <a:gd name="connsiteX3" fmla="*/ 4523089 w 4932492"/>
              <a:gd name="connsiteY3" fmla="*/ 4463096 h 5028218"/>
              <a:gd name="connsiteX4" fmla="*/ 4883192 w 4932492"/>
              <a:gd name="connsiteY4" fmla="*/ 3383315 h 5028218"/>
              <a:gd name="connsiteX5" fmla="*/ 4818888 w 4932492"/>
              <a:gd name="connsiteY5" fmla="*/ 1992410 h 5028218"/>
              <a:gd name="connsiteX6" fmla="*/ 4811170 w 4932492"/>
              <a:gd name="connsiteY6" fmla="*/ 0 h 5028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2492" h="5028218">
                <a:moveTo>
                  <a:pt x="0" y="5009930"/>
                </a:moveTo>
                <a:lnTo>
                  <a:pt x="3310128" y="5028218"/>
                </a:lnTo>
                <a:cubicBezTo>
                  <a:pt x="3988308" y="5011454"/>
                  <a:pt x="3866920" y="5003533"/>
                  <a:pt x="4069080" y="4909346"/>
                </a:cubicBezTo>
                <a:cubicBezTo>
                  <a:pt x="4271240" y="4815159"/>
                  <a:pt x="4387404" y="4717434"/>
                  <a:pt x="4523089" y="4463096"/>
                </a:cubicBezTo>
                <a:cubicBezTo>
                  <a:pt x="4658774" y="4208758"/>
                  <a:pt x="4833892" y="3795096"/>
                  <a:pt x="4883192" y="3383315"/>
                </a:cubicBezTo>
                <a:cubicBezTo>
                  <a:pt x="4932492" y="2971534"/>
                  <a:pt x="4788408" y="2448086"/>
                  <a:pt x="4818888" y="1992410"/>
                </a:cubicBezTo>
                <a:cubicBezTo>
                  <a:pt x="4816315" y="1328273"/>
                  <a:pt x="4813743" y="664137"/>
                  <a:pt x="4811170" y="0"/>
                </a:cubicBezTo>
              </a:path>
            </a:pathLst>
          </a:custGeom>
          <a:ln w="508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10256" name="TextBox 21"/>
          <p:cNvSpPr txBox="1">
            <a:spLocks noChangeArrowheads="1"/>
          </p:cNvSpPr>
          <p:nvPr/>
        </p:nvSpPr>
        <p:spPr bwMode="auto">
          <a:xfrm>
            <a:off x="899592" y="4437112"/>
            <a:ext cx="571500" cy="369888"/>
          </a:xfrm>
          <a:prstGeom prst="rect">
            <a:avLst/>
          </a:prstGeom>
          <a:noFill/>
          <a:ln w="9525">
            <a:noFill/>
            <a:miter lim="800000"/>
            <a:headEnd/>
            <a:tailEnd/>
          </a:ln>
        </p:spPr>
        <p:txBody>
          <a:bodyPr>
            <a:spAutoFit/>
          </a:bodyPr>
          <a:lstStyle/>
          <a:p>
            <a:r>
              <a:rPr lang="en-GB" b="1" dirty="0">
                <a:solidFill>
                  <a:srgbClr val="0066FF"/>
                </a:solidFill>
              </a:rPr>
              <a:t>P1</a:t>
            </a:r>
          </a:p>
        </p:txBody>
      </p:sp>
      <p:cxnSp>
        <p:nvCxnSpPr>
          <p:cNvPr id="26" name="Straight Connector 25"/>
          <p:cNvCxnSpPr/>
          <p:nvPr/>
        </p:nvCxnSpPr>
        <p:spPr>
          <a:xfrm rot="5400000">
            <a:off x="5680075" y="5751513"/>
            <a:ext cx="500063" cy="1587"/>
          </a:xfrm>
          <a:prstGeom prst="line">
            <a:avLst/>
          </a:prstGeom>
          <a:ln w="444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260" name="TextBox 26"/>
          <p:cNvSpPr txBox="1">
            <a:spLocks noChangeArrowheads="1"/>
          </p:cNvSpPr>
          <p:nvPr/>
        </p:nvSpPr>
        <p:spPr bwMode="auto">
          <a:xfrm>
            <a:off x="5940152" y="6093296"/>
            <a:ext cx="500062" cy="369887"/>
          </a:xfrm>
          <a:prstGeom prst="rect">
            <a:avLst/>
          </a:prstGeom>
          <a:noFill/>
          <a:ln w="9525">
            <a:noFill/>
            <a:miter lim="800000"/>
            <a:headEnd/>
            <a:tailEnd/>
          </a:ln>
        </p:spPr>
        <p:txBody>
          <a:bodyPr>
            <a:spAutoFit/>
          </a:bodyPr>
          <a:lstStyle/>
          <a:p>
            <a:r>
              <a:rPr lang="en-GB" b="1" dirty="0">
                <a:solidFill>
                  <a:srgbClr val="FFC000"/>
                </a:solidFill>
              </a:rPr>
              <a:t>Y2</a:t>
            </a:r>
          </a:p>
        </p:txBody>
      </p:sp>
      <p:sp>
        <p:nvSpPr>
          <p:cNvPr id="22" name="Line 9"/>
          <p:cNvSpPr>
            <a:spLocks noChangeShapeType="1"/>
          </p:cNvSpPr>
          <p:nvPr/>
        </p:nvSpPr>
        <p:spPr bwMode="auto">
          <a:xfrm>
            <a:off x="1547664" y="458112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26"/>
          <p:cNvSpPr>
            <a:spLocks noChangeShapeType="1"/>
          </p:cNvSpPr>
          <p:nvPr/>
        </p:nvSpPr>
        <p:spPr bwMode="auto">
          <a:xfrm>
            <a:off x="6804248" y="476672"/>
            <a:ext cx="144016" cy="5544616"/>
          </a:xfrm>
          <a:prstGeom prst="line">
            <a:avLst/>
          </a:prstGeom>
          <a:ln w="53975">
            <a:solidFill>
              <a:srgbClr val="00B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cxnSp>
        <p:nvCxnSpPr>
          <p:cNvPr id="29" name="Straight Arrow Connector 28"/>
          <p:cNvCxnSpPr/>
          <p:nvPr/>
        </p:nvCxnSpPr>
        <p:spPr>
          <a:xfrm rot="10800000" flipV="1">
            <a:off x="6156176" y="6165303"/>
            <a:ext cx="576064" cy="1"/>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5" name="Freeform 24"/>
          <p:cNvSpPr/>
          <p:nvPr/>
        </p:nvSpPr>
        <p:spPr>
          <a:xfrm>
            <a:off x="1979712" y="548680"/>
            <a:ext cx="4924159" cy="5002644"/>
          </a:xfrm>
          <a:custGeom>
            <a:avLst/>
            <a:gdLst>
              <a:gd name="connsiteX0" fmla="*/ 0 w 4783347"/>
              <a:gd name="connsiteY0" fmla="*/ 4951562 h 5125528"/>
              <a:gd name="connsiteX1" fmla="*/ 3571336 w 4783347"/>
              <a:gd name="connsiteY1" fmla="*/ 4968815 h 5125528"/>
              <a:gd name="connsiteX2" fmla="*/ 4114800 w 4783347"/>
              <a:gd name="connsiteY2" fmla="*/ 4011283 h 5125528"/>
              <a:gd name="connsiteX3" fmla="*/ 4641011 w 4783347"/>
              <a:gd name="connsiteY3" fmla="*/ 2294627 h 5125528"/>
              <a:gd name="connsiteX4" fmla="*/ 4761781 w 4783347"/>
              <a:gd name="connsiteY4" fmla="*/ 1397479 h 5125528"/>
              <a:gd name="connsiteX5" fmla="*/ 4770408 w 4783347"/>
              <a:gd name="connsiteY5" fmla="*/ 0 h 5125528"/>
              <a:gd name="connsiteX0" fmla="*/ 0 w 4839418"/>
              <a:gd name="connsiteY0" fmla="*/ 4951562 h 5411637"/>
              <a:gd name="connsiteX1" fmla="*/ 3571336 w 4839418"/>
              <a:gd name="connsiteY1" fmla="*/ 4968815 h 5411637"/>
              <a:gd name="connsiteX2" fmla="*/ 4641011 w 4839418"/>
              <a:gd name="connsiteY2" fmla="*/ 2294627 h 5411637"/>
              <a:gd name="connsiteX3" fmla="*/ 4761781 w 4839418"/>
              <a:gd name="connsiteY3" fmla="*/ 1397479 h 5411637"/>
              <a:gd name="connsiteX4" fmla="*/ 4770408 w 4839418"/>
              <a:gd name="connsiteY4" fmla="*/ 0 h 5411637"/>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39418"/>
              <a:gd name="connsiteY0" fmla="*/ 4951562 h 4968815"/>
              <a:gd name="connsiteX1" fmla="*/ 3571336 w 4839418"/>
              <a:gd name="connsiteY1" fmla="*/ 4968815 h 4968815"/>
              <a:gd name="connsiteX2" fmla="*/ 4641011 w 4839418"/>
              <a:gd name="connsiteY2" fmla="*/ 2294627 h 4968815"/>
              <a:gd name="connsiteX3" fmla="*/ 4761781 w 4839418"/>
              <a:gd name="connsiteY3" fmla="*/ 1397479 h 4968815"/>
              <a:gd name="connsiteX4" fmla="*/ 4770408 w 4839418"/>
              <a:gd name="connsiteY4" fmla="*/ 0 h 4968815"/>
              <a:gd name="connsiteX0" fmla="*/ 0 w 4840057"/>
              <a:gd name="connsiteY0" fmla="*/ 4951562 h 4968815"/>
              <a:gd name="connsiteX1" fmla="*/ 3571336 w 4840057"/>
              <a:gd name="connsiteY1" fmla="*/ 4968815 h 4968815"/>
              <a:gd name="connsiteX2" fmla="*/ 4641650 w 4840057"/>
              <a:gd name="connsiteY2" fmla="*/ 2410356 h 4968815"/>
              <a:gd name="connsiteX3" fmla="*/ 4761781 w 4840057"/>
              <a:gd name="connsiteY3" fmla="*/ 1397479 h 4968815"/>
              <a:gd name="connsiteX4" fmla="*/ 4770408 w 4840057"/>
              <a:gd name="connsiteY4" fmla="*/ 0 h 4968815"/>
              <a:gd name="connsiteX0" fmla="*/ 0 w 4913700"/>
              <a:gd name="connsiteY0" fmla="*/ 4951562 h 5002644"/>
              <a:gd name="connsiteX1" fmla="*/ 3129482 w 4913700"/>
              <a:gd name="connsiteY1" fmla="*/ 5002644 h 5002644"/>
              <a:gd name="connsiteX2" fmla="*/ 4641650 w 4913700"/>
              <a:gd name="connsiteY2" fmla="*/ 2410356 h 5002644"/>
              <a:gd name="connsiteX3" fmla="*/ 4761781 w 4913700"/>
              <a:gd name="connsiteY3" fmla="*/ 1397479 h 5002644"/>
              <a:gd name="connsiteX4" fmla="*/ 4770408 w 4913700"/>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2016224 h 5002644"/>
              <a:gd name="connsiteX4" fmla="*/ 4770408 w 4924159"/>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12158"/>
              <a:gd name="connsiteY0" fmla="*/ 4951562 h 5002644"/>
              <a:gd name="connsiteX1" fmla="*/ 3129482 w 4912158"/>
              <a:gd name="connsiteY1" fmla="*/ 5002644 h 5002644"/>
              <a:gd name="connsiteX2" fmla="*/ 4641650 w 4912158"/>
              <a:gd name="connsiteY2" fmla="*/ 2410356 h 5002644"/>
              <a:gd name="connsiteX3" fmla="*/ 4752528 w 4912158"/>
              <a:gd name="connsiteY3" fmla="*/ 1944216 h 5002644"/>
              <a:gd name="connsiteX4" fmla="*/ 4770408 w 4912158"/>
              <a:gd name="connsiteY4" fmla="*/ 0 h 5002644"/>
              <a:gd name="connsiteX0" fmla="*/ 0 w 4924159"/>
              <a:gd name="connsiteY0" fmla="*/ 495156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 name="connsiteX0" fmla="*/ 0 w 4924159"/>
              <a:gd name="connsiteY0" fmla="*/ 4968552 h 5002644"/>
              <a:gd name="connsiteX1" fmla="*/ 3129482 w 4924159"/>
              <a:gd name="connsiteY1" fmla="*/ 5002644 h 5002644"/>
              <a:gd name="connsiteX2" fmla="*/ 4641650 w 4924159"/>
              <a:gd name="connsiteY2" fmla="*/ 2410356 h 5002644"/>
              <a:gd name="connsiteX3" fmla="*/ 4824536 w 4924159"/>
              <a:gd name="connsiteY3" fmla="*/ 1944216 h 5002644"/>
              <a:gd name="connsiteX4" fmla="*/ 4770408 w 4924159"/>
              <a:gd name="connsiteY4" fmla="*/ 0 h 5002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159" h="5002644">
                <a:moveTo>
                  <a:pt x="0" y="4968552"/>
                </a:moveTo>
                <a:lnTo>
                  <a:pt x="3129482" y="5002644"/>
                </a:lnTo>
                <a:cubicBezTo>
                  <a:pt x="3902984" y="4559822"/>
                  <a:pt x="4359141" y="2920094"/>
                  <a:pt x="4641650" y="2410356"/>
                </a:cubicBezTo>
                <a:cubicBezTo>
                  <a:pt x="4924159" y="1900618"/>
                  <a:pt x="4802970" y="2326654"/>
                  <a:pt x="4824536" y="1944216"/>
                </a:cubicBezTo>
                <a:cubicBezTo>
                  <a:pt x="4827412" y="1478390"/>
                  <a:pt x="4767532" y="465826"/>
                  <a:pt x="4770408" y="0"/>
                </a:cubicBezTo>
              </a:path>
            </a:pathLst>
          </a:custGeom>
          <a:ln w="508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0" name="Text Box 18"/>
          <p:cNvSpPr txBox="1">
            <a:spLocks noChangeArrowheads="1"/>
          </p:cNvSpPr>
          <p:nvPr/>
        </p:nvSpPr>
        <p:spPr bwMode="auto">
          <a:xfrm>
            <a:off x="5436096" y="4869160"/>
            <a:ext cx="3096344" cy="369332"/>
          </a:xfrm>
          <a:prstGeom prst="rect">
            <a:avLst/>
          </a:prstGeom>
          <a:noFill/>
          <a:ln w="9525">
            <a:noFill/>
            <a:miter lim="800000"/>
            <a:headEnd/>
            <a:tailEnd/>
          </a:ln>
        </p:spPr>
        <p:txBody>
          <a:bodyPr wrap="square">
            <a:spAutoFit/>
          </a:bodyPr>
          <a:lstStyle/>
          <a:p>
            <a:pPr>
              <a:spcBef>
                <a:spcPct val="50000"/>
              </a:spcBef>
            </a:pPr>
            <a:r>
              <a:rPr lang="en-GB" b="1" dirty="0">
                <a:solidFill>
                  <a:srgbClr val="FFC000"/>
                </a:solidFill>
              </a:rPr>
              <a:t>Aggregate Supply Curve 2</a:t>
            </a:r>
          </a:p>
        </p:txBody>
      </p:sp>
      <p:sp>
        <p:nvSpPr>
          <p:cNvPr id="34" name="Line 9"/>
          <p:cNvSpPr>
            <a:spLocks noChangeShapeType="1"/>
          </p:cNvSpPr>
          <p:nvPr/>
        </p:nvSpPr>
        <p:spPr bwMode="auto">
          <a:xfrm>
            <a:off x="1475656" y="4149080"/>
            <a:ext cx="6048375" cy="0"/>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5" name="TextBox 21"/>
          <p:cNvSpPr txBox="1">
            <a:spLocks noChangeArrowheads="1"/>
          </p:cNvSpPr>
          <p:nvPr/>
        </p:nvSpPr>
        <p:spPr bwMode="auto">
          <a:xfrm>
            <a:off x="899592" y="3933056"/>
            <a:ext cx="504056" cy="369888"/>
          </a:xfrm>
          <a:prstGeom prst="rect">
            <a:avLst/>
          </a:prstGeom>
          <a:noFill/>
          <a:ln w="9525">
            <a:noFill/>
            <a:miter lim="800000"/>
            <a:headEnd/>
            <a:tailEnd/>
          </a:ln>
        </p:spPr>
        <p:txBody>
          <a:bodyPr wrap="square">
            <a:spAutoFit/>
          </a:bodyPr>
          <a:lstStyle/>
          <a:p>
            <a:r>
              <a:rPr lang="en-GB" b="1" dirty="0">
                <a:solidFill>
                  <a:srgbClr val="FFC000"/>
                </a:solidFill>
              </a:rPr>
              <a:t>P2</a:t>
            </a:r>
          </a:p>
        </p:txBody>
      </p:sp>
      <p:cxnSp>
        <p:nvCxnSpPr>
          <p:cNvPr id="36" name="Straight Arrow Connector 35"/>
          <p:cNvCxnSpPr/>
          <p:nvPr/>
        </p:nvCxnSpPr>
        <p:spPr>
          <a:xfrm rot="5400000" flipH="1" flipV="1">
            <a:off x="756371" y="4364309"/>
            <a:ext cx="288031" cy="158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a:off x="6084168" y="4221088"/>
            <a:ext cx="576064" cy="43204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8" name="Line 12"/>
          <p:cNvSpPr>
            <a:spLocks noChangeShapeType="1"/>
          </p:cNvSpPr>
          <p:nvPr/>
        </p:nvSpPr>
        <p:spPr bwMode="auto">
          <a:xfrm>
            <a:off x="2915816" y="836712"/>
            <a:ext cx="5257800" cy="3960812"/>
          </a:xfrm>
          <a:prstGeom prst="line">
            <a:avLst/>
          </a:prstGeom>
          <a:noFill/>
          <a:ln w="44450">
            <a:solidFill>
              <a:srgbClr val="0066FF"/>
            </a:solidFill>
            <a:round/>
            <a:headEnd/>
            <a:tailEnd/>
          </a:ln>
        </p:spPr>
        <p:txBody>
          <a:bodyPr/>
          <a:lstStyle/>
          <a:p>
            <a:endParaRPr lang="en-GB"/>
          </a:p>
        </p:txBody>
      </p:sp>
      <p:sp>
        <p:nvSpPr>
          <p:cNvPr id="32" name="Text Box 24"/>
          <p:cNvSpPr txBox="1">
            <a:spLocks noChangeArrowheads="1"/>
          </p:cNvSpPr>
          <p:nvPr/>
        </p:nvSpPr>
        <p:spPr bwMode="auto">
          <a:xfrm rot="2240258">
            <a:off x="3544451" y="1758142"/>
            <a:ext cx="268835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cxnSp>
        <p:nvCxnSpPr>
          <p:cNvPr id="38" name="Straight Arrow Connector 37"/>
          <p:cNvCxnSpPr/>
          <p:nvPr/>
        </p:nvCxnSpPr>
        <p:spPr>
          <a:xfrm rot="5400000" flipH="1" flipV="1">
            <a:off x="5904148" y="3609020"/>
            <a:ext cx="648072" cy="28803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40" name="Line 9"/>
          <p:cNvSpPr>
            <a:spLocks noChangeShapeType="1"/>
          </p:cNvSpPr>
          <p:nvPr/>
        </p:nvSpPr>
        <p:spPr bwMode="auto">
          <a:xfrm>
            <a:off x="1475656" y="3429000"/>
            <a:ext cx="6048375" cy="0"/>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41" name="TextBox 21"/>
          <p:cNvSpPr txBox="1">
            <a:spLocks noChangeArrowheads="1"/>
          </p:cNvSpPr>
          <p:nvPr/>
        </p:nvSpPr>
        <p:spPr bwMode="auto">
          <a:xfrm>
            <a:off x="971600" y="3284984"/>
            <a:ext cx="504056" cy="369332"/>
          </a:xfrm>
          <a:prstGeom prst="rect">
            <a:avLst/>
          </a:prstGeom>
          <a:noFill/>
          <a:ln w="9525">
            <a:noFill/>
            <a:miter lim="800000"/>
            <a:headEnd/>
            <a:tailEnd/>
          </a:ln>
        </p:spPr>
        <p:txBody>
          <a:bodyPr wrap="square">
            <a:spAutoFit/>
          </a:bodyPr>
          <a:lstStyle/>
          <a:p>
            <a:r>
              <a:rPr lang="en-GB" b="1" dirty="0">
                <a:solidFill>
                  <a:srgbClr val="FFC000"/>
                </a:solidFill>
              </a:rPr>
              <a:t>P3</a:t>
            </a:r>
          </a:p>
        </p:txBody>
      </p:sp>
      <p:cxnSp>
        <p:nvCxnSpPr>
          <p:cNvPr id="42" name="Straight Arrow Connector 41"/>
          <p:cNvCxnSpPr/>
          <p:nvPr/>
        </p:nvCxnSpPr>
        <p:spPr>
          <a:xfrm rot="5400000" flipH="1" flipV="1">
            <a:off x="683571" y="3717032"/>
            <a:ext cx="432047" cy="158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46" name="Freeform 45"/>
          <p:cNvSpPr/>
          <p:nvPr/>
        </p:nvSpPr>
        <p:spPr>
          <a:xfrm>
            <a:off x="2027208" y="552091"/>
            <a:ext cx="4710022" cy="4951562"/>
          </a:xfrm>
          <a:custGeom>
            <a:avLst/>
            <a:gdLst>
              <a:gd name="connsiteX0" fmla="*/ 0 w 4908429"/>
              <a:gd name="connsiteY0" fmla="*/ 4948687 h 5220419"/>
              <a:gd name="connsiteX1" fmla="*/ 2648309 w 4908429"/>
              <a:gd name="connsiteY1" fmla="*/ 4974566 h 5220419"/>
              <a:gd name="connsiteX2" fmla="*/ 3476445 w 4908429"/>
              <a:gd name="connsiteY2" fmla="*/ 3473570 h 5220419"/>
              <a:gd name="connsiteX3" fmla="*/ 4710022 w 4908429"/>
              <a:gd name="connsiteY3" fmla="*/ 575094 h 5220419"/>
              <a:gd name="connsiteX4" fmla="*/ 4666890 w 4908429"/>
              <a:gd name="connsiteY4" fmla="*/ 23004 h 5220419"/>
              <a:gd name="connsiteX0" fmla="*/ 0 w 4908429"/>
              <a:gd name="connsiteY0" fmla="*/ 4948687 h 4974566"/>
              <a:gd name="connsiteX1" fmla="*/ 2648309 w 4908429"/>
              <a:gd name="connsiteY1" fmla="*/ 4974566 h 4974566"/>
              <a:gd name="connsiteX2" fmla="*/ 3476445 w 4908429"/>
              <a:gd name="connsiteY2" fmla="*/ 3473570 h 4974566"/>
              <a:gd name="connsiteX3" fmla="*/ 4710022 w 4908429"/>
              <a:gd name="connsiteY3" fmla="*/ 575094 h 4974566"/>
              <a:gd name="connsiteX4" fmla="*/ 4666890 w 4908429"/>
              <a:gd name="connsiteY4" fmla="*/ 23004 h 4974566"/>
              <a:gd name="connsiteX0" fmla="*/ 0 w 4883685"/>
              <a:gd name="connsiteY0" fmla="*/ 4949088 h 4974967"/>
              <a:gd name="connsiteX1" fmla="*/ 2648309 w 4883685"/>
              <a:gd name="connsiteY1" fmla="*/ 4974967 h 4974967"/>
              <a:gd name="connsiteX2" fmla="*/ 3624912 w 4883685"/>
              <a:gd name="connsiteY2" fmla="*/ 3476378 h 4974967"/>
              <a:gd name="connsiteX3" fmla="*/ 4710022 w 4883685"/>
              <a:gd name="connsiteY3" fmla="*/ 575495 h 4974967"/>
              <a:gd name="connsiteX4" fmla="*/ 4666890 w 4883685"/>
              <a:gd name="connsiteY4" fmla="*/ 23405 h 4974967"/>
              <a:gd name="connsiteX0" fmla="*/ 0 w 4710022"/>
              <a:gd name="connsiteY0" fmla="*/ 4925683 h 4951562"/>
              <a:gd name="connsiteX1" fmla="*/ 2648309 w 4710022"/>
              <a:gd name="connsiteY1" fmla="*/ 4951562 h 4951562"/>
              <a:gd name="connsiteX2" fmla="*/ 3624912 w 4710022"/>
              <a:gd name="connsiteY2" fmla="*/ 3452973 h 4951562"/>
              <a:gd name="connsiteX3" fmla="*/ 4710022 w 4710022"/>
              <a:gd name="connsiteY3" fmla="*/ 552090 h 4951562"/>
              <a:gd name="connsiteX4" fmla="*/ 4666890 w 4710022"/>
              <a:gd name="connsiteY4" fmla="*/ 0 h 4951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0022" h="4951562">
                <a:moveTo>
                  <a:pt x="0" y="4925683"/>
                </a:moveTo>
                <a:lnTo>
                  <a:pt x="2648309" y="4951562"/>
                </a:lnTo>
                <a:cubicBezTo>
                  <a:pt x="3227716" y="4705709"/>
                  <a:pt x="3281293" y="4186218"/>
                  <a:pt x="3624912" y="3452973"/>
                </a:cubicBezTo>
                <a:cubicBezTo>
                  <a:pt x="3968531" y="2719728"/>
                  <a:pt x="4536359" y="1127585"/>
                  <a:pt x="4710022" y="552090"/>
                </a:cubicBezTo>
                <a:lnTo>
                  <a:pt x="4666890" y="0"/>
                </a:lnTo>
              </a:path>
            </a:pathLst>
          </a:cu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7" name="Line 9"/>
          <p:cNvSpPr>
            <a:spLocks noChangeShapeType="1"/>
          </p:cNvSpPr>
          <p:nvPr/>
        </p:nvSpPr>
        <p:spPr bwMode="auto">
          <a:xfrm>
            <a:off x="1475656" y="3140968"/>
            <a:ext cx="6048375" cy="0"/>
          </a:xfrm>
          <a:prstGeom prst="line">
            <a:avLst/>
          </a:prstGeom>
          <a:ln w="53975">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48" name="TextBox 21"/>
          <p:cNvSpPr txBox="1">
            <a:spLocks noChangeArrowheads="1"/>
          </p:cNvSpPr>
          <p:nvPr/>
        </p:nvSpPr>
        <p:spPr bwMode="auto">
          <a:xfrm>
            <a:off x="971600" y="2924944"/>
            <a:ext cx="504056" cy="369332"/>
          </a:xfrm>
          <a:prstGeom prst="rect">
            <a:avLst/>
          </a:prstGeom>
          <a:noFill/>
          <a:ln w="9525">
            <a:noFill/>
            <a:miter lim="800000"/>
            <a:headEnd/>
            <a:tailEnd/>
          </a:ln>
        </p:spPr>
        <p:txBody>
          <a:bodyPr wrap="square">
            <a:spAutoFit/>
          </a:bodyPr>
          <a:lstStyle/>
          <a:p>
            <a:r>
              <a:rPr lang="en-GB" b="1" dirty="0">
                <a:solidFill>
                  <a:srgbClr val="FF3300"/>
                </a:solidFill>
              </a:rPr>
              <a:t>P4</a:t>
            </a:r>
          </a:p>
        </p:txBody>
      </p:sp>
      <p:cxnSp>
        <p:nvCxnSpPr>
          <p:cNvPr id="49" name="Straight Arrow Connector 48"/>
          <p:cNvCxnSpPr/>
          <p:nvPr/>
        </p:nvCxnSpPr>
        <p:spPr>
          <a:xfrm rot="5400000" flipH="1" flipV="1">
            <a:off x="684364" y="3212181"/>
            <a:ext cx="432047" cy="1588"/>
          </a:xfrm>
          <a:prstGeom prst="straightConnector1">
            <a:avLst/>
          </a:prstGeom>
          <a:ln w="38100">
            <a:solidFill>
              <a:srgbClr val="FF33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10800000">
            <a:off x="6084168" y="3140968"/>
            <a:ext cx="288032" cy="21602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6660232" y="4509120"/>
            <a:ext cx="360040" cy="288032"/>
          </a:xfrm>
          <a:prstGeom prst="ellipse">
            <a:avLst/>
          </a:prstGeom>
          <a:solidFill>
            <a:srgbClr val="DEFBFE">
              <a:alpha val="4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1</a:t>
            </a:r>
          </a:p>
        </p:txBody>
      </p:sp>
      <p:sp>
        <p:nvSpPr>
          <p:cNvPr id="53" name="Oval 52"/>
          <p:cNvSpPr/>
          <p:nvPr/>
        </p:nvSpPr>
        <p:spPr>
          <a:xfrm>
            <a:off x="5868144" y="4005064"/>
            <a:ext cx="360040" cy="288032"/>
          </a:xfrm>
          <a:prstGeom prst="ellipse">
            <a:avLst/>
          </a:prstGeom>
          <a:solidFill>
            <a:srgbClr val="DEFBFE">
              <a:alpha val="4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2</a:t>
            </a:r>
          </a:p>
        </p:txBody>
      </p:sp>
      <p:sp>
        <p:nvSpPr>
          <p:cNvPr id="54" name="Oval 53"/>
          <p:cNvSpPr/>
          <p:nvPr/>
        </p:nvSpPr>
        <p:spPr>
          <a:xfrm>
            <a:off x="6228184" y="3284984"/>
            <a:ext cx="360040" cy="288032"/>
          </a:xfrm>
          <a:prstGeom prst="ellipse">
            <a:avLst/>
          </a:prstGeom>
          <a:solidFill>
            <a:srgbClr val="DEFBFE">
              <a:alpha val="4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3</a:t>
            </a:r>
          </a:p>
        </p:txBody>
      </p:sp>
      <p:sp>
        <p:nvSpPr>
          <p:cNvPr id="55" name="Oval 54"/>
          <p:cNvSpPr/>
          <p:nvPr/>
        </p:nvSpPr>
        <p:spPr>
          <a:xfrm>
            <a:off x="5724128" y="2852936"/>
            <a:ext cx="360040" cy="288032"/>
          </a:xfrm>
          <a:prstGeom prst="ellipse">
            <a:avLst/>
          </a:prstGeom>
          <a:solidFill>
            <a:srgbClr val="DEFBFE">
              <a:alpha val="48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4</a:t>
            </a:r>
          </a:p>
        </p:txBody>
      </p:sp>
      <p:sp>
        <p:nvSpPr>
          <p:cNvPr id="56" name="Text Box 18"/>
          <p:cNvSpPr txBox="1">
            <a:spLocks noChangeArrowheads="1"/>
          </p:cNvSpPr>
          <p:nvPr/>
        </p:nvSpPr>
        <p:spPr bwMode="auto">
          <a:xfrm>
            <a:off x="2195736" y="4797152"/>
            <a:ext cx="3096344" cy="369332"/>
          </a:xfrm>
          <a:prstGeom prst="rect">
            <a:avLst/>
          </a:prstGeom>
          <a:noFill/>
          <a:ln w="9525">
            <a:noFill/>
            <a:miter lim="800000"/>
            <a:headEnd/>
            <a:tailEnd/>
          </a:ln>
        </p:spPr>
        <p:txBody>
          <a:bodyPr wrap="square">
            <a:spAutoFit/>
          </a:bodyPr>
          <a:lstStyle/>
          <a:p>
            <a:pPr>
              <a:spcBef>
                <a:spcPct val="50000"/>
              </a:spcBef>
            </a:pPr>
            <a:r>
              <a:rPr lang="en-GB" b="1" dirty="0">
                <a:solidFill>
                  <a:srgbClr val="FF3300"/>
                </a:solidFill>
              </a:rPr>
              <a:t>Aggregate Supply Curve 3</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Line 2"/>
          <p:cNvSpPr>
            <a:spLocks noChangeShapeType="1"/>
          </p:cNvSpPr>
          <p:nvPr/>
        </p:nvSpPr>
        <p:spPr bwMode="auto">
          <a:xfrm flipV="1">
            <a:off x="1692275" y="836613"/>
            <a:ext cx="0" cy="5040312"/>
          </a:xfrm>
          <a:prstGeom prst="line">
            <a:avLst/>
          </a:prstGeom>
          <a:noFill/>
          <a:ln w="63500">
            <a:solidFill>
              <a:srgbClr val="0000FF"/>
            </a:solidFill>
            <a:round/>
            <a:headEnd/>
            <a:tailEnd type="triangle" w="med" len="med"/>
          </a:ln>
        </p:spPr>
        <p:txBody>
          <a:bodyPr/>
          <a:lstStyle/>
          <a:p>
            <a:endParaRPr lang="en-GB"/>
          </a:p>
        </p:txBody>
      </p:sp>
      <p:sp>
        <p:nvSpPr>
          <p:cNvPr id="12291" name="Text Box 3"/>
          <p:cNvSpPr txBox="1">
            <a:spLocks noChangeArrowheads="1"/>
          </p:cNvSpPr>
          <p:nvPr/>
        </p:nvSpPr>
        <p:spPr bwMode="auto">
          <a:xfrm>
            <a:off x="179512" y="116632"/>
            <a:ext cx="1800200" cy="915988"/>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Percentage change in money wages</a:t>
            </a:r>
          </a:p>
        </p:txBody>
      </p:sp>
      <p:sp>
        <p:nvSpPr>
          <p:cNvPr id="12292" name="Line 4"/>
          <p:cNvSpPr>
            <a:spLocks noChangeShapeType="1"/>
          </p:cNvSpPr>
          <p:nvPr/>
        </p:nvSpPr>
        <p:spPr bwMode="auto">
          <a:xfrm>
            <a:off x="1692275" y="5876925"/>
            <a:ext cx="6408738" cy="0"/>
          </a:xfrm>
          <a:prstGeom prst="line">
            <a:avLst/>
          </a:prstGeom>
          <a:noFill/>
          <a:ln w="63500">
            <a:solidFill>
              <a:srgbClr val="0000FF"/>
            </a:solidFill>
            <a:round/>
            <a:headEnd/>
            <a:tailEnd type="triangle" w="med" len="med"/>
          </a:ln>
        </p:spPr>
        <p:txBody>
          <a:bodyPr/>
          <a:lstStyle/>
          <a:p>
            <a:endParaRPr lang="en-GB"/>
          </a:p>
        </p:txBody>
      </p:sp>
      <p:sp>
        <p:nvSpPr>
          <p:cNvPr id="12293" name="Text Box 5"/>
          <p:cNvSpPr txBox="1">
            <a:spLocks noChangeArrowheads="1"/>
          </p:cNvSpPr>
          <p:nvPr/>
        </p:nvSpPr>
        <p:spPr bwMode="auto">
          <a:xfrm>
            <a:off x="5219700" y="6092825"/>
            <a:ext cx="3168650" cy="366713"/>
          </a:xfrm>
          <a:prstGeom prst="rect">
            <a:avLst/>
          </a:prstGeom>
          <a:noFill/>
          <a:ln w="9525">
            <a:noFill/>
            <a:miter lim="800000"/>
            <a:headEnd/>
            <a:tailEnd/>
          </a:ln>
        </p:spPr>
        <p:txBody>
          <a:bodyPr>
            <a:spAutoFit/>
          </a:bodyPr>
          <a:lstStyle/>
          <a:p>
            <a:pPr>
              <a:spcBef>
                <a:spcPct val="50000"/>
              </a:spcBef>
            </a:pPr>
            <a:r>
              <a:rPr lang="en-GB" dirty="0">
                <a:solidFill>
                  <a:srgbClr val="0066FF"/>
                </a:solidFill>
              </a:rPr>
              <a:t>Rate of unemployment (%)</a:t>
            </a:r>
          </a:p>
        </p:txBody>
      </p:sp>
      <p:sp>
        <p:nvSpPr>
          <p:cNvPr id="12294" name="Freeform 6"/>
          <p:cNvSpPr>
            <a:spLocks/>
          </p:cNvSpPr>
          <p:nvPr/>
        </p:nvSpPr>
        <p:spPr bwMode="auto">
          <a:xfrm>
            <a:off x="1908175" y="1773238"/>
            <a:ext cx="3168650" cy="4464050"/>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44450">
            <a:solidFill>
              <a:srgbClr val="0066FF"/>
            </a:solidFill>
            <a:round/>
            <a:headEnd/>
            <a:tailEnd/>
          </a:ln>
        </p:spPr>
        <p:txBody>
          <a:bodyPr/>
          <a:lstStyle/>
          <a:p>
            <a:endParaRPr lang="en-US"/>
          </a:p>
        </p:txBody>
      </p:sp>
      <p:sp>
        <p:nvSpPr>
          <p:cNvPr id="12295" name="Text Box 7"/>
          <p:cNvSpPr txBox="1">
            <a:spLocks noChangeArrowheads="1"/>
          </p:cNvSpPr>
          <p:nvPr/>
        </p:nvSpPr>
        <p:spPr bwMode="auto">
          <a:xfrm>
            <a:off x="3924300" y="6021388"/>
            <a:ext cx="863600"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2.5%</a:t>
            </a:r>
          </a:p>
        </p:txBody>
      </p:sp>
      <p:sp>
        <p:nvSpPr>
          <p:cNvPr id="12296" name="Line 8"/>
          <p:cNvSpPr>
            <a:spLocks noChangeShapeType="1"/>
          </p:cNvSpPr>
          <p:nvPr/>
        </p:nvSpPr>
        <p:spPr bwMode="auto">
          <a:xfrm flipV="1">
            <a:off x="2339975" y="4149725"/>
            <a:ext cx="0" cy="172720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297" name="Line 9"/>
          <p:cNvSpPr>
            <a:spLocks noChangeShapeType="1"/>
          </p:cNvSpPr>
          <p:nvPr/>
        </p:nvSpPr>
        <p:spPr bwMode="auto">
          <a:xfrm flipH="1">
            <a:off x="1692275" y="4149725"/>
            <a:ext cx="647700"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298" name="Line 10"/>
          <p:cNvSpPr>
            <a:spLocks noChangeShapeType="1"/>
          </p:cNvSpPr>
          <p:nvPr/>
        </p:nvSpPr>
        <p:spPr bwMode="auto">
          <a:xfrm flipV="1">
            <a:off x="4284663" y="836613"/>
            <a:ext cx="0" cy="5040312"/>
          </a:xfrm>
          <a:prstGeom prst="line">
            <a:avLst/>
          </a:prstGeom>
          <a:noFill/>
          <a:ln w="38100">
            <a:solidFill>
              <a:srgbClr val="00B050"/>
            </a:solidFill>
            <a:round/>
            <a:headEnd/>
            <a:tailEnd/>
          </a:ln>
        </p:spPr>
        <p:txBody>
          <a:bodyPr/>
          <a:lstStyle/>
          <a:p>
            <a:endParaRPr lang="en-GB"/>
          </a:p>
        </p:txBody>
      </p:sp>
      <p:sp>
        <p:nvSpPr>
          <p:cNvPr id="12299" name="Text Box 11"/>
          <p:cNvSpPr txBox="1">
            <a:spLocks noChangeArrowheads="1"/>
          </p:cNvSpPr>
          <p:nvPr/>
        </p:nvSpPr>
        <p:spPr bwMode="auto">
          <a:xfrm>
            <a:off x="4284663" y="836613"/>
            <a:ext cx="4463801" cy="1477328"/>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Natural Rate of Unemployment (NARU) </a:t>
            </a:r>
          </a:p>
          <a:p>
            <a:pPr>
              <a:spcBef>
                <a:spcPct val="50000"/>
              </a:spcBef>
            </a:pPr>
            <a:r>
              <a:rPr lang="en-GB" b="1" dirty="0">
                <a:solidFill>
                  <a:srgbClr val="00B050"/>
                </a:solidFill>
              </a:rPr>
              <a:t>Or/ </a:t>
            </a:r>
          </a:p>
          <a:p>
            <a:pPr>
              <a:spcBef>
                <a:spcPct val="50000"/>
              </a:spcBef>
            </a:pPr>
            <a:r>
              <a:rPr lang="en-GB" b="1" dirty="0">
                <a:solidFill>
                  <a:srgbClr val="00B050"/>
                </a:solidFill>
              </a:rPr>
              <a:t>Non-Accelerating Inflation Rate of Unemployment (NAIRU) </a:t>
            </a:r>
          </a:p>
        </p:txBody>
      </p:sp>
      <p:sp>
        <p:nvSpPr>
          <p:cNvPr id="12300" name="Freeform 12"/>
          <p:cNvSpPr>
            <a:spLocks/>
          </p:cNvSpPr>
          <p:nvPr/>
        </p:nvSpPr>
        <p:spPr bwMode="auto">
          <a:xfrm>
            <a:off x="2987675" y="765175"/>
            <a:ext cx="5113338" cy="5113338"/>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44450">
            <a:solidFill>
              <a:srgbClr val="FF0000"/>
            </a:solidFill>
            <a:round/>
            <a:headEnd/>
            <a:tailEnd/>
          </a:ln>
        </p:spPr>
        <p:txBody>
          <a:bodyPr/>
          <a:lstStyle/>
          <a:p>
            <a:endParaRPr lang="en-US"/>
          </a:p>
        </p:txBody>
      </p:sp>
      <p:sp>
        <p:nvSpPr>
          <p:cNvPr id="12301" name="Text Box 13"/>
          <p:cNvSpPr txBox="1">
            <a:spLocks noChangeArrowheads="1"/>
          </p:cNvSpPr>
          <p:nvPr/>
        </p:nvSpPr>
        <p:spPr bwMode="auto">
          <a:xfrm>
            <a:off x="1116013" y="3933825"/>
            <a:ext cx="647700" cy="366713"/>
          </a:xfrm>
          <a:prstGeom prst="rect">
            <a:avLst/>
          </a:prstGeom>
          <a:noFill/>
          <a:ln w="9525">
            <a:noFill/>
            <a:miter lim="800000"/>
            <a:headEnd/>
            <a:tailEnd/>
          </a:ln>
        </p:spPr>
        <p:txBody>
          <a:bodyPr>
            <a:spAutoFit/>
          </a:bodyPr>
          <a:lstStyle/>
          <a:p>
            <a:pPr>
              <a:spcBef>
                <a:spcPct val="50000"/>
              </a:spcBef>
            </a:pPr>
            <a:r>
              <a:rPr lang="en-GB" dirty="0">
                <a:solidFill>
                  <a:srgbClr val="0066FF"/>
                </a:solidFill>
              </a:rPr>
              <a:t>5%</a:t>
            </a:r>
          </a:p>
        </p:txBody>
      </p:sp>
      <p:sp>
        <p:nvSpPr>
          <p:cNvPr id="12302" name="Line 14"/>
          <p:cNvSpPr>
            <a:spLocks noChangeShapeType="1"/>
          </p:cNvSpPr>
          <p:nvPr/>
        </p:nvSpPr>
        <p:spPr bwMode="auto">
          <a:xfrm>
            <a:off x="2339975" y="4149725"/>
            <a:ext cx="19446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303" name="Line 15"/>
          <p:cNvSpPr>
            <a:spLocks noChangeShapeType="1"/>
          </p:cNvSpPr>
          <p:nvPr/>
        </p:nvSpPr>
        <p:spPr bwMode="auto">
          <a:xfrm flipH="1" flipV="1">
            <a:off x="2555775" y="4221088"/>
            <a:ext cx="1584175" cy="1296144"/>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2304" name="Line 16"/>
          <p:cNvSpPr>
            <a:spLocks noChangeShapeType="1"/>
          </p:cNvSpPr>
          <p:nvPr/>
        </p:nvSpPr>
        <p:spPr bwMode="auto">
          <a:xfrm>
            <a:off x="2627784" y="4077072"/>
            <a:ext cx="1584325" cy="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305" name="Line 17"/>
          <p:cNvSpPr>
            <a:spLocks noChangeShapeType="1"/>
          </p:cNvSpPr>
          <p:nvPr/>
        </p:nvSpPr>
        <p:spPr bwMode="auto">
          <a:xfrm>
            <a:off x="4572000" y="4149081"/>
            <a:ext cx="3312368" cy="1440159"/>
          </a:xfrm>
          <a:prstGeom prst="line">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306" name="Line 18"/>
          <p:cNvSpPr>
            <a:spLocks noChangeShapeType="1"/>
          </p:cNvSpPr>
          <p:nvPr/>
        </p:nvSpPr>
        <p:spPr bwMode="auto">
          <a:xfrm flipH="1">
            <a:off x="4427538" y="5805264"/>
            <a:ext cx="3384822" cy="224"/>
          </a:xfrm>
          <a:prstGeom prst="line">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2307" name="Text Box 19"/>
          <p:cNvSpPr txBox="1">
            <a:spLocks noChangeArrowheads="1"/>
          </p:cNvSpPr>
          <p:nvPr/>
        </p:nvSpPr>
        <p:spPr bwMode="auto">
          <a:xfrm>
            <a:off x="1835696" y="1268760"/>
            <a:ext cx="2016224" cy="646331"/>
          </a:xfrm>
          <a:prstGeom prst="rect">
            <a:avLst/>
          </a:prstGeom>
          <a:noFill/>
          <a:ln w="9525">
            <a:noFill/>
            <a:miter lim="800000"/>
            <a:headEnd/>
            <a:tailEnd/>
          </a:ln>
        </p:spPr>
        <p:txBody>
          <a:bodyPr wrap="square">
            <a:spAutoFit/>
          </a:bodyPr>
          <a:lstStyle/>
          <a:p>
            <a:pPr>
              <a:spcBef>
                <a:spcPct val="50000"/>
              </a:spcBef>
            </a:pPr>
            <a:r>
              <a:rPr lang="en-GB" b="1" dirty="0">
                <a:solidFill>
                  <a:srgbClr val="0000FF"/>
                </a:solidFill>
              </a:rPr>
              <a:t>Inflationary expectations = 0</a:t>
            </a:r>
          </a:p>
        </p:txBody>
      </p:sp>
      <p:sp>
        <p:nvSpPr>
          <p:cNvPr id="12308" name="Text Box 20"/>
          <p:cNvSpPr txBox="1">
            <a:spLocks noChangeArrowheads="1"/>
          </p:cNvSpPr>
          <p:nvPr/>
        </p:nvSpPr>
        <p:spPr bwMode="auto">
          <a:xfrm>
            <a:off x="1907704" y="404664"/>
            <a:ext cx="3600177" cy="369332"/>
          </a:xfrm>
          <a:prstGeom prst="rect">
            <a:avLst/>
          </a:prstGeom>
          <a:noFill/>
          <a:ln w="9525">
            <a:noFill/>
            <a:miter lim="800000"/>
            <a:headEnd/>
            <a:tailEnd/>
          </a:ln>
        </p:spPr>
        <p:txBody>
          <a:bodyPr wrap="square">
            <a:spAutoFit/>
          </a:bodyPr>
          <a:lstStyle/>
          <a:p>
            <a:pPr>
              <a:spcBef>
                <a:spcPct val="50000"/>
              </a:spcBef>
            </a:pPr>
            <a:r>
              <a:rPr lang="en-GB" b="1" dirty="0">
                <a:solidFill>
                  <a:srgbClr val="FF0000"/>
                </a:solidFill>
              </a:rPr>
              <a:t>Inflationary expectations = 5%</a:t>
            </a:r>
          </a:p>
        </p:txBody>
      </p:sp>
      <p:sp>
        <p:nvSpPr>
          <p:cNvPr id="21" name="Oval 20"/>
          <p:cNvSpPr/>
          <p:nvPr/>
        </p:nvSpPr>
        <p:spPr>
          <a:xfrm>
            <a:off x="4139952" y="5517232"/>
            <a:ext cx="360040" cy="288032"/>
          </a:xfrm>
          <a:prstGeom prst="ellipse">
            <a:avLst/>
          </a:prstGeom>
          <a:solidFill>
            <a:srgbClr val="DEFBFE">
              <a:alpha val="48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1</a:t>
            </a:r>
          </a:p>
        </p:txBody>
      </p:sp>
      <p:sp>
        <p:nvSpPr>
          <p:cNvPr id="22" name="Oval 21"/>
          <p:cNvSpPr/>
          <p:nvPr/>
        </p:nvSpPr>
        <p:spPr>
          <a:xfrm>
            <a:off x="2267744" y="3933056"/>
            <a:ext cx="360040" cy="288032"/>
          </a:xfrm>
          <a:prstGeom prst="ellipse">
            <a:avLst/>
          </a:prstGeom>
          <a:solidFill>
            <a:srgbClr val="DEFBFE">
              <a:alpha val="48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2</a:t>
            </a:r>
          </a:p>
        </p:txBody>
      </p:sp>
      <p:sp>
        <p:nvSpPr>
          <p:cNvPr id="23" name="Oval 22"/>
          <p:cNvSpPr/>
          <p:nvPr/>
        </p:nvSpPr>
        <p:spPr>
          <a:xfrm>
            <a:off x="4211960" y="4005064"/>
            <a:ext cx="360040" cy="288032"/>
          </a:xfrm>
          <a:prstGeom prst="ellipse">
            <a:avLst/>
          </a:prstGeom>
          <a:solidFill>
            <a:srgbClr val="DEFBFE">
              <a:alpha val="48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3</a:t>
            </a:r>
          </a:p>
        </p:txBody>
      </p:sp>
      <p:sp>
        <p:nvSpPr>
          <p:cNvPr id="24" name="Oval 23"/>
          <p:cNvSpPr/>
          <p:nvPr/>
        </p:nvSpPr>
        <p:spPr>
          <a:xfrm>
            <a:off x="7812360" y="5589240"/>
            <a:ext cx="360040" cy="288032"/>
          </a:xfrm>
          <a:prstGeom prst="ellipse">
            <a:avLst/>
          </a:prstGeom>
          <a:solidFill>
            <a:srgbClr val="DEFBFE">
              <a:alpha val="48000"/>
            </a:srgbClr>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3300"/>
                </a:solidFill>
              </a:rPr>
              <a:t>4</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250825" y="549275"/>
            <a:ext cx="1152525" cy="641350"/>
          </a:xfrm>
          <a:prstGeom prst="rect">
            <a:avLst/>
          </a:prstGeom>
          <a:noFill/>
          <a:ln w="9525">
            <a:noFill/>
            <a:miter lim="800000"/>
            <a:headEnd/>
            <a:tailEnd/>
          </a:ln>
        </p:spPr>
        <p:txBody>
          <a:bodyPr>
            <a:spAutoFit/>
          </a:bodyPr>
          <a:lstStyle/>
          <a:p>
            <a:pPr>
              <a:spcBef>
                <a:spcPct val="50000"/>
              </a:spcBef>
            </a:pPr>
            <a:r>
              <a:rPr lang="en-GB"/>
              <a:t>Rate of Interest</a:t>
            </a:r>
          </a:p>
        </p:txBody>
      </p:sp>
      <p:sp>
        <p:nvSpPr>
          <p:cNvPr id="13317" name="Text Box 7"/>
          <p:cNvSpPr txBox="1">
            <a:spLocks noChangeArrowheads="1"/>
          </p:cNvSpPr>
          <p:nvPr/>
        </p:nvSpPr>
        <p:spPr bwMode="auto">
          <a:xfrm>
            <a:off x="6011863" y="5949950"/>
            <a:ext cx="2089150" cy="366713"/>
          </a:xfrm>
          <a:prstGeom prst="rect">
            <a:avLst/>
          </a:prstGeom>
          <a:noFill/>
          <a:ln w="9525">
            <a:noFill/>
            <a:miter lim="800000"/>
            <a:headEnd/>
            <a:tailEnd/>
          </a:ln>
        </p:spPr>
        <p:txBody>
          <a:bodyPr>
            <a:spAutoFit/>
          </a:bodyPr>
          <a:lstStyle/>
          <a:p>
            <a:pPr>
              <a:spcBef>
                <a:spcPct val="50000"/>
              </a:spcBef>
            </a:pPr>
            <a:r>
              <a:rPr lang="en-GB"/>
              <a:t>Quantity of Money</a:t>
            </a:r>
          </a:p>
        </p:txBody>
      </p:sp>
      <p:sp>
        <p:nvSpPr>
          <p:cNvPr id="13318" name="Line 8"/>
          <p:cNvSpPr>
            <a:spLocks noChangeShapeType="1"/>
          </p:cNvSpPr>
          <p:nvPr/>
        </p:nvSpPr>
        <p:spPr bwMode="auto">
          <a:xfrm>
            <a:off x="2195513" y="549275"/>
            <a:ext cx="34925" cy="5329238"/>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latin typeface="+mn-lt"/>
            </a:endParaRPr>
          </a:p>
        </p:txBody>
      </p:sp>
      <p:sp>
        <p:nvSpPr>
          <p:cNvPr id="13319" name="Text Box 9"/>
          <p:cNvSpPr txBox="1">
            <a:spLocks noChangeArrowheads="1"/>
          </p:cNvSpPr>
          <p:nvPr/>
        </p:nvSpPr>
        <p:spPr bwMode="auto">
          <a:xfrm>
            <a:off x="1475656" y="0"/>
            <a:ext cx="2016224" cy="641350"/>
          </a:xfrm>
          <a:prstGeom prst="rect">
            <a:avLst/>
          </a:prstGeom>
          <a:noFill/>
          <a:ln w="9525">
            <a:noFill/>
            <a:miter lim="800000"/>
            <a:headEnd/>
            <a:tailEnd/>
          </a:ln>
        </p:spPr>
        <p:txBody>
          <a:bodyPr wrap="square">
            <a:spAutoFit/>
          </a:bodyPr>
          <a:lstStyle/>
          <a:p>
            <a:pPr>
              <a:spcBef>
                <a:spcPct val="50000"/>
              </a:spcBef>
            </a:pPr>
            <a:r>
              <a:rPr lang="en-GB" b="1" dirty="0">
                <a:solidFill>
                  <a:srgbClr val="92D050"/>
                </a:solidFill>
              </a:rPr>
              <a:t>Precautionary demand (P)</a:t>
            </a:r>
          </a:p>
        </p:txBody>
      </p:sp>
      <p:sp>
        <p:nvSpPr>
          <p:cNvPr id="13320" name="Line 10"/>
          <p:cNvSpPr>
            <a:spLocks noChangeShapeType="1"/>
          </p:cNvSpPr>
          <p:nvPr/>
        </p:nvSpPr>
        <p:spPr bwMode="auto">
          <a:xfrm flipV="1">
            <a:off x="3132138" y="1196975"/>
            <a:ext cx="0" cy="4679950"/>
          </a:xfrm>
          <a:prstGeom prst="line">
            <a:avLst/>
          </a:prstGeom>
          <a:noFill/>
          <a:ln w="44450">
            <a:solidFill>
              <a:srgbClr val="0066FF"/>
            </a:solidFill>
            <a:round/>
            <a:headEnd/>
            <a:tailEnd/>
          </a:ln>
        </p:spPr>
        <p:txBody>
          <a:bodyPr/>
          <a:lstStyle/>
          <a:p>
            <a:endParaRPr lang="en-GB"/>
          </a:p>
        </p:txBody>
      </p:sp>
      <p:sp>
        <p:nvSpPr>
          <p:cNvPr id="13321" name="Text Box 11"/>
          <p:cNvSpPr txBox="1">
            <a:spLocks noChangeArrowheads="1"/>
          </p:cNvSpPr>
          <p:nvPr/>
        </p:nvSpPr>
        <p:spPr bwMode="auto">
          <a:xfrm>
            <a:off x="2771774" y="549275"/>
            <a:ext cx="1728217"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Transactions demand (T)</a:t>
            </a:r>
          </a:p>
        </p:txBody>
      </p:sp>
      <p:sp>
        <p:nvSpPr>
          <p:cNvPr id="13322" name="Line 12"/>
          <p:cNvSpPr>
            <a:spLocks noChangeShapeType="1"/>
          </p:cNvSpPr>
          <p:nvPr/>
        </p:nvSpPr>
        <p:spPr bwMode="auto">
          <a:xfrm flipH="1" flipV="1">
            <a:off x="1907704" y="620688"/>
            <a:ext cx="3240559" cy="5256237"/>
          </a:xfrm>
          <a:prstGeom prst="line">
            <a:avLst/>
          </a:pr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mn-lt"/>
            </a:endParaRPr>
          </a:p>
        </p:txBody>
      </p:sp>
      <p:sp>
        <p:nvSpPr>
          <p:cNvPr id="13323" name="Text Box 13"/>
          <p:cNvSpPr txBox="1">
            <a:spLocks noChangeArrowheads="1"/>
          </p:cNvSpPr>
          <p:nvPr/>
        </p:nvSpPr>
        <p:spPr bwMode="auto">
          <a:xfrm>
            <a:off x="4067175" y="3644900"/>
            <a:ext cx="1584325" cy="641350"/>
          </a:xfrm>
          <a:prstGeom prst="rect">
            <a:avLst/>
          </a:prstGeom>
          <a:noFill/>
          <a:ln w="9525">
            <a:noFill/>
            <a:miter lim="800000"/>
            <a:headEnd/>
            <a:tailEnd/>
          </a:ln>
        </p:spPr>
        <p:txBody>
          <a:bodyPr>
            <a:spAutoFit/>
          </a:bodyPr>
          <a:lstStyle/>
          <a:p>
            <a:pPr>
              <a:spcBef>
                <a:spcPct val="50000"/>
              </a:spcBef>
            </a:pPr>
            <a:r>
              <a:rPr lang="en-GB" b="1" dirty="0">
                <a:solidFill>
                  <a:srgbClr val="FF3300"/>
                </a:solidFill>
              </a:rPr>
              <a:t>Speculative demand (S)</a:t>
            </a:r>
          </a:p>
        </p:txBody>
      </p:sp>
      <p:sp>
        <p:nvSpPr>
          <p:cNvPr id="13325" name="Text Box 15"/>
          <p:cNvSpPr txBox="1">
            <a:spLocks noChangeArrowheads="1"/>
          </p:cNvSpPr>
          <p:nvPr/>
        </p:nvSpPr>
        <p:spPr bwMode="auto">
          <a:xfrm>
            <a:off x="4788024" y="836712"/>
            <a:ext cx="2951163" cy="641350"/>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Liquidity Preference Schedule (P + T + S)</a:t>
            </a:r>
          </a:p>
        </p:txBody>
      </p:sp>
      <p:sp>
        <p:nvSpPr>
          <p:cNvPr id="14" name="Freeform 13"/>
          <p:cNvSpPr/>
          <p:nvPr/>
        </p:nvSpPr>
        <p:spPr>
          <a:xfrm>
            <a:off x="4710023" y="646981"/>
            <a:ext cx="2372264" cy="5227608"/>
          </a:xfrm>
          <a:custGeom>
            <a:avLst/>
            <a:gdLst>
              <a:gd name="connsiteX0" fmla="*/ 0 w 2372264"/>
              <a:gd name="connsiteY0" fmla="*/ 0 h 5227608"/>
              <a:gd name="connsiteX1" fmla="*/ 414068 w 2372264"/>
              <a:gd name="connsiteY1" fmla="*/ 1915064 h 5227608"/>
              <a:gd name="connsiteX2" fmla="*/ 2372264 w 2372264"/>
              <a:gd name="connsiteY2" fmla="*/ 5227608 h 5227608"/>
            </a:gdLst>
            <a:ahLst/>
            <a:cxnLst>
              <a:cxn ang="0">
                <a:pos x="connsiteX0" y="connsiteY0"/>
              </a:cxn>
              <a:cxn ang="0">
                <a:pos x="connsiteX1" y="connsiteY1"/>
              </a:cxn>
              <a:cxn ang="0">
                <a:pos x="connsiteX2" y="connsiteY2"/>
              </a:cxn>
            </a:cxnLst>
            <a:rect l="l" t="t" r="r" b="b"/>
            <a:pathLst>
              <a:path w="2372264" h="5227608">
                <a:moveTo>
                  <a:pt x="0" y="0"/>
                </a:moveTo>
                <a:cubicBezTo>
                  <a:pt x="9345" y="521898"/>
                  <a:pt x="18691" y="1043796"/>
                  <a:pt x="414068" y="1915064"/>
                </a:cubicBezTo>
                <a:cubicBezTo>
                  <a:pt x="809445" y="2786332"/>
                  <a:pt x="1590854" y="4006970"/>
                  <a:pt x="2372264" y="5227608"/>
                </a:cubicBez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Rate of Interest</a:t>
            </a:r>
          </a:p>
        </p:txBody>
      </p:sp>
      <p:sp>
        <p:nvSpPr>
          <p:cNvPr id="13317" name="Text Box 7"/>
          <p:cNvSpPr txBox="1">
            <a:spLocks noChangeArrowheads="1"/>
          </p:cNvSpPr>
          <p:nvPr/>
        </p:nvSpPr>
        <p:spPr bwMode="auto">
          <a:xfrm>
            <a:off x="6011862" y="5949950"/>
            <a:ext cx="223254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Quantity of Money</a:t>
            </a:r>
          </a:p>
        </p:txBody>
      </p:sp>
      <p:sp>
        <p:nvSpPr>
          <p:cNvPr id="13320" name="Line 10"/>
          <p:cNvSpPr>
            <a:spLocks noChangeShapeType="1"/>
          </p:cNvSpPr>
          <p:nvPr/>
        </p:nvSpPr>
        <p:spPr bwMode="auto">
          <a:xfrm flipV="1">
            <a:off x="5076056" y="620688"/>
            <a:ext cx="0" cy="5256014"/>
          </a:xfrm>
          <a:prstGeom prst="line">
            <a:avLst/>
          </a:prstGeom>
          <a:noFill/>
          <a:ln w="44450">
            <a:solidFill>
              <a:srgbClr val="0066FF"/>
            </a:solidFill>
            <a:round/>
            <a:headEnd/>
            <a:tailEnd/>
          </a:ln>
        </p:spPr>
        <p:txBody>
          <a:bodyPr/>
          <a:lstStyle/>
          <a:p>
            <a:endParaRPr lang="en-GB"/>
          </a:p>
        </p:txBody>
      </p:sp>
      <p:sp>
        <p:nvSpPr>
          <p:cNvPr id="13325" name="Text Box 15"/>
          <p:cNvSpPr txBox="1">
            <a:spLocks noChangeArrowheads="1"/>
          </p:cNvSpPr>
          <p:nvPr/>
        </p:nvSpPr>
        <p:spPr bwMode="auto">
          <a:xfrm>
            <a:off x="6300192" y="3861048"/>
            <a:ext cx="2520280" cy="923330"/>
          </a:xfrm>
          <a:prstGeom prst="rect">
            <a:avLst/>
          </a:prstGeom>
          <a:noFill/>
          <a:ln w="9525">
            <a:noFill/>
            <a:miter lim="800000"/>
            <a:headEnd/>
            <a:tailEnd/>
          </a:ln>
        </p:spPr>
        <p:txBody>
          <a:bodyPr wrap="square">
            <a:spAutoFit/>
          </a:bodyPr>
          <a:lstStyle/>
          <a:p>
            <a:pPr>
              <a:spcBef>
                <a:spcPct val="50000"/>
              </a:spcBef>
            </a:pPr>
            <a:r>
              <a:rPr lang="en-GB" b="1" dirty="0">
                <a:solidFill>
                  <a:srgbClr val="00FF00"/>
                </a:solidFill>
              </a:rPr>
              <a:t>Demand for Money - Liquidity Preference Schedule (T +P + S)</a:t>
            </a:r>
          </a:p>
        </p:txBody>
      </p:sp>
      <p:sp>
        <p:nvSpPr>
          <p:cNvPr id="14" name="Freeform 13"/>
          <p:cNvSpPr/>
          <p:nvPr/>
        </p:nvSpPr>
        <p:spPr>
          <a:xfrm rot="19176888">
            <a:off x="5005409" y="-302748"/>
            <a:ext cx="1518161" cy="5230291"/>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TextBox 14"/>
          <p:cNvSpPr txBox="1"/>
          <p:nvPr/>
        </p:nvSpPr>
        <p:spPr>
          <a:xfrm>
            <a:off x="4139952" y="188640"/>
            <a:ext cx="1800200" cy="369332"/>
          </a:xfrm>
          <a:prstGeom prst="rect">
            <a:avLst/>
          </a:prstGeom>
          <a:noFill/>
        </p:spPr>
        <p:txBody>
          <a:bodyPr wrap="square" rtlCol="0">
            <a:spAutoFit/>
          </a:bodyPr>
          <a:lstStyle/>
          <a:p>
            <a:r>
              <a:rPr lang="en-GB" b="1" dirty="0">
                <a:solidFill>
                  <a:srgbClr val="0066FF"/>
                </a:solidFill>
              </a:rPr>
              <a:t>Money Supply</a:t>
            </a:r>
          </a:p>
        </p:txBody>
      </p:sp>
      <p:sp>
        <p:nvSpPr>
          <p:cNvPr id="18" name="Line 9"/>
          <p:cNvSpPr>
            <a:spLocks noChangeShapeType="1"/>
          </p:cNvSpPr>
          <p:nvPr/>
        </p:nvSpPr>
        <p:spPr bwMode="auto">
          <a:xfrm>
            <a:off x="1475656" y="1844824"/>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1484784"/>
            <a:ext cx="1080120" cy="646331"/>
          </a:xfrm>
          <a:prstGeom prst="rect">
            <a:avLst/>
          </a:prstGeom>
          <a:noFill/>
        </p:spPr>
        <p:txBody>
          <a:bodyPr wrap="square" rtlCol="0">
            <a:spAutoFit/>
          </a:bodyPr>
          <a:lstStyle/>
          <a:p>
            <a:r>
              <a:rPr lang="en-GB" dirty="0">
                <a:solidFill>
                  <a:srgbClr val="0066FF"/>
                </a:solidFill>
              </a:rPr>
              <a:t>Interest rate</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Rate of Interest</a:t>
            </a:r>
          </a:p>
        </p:txBody>
      </p:sp>
      <p:sp>
        <p:nvSpPr>
          <p:cNvPr id="13317" name="Text Box 7"/>
          <p:cNvSpPr txBox="1">
            <a:spLocks noChangeArrowheads="1"/>
          </p:cNvSpPr>
          <p:nvPr/>
        </p:nvSpPr>
        <p:spPr bwMode="auto">
          <a:xfrm>
            <a:off x="6011863" y="5949950"/>
            <a:ext cx="2089150" cy="366713"/>
          </a:xfrm>
          <a:prstGeom prst="rect">
            <a:avLst/>
          </a:prstGeom>
          <a:noFill/>
          <a:ln w="9525">
            <a:noFill/>
            <a:miter lim="800000"/>
            <a:headEnd/>
            <a:tailEnd/>
          </a:ln>
        </p:spPr>
        <p:txBody>
          <a:bodyPr>
            <a:spAutoFit/>
          </a:bodyPr>
          <a:lstStyle/>
          <a:p>
            <a:pPr>
              <a:spcBef>
                <a:spcPct val="50000"/>
              </a:spcBef>
            </a:pPr>
            <a:r>
              <a:rPr lang="en-GB" dirty="0">
                <a:solidFill>
                  <a:srgbClr val="0066FF"/>
                </a:solidFill>
              </a:rPr>
              <a:t>Quantity of Money</a:t>
            </a:r>
          </a:p>
        </p:txBody>
      </p:sp>
      <p:sp>
        <p:nvSpPr>
          <p:cNvPr id="13320" name="Line 10"/>
          <p:cNvSpPr>
            <a:spLocks noChangeShapeType="1"/>
          </p:cNvSpPr>
          <p:nvPr/>
        </p:nvSpPr>
        <p:spPr bwMode="auto">
          <a:xfrm flipV="1">
            <a:off x="5076056" y="620688"/>
            <a:ext cx="0" cy="5256014"/>
          </a:xfrm>
          <a:prstGeom prst="line">
            <a:avLst/>
          </a:prstGeom>
          <a:noFill/>
          <a:ln w="44450">
            <a:solidFill>
              <a:srgbClr val="0066FF"/>
            </a:solidFill>
            <a:round/>
            <a:headEnd/>
            <a:tailEnd/>
          </a:ln>
        </p:spPr>
        <p:txBody>
          <a:bodyPr/>
          <a:lstStyle/>
          <a:p>
            <a:endParaRPr lang="en-GB"/>
          </a:p>
        </p:txBody>
      </p:sp>
      <p:sp>
        <p:nvSpPr>
          <p:cNvPr id="13322" name="Line 12"/>
          <p:cNvSpPr>
            <a:spLocks noChangeShapeType="1"/>
          </p:cNvSpPr>
          <p:nvPr/>
        </p:nvSpPr>
        <p:spPr bwMode="auto">
          <a:xfrm flipV="1">
            <a:off x="5940152" y="548679"/>
            <a:ext cx="72008" cy="5328245"/>
          </a:xfrm>
          <a:prstGeom prst="line">
            <a:avLst/>
          </a:pr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mn-lt"/>
            </a:endParaRPr>
          </a:p>
        </p:txBody>
      </p:sp>
      <p:sp>
        <p:nvSpPr>
          <p:cNvPr id="13325" name="Text Box 15"/>
          <p:cNvSpPr txBox="1">
            <a:spLocks noChangeArrowheads="1"/>
          </p:cNvSpPr>
          <p:nvPr/>
        </p:nvSpPr>
        <p:spPr bwMode="auto">
          <a:xfrm>
            <a:off x="1979712" y="404664"/>
            <a:ext cx="2951163" cy="923330"/>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Liquidity Preference Schedule (P + T + S) – Monetarist perspective</a:t>
            </a:r>
          </a:p>
        </p:txBody>
      </p:sp>
      <p:sp>
        <p:nvSpPr>
          <p:cNvPr id="14" name="Freeform 13"/>
          <p:cNvSpPr/>
          <p:nvPr/>
        </p:nvSpPr>
        <p:spPr>
          <a:xfrm>
            <a:off x="4710022" y="646981"/>
            <a:ext cx="1518161" cy="5230291"/>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TextBox 14"/>
          <p:cNvSpPr txBox="1"/>
          <p:nvPr/>
        </p:nvSpPr>
        <p:spPr>
          <a:xfrm>
            <a:off x="4716016" y="116632"/>
            <a:ext cx="1080120" cy="646331"/>
          </a:xfrm>
          <a:prstGeom prst="rect">
            <a:avLst/>
          </a:prstGeom>
          <a:noFill/>
        </p:spPr>
        <p:txBody>
          <a:bodyPr wrap="square" rtlCol="0">
            <a:spAutoFit/>
          </a:bodyPr>
          <a:lstStyle/>
          <a:p>
            <a:r>
              <a:rPr lang="en-GB" b="1" dirty="0">
                <a:solidFill>
                  <a:srgbClr val="0066FF"/>
                </a:solidFill>
              </a:rPr>
              <a:t>Money Supply</a:t>
            </a:r>
          </a:p>
        </p:txBody>
      </p:sp>
      <p:sp>
        <p:nvSpPr>
          <p:cNvPr id="16" name="TextBox 15"/>
          <p:cNvSpPr txBox="1"/>
          <p:nvPr/>
        </p:nvSpPr>
        <p:spPr>
          <a:xfrm>
            <a:off x="5652120" y="116632"/>
            <a:ext cx="1440160" cy="646331"/>
          </a:xfrm>
          <a:prstGeom prst="rect">
            <a:avLst/>
          </a:prstGeom>
          <a:noFill/>
        </p:spPr>
        <p:txBody>
          <a:bodyPr wrap="square" rtlCol="0">
            <a:spAutoFit/>
          </a:bodyPr>
          <a:lstStyle/>
          <a:p>
            <a:r>
              <a:rPr lang="en-GB" b="1" dirty="0">
                <a:solidFill>
                  <a:srgbClr val="0066FF"/>
                </a:solidFill>
              </a:rPr>
              <a:t>Money Supply 2</a:t>
            </a:r>
          </a:p>
        </p:txBody>
      </p:sp>
      <p:sp>
        <p:nvSpPr>
          <p:cNvPr id="17" name="Line 9"/>
          <p:cNvSpPr>
            <a:spLocks noChangeShapeType="1"/>
          </p:cNvSpPr>
          <p:nvPr/>
        </p:nvSpPr>
        <p:spPr bwMode="auto">
          <a:xfrm>
            <a:off x="1547664" y="494116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1475656" y="1844824"/>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1484784"/>
            <a:ext cx="1080120" cy="646331"/>
          </a:xfrm>
          <a:prstGeom prst="rect">
            <a:avLst/>
          </a:prstGeom>
          <a:noFill/>
        </p:spPr>
        <p:txBody>
          <a:bodyPr wrap="square" rtlCol="0">
            <a:spAutoFit/>
          </a:bodyPr>
          <a:lstStyle/>
          <a:p>
            <a:r>
              <a:rPr lang="en-GB" dirty="0">
                <a:solidFill>
                  <a:srgbClr val="0066FF"/>
                </a:solidFill>
              </a:rPr>
              <a:t>Interest rate</a:t>
            </a:r>
          </a:p>
        </p:txBody>
      </p:sp>
      <p:sp>
        <p:nvSpPr>
          <p:cNvPr id="20" name="TextBox 19"/>
          <p:cNvSpPr txBox="1"/>
          <p:nvPr/>
        </p:nvSpPr>
        <p:spPr>
          <a:xfrm>
            <a:off x="323528" y="4725144"/>
            <a:ext cx="1080120" cy="646331"/>
          </a:xfrm>
          <a:prstGeom prst="rect">
            <a:avLst/>
          </a:prstGeom>
          <a:noFill/>
        </p:spPr>
        <p:txBody>
          <a:bodyPr wrap="square" rtlCol="0">
            <a:spAutoFit/>
          </a:bodyPr>
          <a:lstStyle/>
          <a:p>
            <a:r>
              <a:rPr lang="en-GB" dirty="0">
                <a:solidFill>
                  <a:srgbClr val="0066FF"/>
                </a:solidFill>
              </a:rPr>
              <a:t>Interest rate 2</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Rate of Interest</a:t>
            </a:r>
          </a:p>
        </p:txBody>
      </p:sp>
      <p:sp>
        <p:nvSpPr>
          <p:cNvPr id="13317" name="Text Box 7"/>
          <p:cNvSpPr txBox="1">
            <a:spLocks noChangeArrowheads="1"/>
          </p:cNvSpPr>
          <p:nvPr/>
        </p:nvSpPr>
        <p:spPr bwMode="auto">
          <a:xfrm>
            <a:off x="5508104" y="6309320"/>
            <a:ext cx="3529013"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Desired investment expenditure</a:t>
            </a:r>
          </a:p>
        </p:txBody>
      </p:sp>
      <p:sp>
        <p:nvSpPr>
          <p:cNvPr id="14" name="Freeform 13"/>
          <p:cNvSpPr/>
          <p:nvPr/>
        </p:nvSpPr>
        <p:spPr>
          <a:xfrm>
            <a:off x="1763688" y="1700808"/>
            <a:ext cx="5112568" cy="3384376"/>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Line 9"/>
          <p:cNvSpPr>
            <a:spLocks noChangeShapeType="1"/>
          </p:cNvSpPr>
          <p:nvPr/>
        </p:nvSpPr>
        <p:spPr bwMode="auto">
          <a:xfrm>
            <a:off x="1547665" y="4941168"/>
            <a:ext cx="5112568" cy="0"/>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1475657" y="1844824"/>
            <a:ext cx="504056" cy="0"/>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1484784"/>
            <a:ext cx="1080120" cy="646331"/>
          </a:xfrm>
          <a:prstGeom prst="rect">
            <a:avLst/>
          </a:prstGeom>
          <a:noFill/>
        </p:spPr>
        <p:txBody>
          <a:bodyPr wrap="square" rtlCol="0">
            <a:spAutoFit/>
          </a:bodyPr>
          <a:lstStyle/>
          <a:p>
            <a:r>
              <a:rPr lang="en-GB" dirty="0">
                <a:solidFill>
                  <a:srgbClr val="0066FF"/>
                </a:solidFill>
              </a:rPr>
              <a:t>Interest rate </a:t>
            </a:r>
            <a:r>
              <a:rPr lang="en-GB" sz="2000" baseline="-25000" dirty="0">
                <a:solidFill>
                  <a:srgbClr val="0066FF"/>
                </a:solidFill>
              </a:rPr>
              <a:t>0</a:t>
            </a:r>
            <a:endParaRPr lang="en-GB" baseline="-25000" dirty="0">
              <a:solidFill>
                <a:srgbClr val="0066FF"/>
              </a:solidFill>
            </a:endParaRPr>
          </a:p>
        </p:txBody>
      </p:sp>
      <p:sp>
        <p:nvSpPr>
          <p:cNvPr id="20" name="TextBox 19"/>
          <p:cNvSpPr txBox="1"/>
          <p:nvPr/>
        </p:nvSpPr>
        <p:spPr>
          <a:xfrm>
            <a:off x="323528" y="4725144"/>
            <a:ext cx="1080120" cy="646331"/>
          </a:xfrm>
          <a:prstGeom prst="rect">
            <a:avLst/>
          </a:prstGeom>
          <a:noFill/>
        </p:spPr>
        <p:txBody>
          <a:bodyPr wrap="square" rtlCol="0">
            <a:spAutoFit/>
          </a:bodyPr>
          <a:lstStyle/>
          <a:p>
            <a:r>
              <a:rPr lang="en-GB" dirty="0">
                <a:solidFill>
                  <a:srgbClr val="0066FF"/>
                </a:solidFill>
              </a:rPr>
              <a:t>Interest rate </a:t>
            </a:r>
            <a:r>
              <a:rPr lang="en-GB" sz="2000" baseline="-25000" dirty="0">
                <a:solidFill>
                  <a:srgbClr val="0066FF"/>
                </a:solidFill>
              </a:rPr>
              <a:t>2</a:t>
            </a:r>
          </a:p>
        </p:txBody>
      </p:sp>
      <p:sp>
        <p:nvSpPr>
          <p:cNvPr id="21" name="Text Box 15"/>
          <p:cNvSpPr txBox="1">
            <a:spLocks noChangeArrowheads="1"/>
          </p:cNvSpPr>
          <p:nvPr/>
        </p:nvSpPr>
        <p:spPr bwMode="auto">
          <a:xfrm>
            <a:off x="3635896" y="2348880"/>
            <a:ext cx="2951163" cy="646331"/>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Marginal efficiency of investment (MEI) curve</a:t>
            </a:r>
          </a:p>
        </p:txBody>
      </p:sp>
      <p:sp>
        <p:nvSpPr>
          <p:cNvPr id="22" name="Line 9"/>
          <p:cNvSpPr>
            <a:spLocks noChangeShapeType="1"/>
          </p:cNvSpPr>
          <p:nvPr/>
        </p:nvSpPr>
        <p:spPr bwMode="auto">
          <a:xfrm>
            <a:off x="1979712" y="1844824"/>
            <a:ext cx="0" cy="4032448"/>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9"/>
          <p:cNvSpPr>
            <a:spLocks noChangeShapeType="1"/>
          </p:cNvSpPr>
          <p:nvPr/>
        </p:nvSpPr>
        <p:spPr bwMode="auto">
          <a:xfrm>
            <a:off x="6660232" y="4941168"/>
            <a:ext cx="0" cy="936104"/>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cxnSp>
        <p:nvCxnSpPr>
          <p:cNvPr id="25" name="Straight Arrow Connector 24"/>
          <p:cNvCxnSpPr/>
          <p:nvPr/>
        </p:nvCxnSpPr>
        <p:spPr>
          <a:xfrm>
            <a:off x="1979712" y="5733256"/>
            <a:ext cx="4680520" cy="1588"/>
          </a:xfrm>
          <a:prstGeom prst="straightConnector1">
            <a:avLst/>
          </a:prstGeom>
          <a:ln w="50800">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259632" y="5949280"/>
            <a:ext cx="2808312" cy="369332"/>
          </a:xfrm>
          <a:prstGeom prst="rect">
            <a:avLst/>
          </a:prstGeom>
          <a:noFill/>
        </p:spPr>
        <p:txBody>
          <a:bodyPr wrap="square" rtlCol="0">
            <a:spAutoFit/>
          </a:bodyPr>
          <a:lstStyle/>
          <a:p>
            <a:r>
              <a:rPr lang="en-GB" dirty="0">
                <a:solidFill>
                  <a:srgbClr val="0000FF"/>
                </a:solidFill>
              </a:rPr>
              <a:t>Investment expenditure </a:t>
            </a:r>
            <a:r>
              <a:rPr lang="en-GB" sz="2000" baseline="-25000" dirty="0">
                <a:solidFill>
                  <a:srgbClr val="0066FF"/>
                </a:solidFill>
              </a:rPr>
              <a:t>0</a:t>
            </a:r>
          </a:p>
        </p:txBody>
      </p:sp>
      <p:sp>
        <p:nvSpPr>
          <p:cNvPr id="16" name="TextBox 15"/>
          <p:cNvSpPr txBox="1"/>
          <p:nvPr/>
        </p:nvSpPr>
        <p:spPr>
          <a:xfrm>
            <a:off x="4932040" y="5949280"/>
            <a:ext cx="2808312" cy="369332"/>
          </a:xfrm>
          <a:prstGeom prst="rect">
            <a:avLst/>
          </a:prstGeom>
          <a:noFill/>
        </p:spPr>
        <p:txBody>
          <a:bodyPr wrap="square" rtlCol="0">
            <a:spAutoFit/>
          </a:bodyPr>
          <a:lstStyle/>
          <a:p>
            <a:r>
              <a:rPr lang="en-GB" dirty="0">
                <a:solidFill>
                  <a:srgbClr val="0000FF"/>
                </a:solidFill>
              </a:rPr>
              <a:t>Investment expenditure </a:t>
            </a:r>
            <a:r>
              <a:rPr lang="en-GB" sz="2000" baseline="-25000" dirty="0">
                <a:solidFill>
                  <a:srgbClr val="0066FF"/>
                </a:solidFill>
              </a:rPr>
              <a:t>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6" name="TextBox 5"/>
          <p:cNvSpPr txBox="1"/>
          <p:nvPr/>
        </p:nvSpPr>
        <p:spPr>
          <a:xfrm>
            <a:off x="4355976" y="692696"/>
            <a:ext cx="4536504" cy="2585323"/>
          </a:xfrm>
          <a:prstGeom prst="rect">
            <a:avLst/>
          </a:prstGeom>
          <a:noFill/>
        </p:spPr>
        <p:txBody>
          <a:bodyPr wrap="square" rtlCol="0">
            <a:spAutoFit/>
          </a:bodyPr>
          <a:lstStyle/>
          <a:p>
            <a:r>
              <a:rPr lang="en-GB" dirty="0"/>
              <a:t>Doubling the consumer’s budget from £100 per week to £200 per week will double the quantity of loaves and beer that can be purchased with the available budget.</a:t>
            </a:r>
          </a:p>
          <a:p>
            <a:r>
              <a:rPr lang="en-GB" dirty="0"/>
              <a:t>This assumes that the price of the products remains unchanged:</a:t>
            </a:r>
          </a:p>
          <a:p>
            <a:pPr>
              <a:buFont typeface="Arial" pitchFamily="34" charset="0"/>
              <a:buChar char="•"/>
            </a:pPr>
            <a:r>
              <a:rPr lang="en-GB" dirty="0"/>
              <a:t>  Price of bread is £1 per loaf</a:t>
            </a:r>
          </a:p>
          <a:p>
            <a:pPr>
              <a:buFont typeface="Arial" pitchFamily="34" charset="0"/>
              <a:buChar char="•"/>
            </a:pPr>
            <a:r>
              <a:rPr lang="en-GB" dirty="0"/>
              <a:t>  Price of beer is £2 per pint</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3672408" cy="18002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187624" y="4653136"/>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528392"/>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2" name="Right Arrow 21"/>
          <p:cNvSpPr/>
          <p:nvPr/>
        </p:nvSpPr>
        <p:spPr>
          <a:xfrm rot="17605501">
            <a:off x="1337925" y="2900181"/>
            <a:ext cx="1546020" cy="11857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Outward shift</a:t>
            </a:r>
          </a:p>
        </p:txBody>
      </p:sp>
      <p:sp>
        <p:nvSpPr>
          <p:cNvPr id="23" name="Right Arrow 22"/>
          <p:cNvSpPr/>
          <p:nvPr/>
        </p:nvSpPr>
        <p:spPr>
          <a:xfrm rot="17605501">
            <a:off x="3138124" y="3781133"/>
            <a:ext cx="1546020" cy="11857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Outward shift</a:t>
            </a:r>
          </a:p>
        </p:txBody>
      </p:sp>
      <p:sp>
        <p:nvSpPr>
          <p:cNvPr id="24" name="TextBox 23"/>
          <p:cNvSpPr txBox="1"/>
          <p:nvPr/>
        </p:nvSpPr>
        <p:spPr>
          <a:xfrm>
            <a:off x="5076056" y="3645024"/>
            <a:ext cx="1728192" cy="369332"/>
          </a:xfrm>
          <a:prstGeom prst="rect">
            <a:avLst/>
          </a:prstGeom>
          <a:noFill/>
        </p:spPr>
        <p:txBody>
          <a:bodyPr wrap="square" rtlCol="0">
            <a:spAutoFit/>
          </a:bodyPr>
          <a:lstStyle/>
          <a:p>
            <a:r>
              <a:rPr lang="en-GB" b="1" dirty="0">
                <a:solidFill>
                  <a:srgbClr val="0000FF"/>
                </a:solidFill>
              </a:rPr>
              <a:t>Budget Line 2</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Rate of Interest</a:t>
            </a:r>
          </a:p>
        </p:txBody>
      </p:sp>
      <p:sp>
        <p:nvSpPr>
          <p:cNvPr id="13317" name="Text Box 7"/>
          <p:cNvSpPr txBox="1">
            <a:spLocks noChangeArrowheads="1"/>
          </p:cNvSpPr>
          <p:nvPr/>
        </p:nvSpPr>
        <p:spPr bwMode="auto">
          <a:xfrm>
            <a:off x="6011863" y="5949950"/>
            <a:ext cx="2089150" cy="366713"/>
          </a:xfrm>
          <a:prstGeom prst="rect">
            <a:avLst/>
          </a:prstGeom>
          <a:noFill/>
          <a:ln w="9525">
            <a:noFill/>
            <a:miter lim="800000"/>
            <a:headEnd/>
            <a:tailEnd/>
          </a:ln>
        </p:spPr>
        <p:txBody>
          <a:bodyPr>
            <a:spAutoFit/>
          </a:bodyPr>
          <a:lstStyle/>
          <a:p>
            <a:pPr>
              <a:spcBef>
                <a:spcPct val="50000"/>
              </a:spcBef>
            </a:pPr>
            <a:r>
              <a:rPr lang="en-GB" dirty="0">
                <a:solidFill>
                  <a:srgbClr val="0066FF"/>
                </a:solidFill>
              </a:rPr>
              <a:t>Quantity of Money</a:t>
            </a:r>
          </a:p>
        </p:txBody>
      </p:sp>
      <p:sp>
        <p:nvSpPr>
          <p:cNvPr id="13320" name="Line 10"/>
          <p:cNvSpPr>
            <a:spLocks noChangeShapeType="1"/>
          </p:cNvSpPr>
          <p:nvPr/>
        </p:nvSpPr>
        <p:spPr bwMode="auto">
          <a:xfrm flipV="1">
            <a:off x="5076056" y="620688"/>
            <a:ext cx="0" cy="5256014"/>
          </a:xfrm>
          <a:prstGeom prst="line">
            <a:avLst/>
          </a:prstGeom>
          <a:noFill/>
          <a:ln w="44450">
            <a:solidFill>
              <a:srgbClr val="0066FF"/>
            </a:solidFill>
            <a:round/>
            <a:headEnd/>
            <a:tailEnd/>
          </a:ln>
        </p:spPr>
        <p:txBody>
          <a:bodyPr/>
          <a:lstStyle/>
          <a:p>
            <a:endParaRPr lang="en-GB"/>
          </a:p>
        </p:txBody>
      </p:sp>
      <p:sp>
        <p:nvSpPr>
          <p:cNvPr id="13322" name="Line 12"/>
          <p:cNvSpPr>
            <a:spLocks noChangeShapeType="1"/>
          </p:cNvSpPr>
          <p:nvPr/>
        </p:nvSpPr>
        <p:spPr bwMode="auto">
          <a:xfrm flipV="1">
            <a:off x="5940152" y="548679"/>
            <a:ext cx="72008" cy="5328245"/>
          </a:xfrm>
          <a:prstGeom prst="line">
            <a:avLst/>
          </a:pr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latin typeface="+mn-lt"/>
            </a:endParaRPr>
          </a:p>
        </p:txBody>
      </p:sp>
      <p:sp>
        <p:nvSpPr>
          <p:cNvPr id="13325" name="Text Box 15"/>
          <p:cNvSpPr txBox="1">
            <a:spLocks noChangeArrowheads="1"/>
          </p:cNvSpPr>
          <p:nvPr/>
        </p:nvSpPr>
        <p:spPr bwMode="auto">
          <a:xfrm>
            <a:off x="1619672" y="1988840"/>
            <a:ext cx="2951163" cy="923330"/>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Liquidity Preference Schedule (P + T + S) – Keynesian perspective</a:t>
            </a:r>
          </a:p>
        </p:txBody>
      </p:sp>
      <p:sp>
        <p:nvSpPr>
          <p:cNvPr id="14" name="Freeform 13"/>
          <p:cNvSpPr/>
          <p:nvPr/>
        </p:nvSpPr>
        <p:spPr>
          <a:xfrm>
            <a:off x="2123728" y="2852936"/>
            <a:ext cx="5760640" cy="1944216"/>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 name="TextBox 14"/>
          <p:cNvSpPr txBox="1"/>
          <p:nvPr/>
        </p:nvSpPr>
        <p:spPr>
          <a:xfrm>
            <a:off x="4716016" y="116632"/>
            <a:ext cx="1080120" cy="646331"/>
          </a:xfrm>
          <a:prstGeom prst="rect">
            <a:avLst/>
          </a:prstGeom>
          <a:noFill/>
        </p:spPr>
        <p:txBody>
          <a:bodyPr wrap="square" rtlCol="0">
            <a:spAutoFit/>
          </a:bodyPr>
          <a:lstStyle/>
          <a:p>
            <a:r>
              <a:rPr lang="en-GB" b="1" dirty="0">
                <a:solidFill>
                  <a:srgbClr val="0066FF"/>
                </a:solidFill>
              </a:rPr>
              <a:t>Money Supply</a:t>
            </a:r>
          </a:p>
        </p:txBody>
      </p:sp>
      <p:sp>
        <p:nvSpPr>
          <p:cNvPr id="16" name="TextBox 15"/>
          <p:cNvSpPr txBox="1"/>
          <p:nvPr/>
        </p:nvSpPr>
        <p:spPr>
          <a:xfrm>
            <a:off x="5652120" y="116632"/>
            <a:ext cx="1440160" cy="646331"/>
          </a:xfrm>
          <a:prstGeom prst="rect">
            <a:avLst/>
          </a:prstGeom>
          <a:noFill/>
        </p:spPr>
        <p:txBody>
          <a:bodyPr wrap="square" rtlCol="0">
            <a:spAutoFit/>
          </a:bodyPr>
          <a:lstStyle/>
          <a:p>
            <a:r>
              <a:rPr lang="en-GB" b="1" dirty="0">
                <a:solidFill>
                  <a:srgbClr val="0066FF"/>
                </a:solidFill>
              </a:rPr>
              <a:t>Money Supply 2</a:t>
            </a:r>
          </a:p>
        </p:txBody>
      </p:sp>
      <p:sp>
        <p:nvSpPr>
          <p:cNvPr id="17" name="Line 9"/>
          <p:cNvSpPr>
            <a:spLocks noChangeShapeType="1"/>
          </p:cNvSpPr>
          <p:nvPr/>
        </p:nvSpPr>
        <p:spPr bwMode="auto">
          <a:xfrm>
            <a:off x="1475656" y="4149080"/>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1475656" y="386104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3501008"/>
            <a:ext cx="1080120" cy="646331"/>
          </a:xfrm>
          <a:prstGeom prst="rect">
            <a:avLst/>
          </a:prstGeom>
          <a:noFill/>
        </p:spPr>
        <p:txBody>
          <a:bodyPr wrap="square" rtlCol="0">
            <a:spAutoFit/>
          </a:bodyPr>
          <a:lstStyle/>
          <a:p>
            <a:r>
              <a:rPr lang="en-GB" dirty="0">
                <a:solidFill>
                  <a:srgbClr val="0066FF"/>
                </a:solidFill>
              </a:rPr>
              <a:t>Interest rate</a:t>
            </a:r>
          </a:p>
        </p:txBody>
      </p:sp>
      <p:sp>
        <p:nvSpPr>
          <p:cNvPr id="20" name="TextBox 19"/>
          <p:cNvSpPr txBox="1"/>
          <p:nvPr/>
        </p:nvSpPr>
        <p:spPr>
          <a:xfrm>
            <a:off x="323528" y="4149080"/>
            <a:ext cx="1080120" cy="646331"/>
          </a:xfrm>
          <a:prstGeom prst="rect">
            <a:avLst/>
          </a:prstGeom>
          <a:noFill/>
        </p:spPr>
        <p:txBody>
          <a:bodyPr wrap="square" rtlCol="0">
            <a:spAutoFit/>
          </a:bodyPr>
          <a:lstStyle/>
          <a:p>
            <a:r>
              <a:rPr lang="en-GB" dirty="0">
                <a:solidFill>
                  <a:srgbClr val="0066FF"/>
                </a:solidFill>
              </a:rPr>
              <a:t>Interest rate 2</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4"/>
          <p:cNvSpPr>
            <a:spLocks noChangeShapeType="1"/>
          </p:cNvSpPr>
          <p:nvPr/>
        </p:nvSpPr>
        <p:spPr bwMode="auto">
          <a:xfrm flipV="1">
            <a:off x="1476375" y="549275"/>
            <a:ext cx="0" cy="5327650"/>
          </a:xfrm>
          <a:prstGeom prst="line">
            <a:avLst/>
          </a:prstGeom>
          <a:noFill/>
          <a:ln w="63500">
            <a:solidFill>
              <a:srgbClr val="0000FF"/>
            </a:solidFill>
            <a:round/>
            <a:headEnd/>
            <a:tailEnd type="triangle" w="med" len="med"/>
          </a:ln>
        </p:spPr>
        <p:txBody>
          <a:bodyPr/>
          <a:lstStyle/>
          <a:p>
            <a:endParaRPr lang="en-GB"/>
          </a:p>
        </p:txBody>
      </p:sp>
      <p:sp>
        <p:nvSpPr>
          <p:cNvPr id="13315" name="Line 5"/>
          <p:cNvSpPr>
            <a:spLocks noChangeShapeType="1"/>
          </p:cNvSpPr>
          <p:nvPr/>
        </p:nvSpPr>
        <p:spPr bwMode="auto">
          <a:xfrm>
            <a:off x="1476375" y="5876925"/>
            <a:ext cx="6624638" cy="0"/>
          </a:xfrm>
          <a:prstGeom prst="line">
            <a:avLst/>
          </a:prstGeom>
          <a:noFill/>
          <a:ln w="63500">
            <a:solidFill>
              <a:srgbClr val="0000FF"/>
            </a:solidFill>
            <a:round/>
            <a:headEnd/>
            <a:tailEnd type="triangle" w="med" len="med"/>
          </a:ln>
        </p:spPr>
        <p:txBody>
          <a:bodyPr/>
          <a:lstStyle/>
          <a:p>
            <a:endParaRPr lang="en-GB"/>
          </a:p>
        </p:txBody>
      </p:sp>
      <p:sp>
        <p:nvSpPr>
          <p:cNvPr id="13316" name="Text Box 6"/>
          <p:cNvSpPr txBox="1">
            <a:spLocks noChangeArrowheads="1"/>
          </p:cNvSpPr>
          <p:nvPr/>
        </p:nvSpPr>
        <p:spPr bwMode="auto">
          <a:xfrm>
            <a:off x="611560" y="188640"/>
            <a:ext cx="1872208"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Rate of Interest</a:t>
            </a:r>
          </a:p>
        </p:txBody>
      </p:sp>
      <p:sp>
        <p:nvSpPr>
          <p:cNvPr id="13317" name="Text Box 7"/>
          <p:cNvSpPr txBox="1">
            <a:spLocks noChangeArrowheads="1"/>
          </p:cNvSpPr>
          <p:nvPr/>
        </p:nvSpPr>
        <p:spPr bwMode="auto">
          <a:xfrm>
            <a:off x="4572000" y="6021288"/>
            <a:ext cx="3529013"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Desired investment expenditure</a:t>
            </a:r>
          </a:p>
        </p:txBody>
      </p:sp>
      <p:sp>
        <p:nvSpPr>
          <p:cNvPr id="14" name="Freeform 13"/>
          <p:cNvSpPr/>
          <p:nvPr/>
        </p:nvSpPr>
        <p:spPr>
          <a:xfrm>
            <a:off x="3491880" y="908720"/>
            <a:ext cx="1440160" cy="4824536"/>
          </a:xfrm>
          <a:custGeom>
            <a:avLst/>
            <a:gdLst>
              <a:gd name="connsiteX0" fmla="*/ 0 w 2372264"/>
              <a:gd name="connsiteY0" fmla="*/ 0 h 5227608"/>
              <a:gd name="connsiteX1" fmla="*/ 414068 w 2372264"/>
              <a:gd name="connsiteY1" fmla="*/ 1915064 h 5227608"/>
              <a:gd name="connsiteX2" fmla="*/ 2372264 w 2372264"/>
              <a:gd name="connsiteY2" fmla="*/ 5227608 h 5227608"/>
              <a:gd name="connsiteX0" fmla="*/ 0 w 1518161"/>
              <a:gd name="connsiteY0" fmla="*/ 0 h 5230291"/>
              <a:gd name="connsiteX1" fmla="*/ 414068 w 1518161"/>
              <a:gd name="connsiteY1" fmla="*/ 1915064 h 5230291"/>
              <a:gd name="connsiteX2" fmla="*/ 1518161 w 1518161"/>
              <a:gd name="connsiteY2" fmla="*/ 5230291 h 5230291"/>
              <a:gd name="connsiteX0" fmla="*/ 0 w 1518161"/>
              <a:gd name="connsiteY0" fmla="*/ 0 h 5230291"/>
              <a:gd name="connsiteX1" fmla="*/ 1518161 w 1518161"/>
              <a:gd name="connsiteY1" fmla="*/ 5230291 h 5230291"/>
            </a:gdLst>
            <a:ahLst/>
            <a:cxnLst>
              <a:cxn ang="0">
                <a:pos x="connsiteX0" y="connsiteY0"/>
              </a:cxn>
              <a:cxn ang="0">
                <a:pos x="connsiteX1" y="connsiteY1"/>
              </a:cxn>
            </a:cxnLst>
            <a:rect l="l" t="t" r="r" b="b"/>
            <a:pathLst>
              <a:path w="1518161" h="5230291">
                <a:moveTo>
                  <a:pt x="0" y="0"/>
                </a:moveTo>
                <a:lnTo>
                  <a:pt x="1518161" y="5230291"/>
                </a:lnTo>
              </a:path>
            </a:pathLst>
          </a:custGeom>
          <a:ln w="63500">
            <a:solidFill>
              <a:srgbClr val="00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Line 9"/>
          <p:cNvSpPr>
            <a:spLocks noChangeShapeType="1"/>
          </p:cNvSpPr>
          <p:nvPr/>
        </p:nvSpPr>
        <p:spPr bwMode="auto">
          <a:xfrm>
            <a:off x="1547664" y="494116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1547664" y="4581128"/>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TextBox 18"/>
          <p:cNvSpPr txBox="1"/>
          <p:nvPr/>
        </p:nvSpPr>
        <p:spPr>
          <a:xfrm>
            <a:off x="323528" y="4149080"/>
            <a:ext cx="1080120" cy="646331"/>
          </a:xfrm>
          <a:prstGeom prst="rect">
            <a:avLst/>
          </a:prstGeom>
          <a:noFill/>
        </p:spPr>
        <p:txBody>
          <a:bodyPr wrap="square" rtlCol="0">
            <a:spAutoFit/>
          </a:bodyPr>
          <a:lstStyle/>
          <a:p>
            <a:r>
              <a:rPr lang="en-GB" dirty="0">
                <a:solidFill>
                  <a:srgbClr val="0066FF"/>
                </a:solidFill>
              </a:rPr>
              <a:t>Interest rate</a:t>
            </a:r>
          </a:p>
        </p:txBody>
      </p:sp>
      <p:sp>
        <p:nvSpPr>
          <p:cNvPr id="20" name="TextBox 19"/>
          <p:cNvSpPr txBox="1"/>
          <p:nvPr/>
        </p:nvSpPr>
        <p:spPr>
          <a:xfrm>
            <a:off x="323528" y="4725144"/>
            <a:ext cx="1080120" cy="646331"/>
          </a:xfrm>
          <a:prstGeom prst="rect">
            <a:avLst/>
          </a:prstGeom>
          <a:noFill/>
        </p:spPr>
        <p:txBody>
          <a:bodyPr wrap="square" rtlCol="0">
            <a:spAutoFit/>
          </a:bodyPr>
          <a:lstStyle/>
          <a:p>
            <a:r>
              <a:rPr lang="en-GB" dirty="0">
                <a:solidFill>
                  <a:srgbClr val="0066FF"/>
                </a:solidFill>
              </a:rPr>
              <a:t>Interest rate 2</a:t>
            </a:r>
          </a:p>
        </p:txBody>
      </p:sp>
      <p:sp>
        <p:nvSpPr>
          <p:cNvPr id="21" name="Text Box 15"/>
          <p:cNvSpPr txBox="1">
            <a:spLocks noChangeArrowheads="1"/>
          </p:cNvSpPr>
          <p:nvPr/>
        </p:nvSpPr>
        <p:spPr bwMode="auto">
          <a:xfrm>
            <a:off x="3635896" y="2348880"/>
            <a:ext cx="2951163" cy="646331"/>
          </a:xfrm>
          <a:prstGeom prst="rect">
            <a:avLst/>
          </a:prstGeom>
          <a:noFill/>
          <a:ln w="9525">
            <a:noFill/>
            <a:miter lim="800000"/>
            <a:headEnd/>
            <a:tailEnd/>
          </a:ln>
        </p:spPr>
        <p:txBody>
          <a:bodyPr>
            <a:spAutoFit/>
          </a:bodyPr>
          <a:lstStyle/>
          <a:p>
            <a:pPr>
              <a:spcBef>
                <a:spcPct val="50000"/>
              </a:spcBef>
            </a:pPr>
            <a:r>
              <a:rPr lang="en-GB" b="1" dirty="0">
                <a:solidFill>
                  <a:srgbClr val="00FF00"/>
                </a:solidFill>
              </a:rPr>
              <a:t>Marginal efficiency of investment (MEI) curve</a:t>
            </a:r>
          </a:p>
        </p:txBody>
      </p:sp>
      <p:sp>
        <p:nvSpPr>
          <p:cNvPr id="22" name="Line 9"/>
          <p:cNvSpPr>
            <a:spLocks noChangeShapeType="1"/>
          </p:cNvSpPr>
          <p:nvPr/>
        </p:nvSpPr>
        <p:spPr bwMode="auto">
          <a:xfrm>
            <a:off x="4572000" y="1556792"/>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3" name="Line 9"/>
          <p:cNvSpPr>
            <a:spLocks noChangeShapeType="1"/>
          </p:cNvSpPr>
          <p:nvPr/>
        </p:nvSpPr>
        <p:spPr bwMode="auto">
          <a:xfrm>
            <a:off x="4716016" y="162880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cxnSp>
        <p:nvCxnSpPr>
          <p:cNvPr id="25" name="Straight Arrow Connector 24"/>
          <p:cNvCxnSpPr/>
          <p:nvPr/>
        </p:nvCxnSpPr>
        <p:spPr>
          <a:xfrm>
            <a:off x="4572000" y="6021288"/>
            <a:ext cx="216024" cy="1588"/>
          </a:xfrm>
          <a:prstGeom prst="straightConnector1">
            <a:avLst/>
          </a:prstGeom>
          <a:ln w="50800">
            <a:solidFill>
              <a:srgbClr val="0066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1259632" y="1340767"/>
            <a:ext cx="5832648" cy="388843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531448" y="531903"/>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Wage</a:t>
            </a:r>
          </a:p>
        </p:txBody>
      </p:sp>
      <p:sp>
        <p:nvSpPr>
          <p:cNvPr id="7" name="TextBox 6"/>
          <p:cNvSpPr txBox="1"/>
          <p:nvPr/>
        </p:nvSpPr>
        <p:spPr>
          <a:xfrm>
            <a:off x="8028384" y="5301208"/>
            <a:ext cx="792088" cy="369332"/>
          </a:xfrm>
          <a:prstGeom prst="rect">
            <a:avLst/>
          </a:prstGeom>
          <a:noFill/>
        </p:spPr>
        <p:txBody>
          <a:bodyPr wrap="square" rtlCol="0">
            <a:spAutoFit/>
          </a:bodyPr>
          <a:lstStyle/>
          <a:p>
            <a:r>
              <a:rPr lang="en-GB" dirty="0">
                <a:solidFill>
                  <a:srgbClr val="0066FF"/>
                </a:solidFill>
              </a:rPr>
              <a:t>Time</a:t>
            </a:r>
          </a:p>
        </p:txBody>
      </p:sp>
      <p:sp>
        <p:nvSpPr>
          <p:cNvPr id="8" name="Text Box 6"/>
          <p:cNvSpPr txBox="1">
            <a:spLocks noChangeArrowheads="1"/>
          </p:cNvSpPr>
          <p:nvPr/>
        </p:nvSpPr>
        <p:spPr bwMode="auto">
          <a:xfrm>
            <a:off x="395536" y="119675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£400</a:t>
            </a:r>
          </a:p>
        </p:txBody>
      </p:sp>
      <p:sp>
        <p:nvSpPr>
          <p:cNvPr id="9" name="Line 9"/>
          <p:cNvSpPr>
            <a:spLocks noChangeShapeType="1"/>
          </p:cNvSpPr>
          <p:nvPr/>
        </p:nvSpPr>
        <p:spPr bwMode="auto">
          <a:xfrm>
            <a:off x="1259632" y="3284984"/>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0" name="Text Box 6"/>
          <p:cNvSpPr txBox="1">
            <a:spLocks noChangeArrowheads="1"/>
          </p:cNvSpPr>
          <p:nvPr/>
        </p:nvSpPr>
        <p:spPr bwMode="auto">
          <a:xfrm>
            <a:off x="5796136" y="2636912"/>
            <a:ext cx="2880320"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Average money holding during the month is £200.</a:t>
            </a:r>
          </a:p>
        </p:txBody>
      </p:sp>
      <p:sp>
        <p:nvSpPr>
          <p:cNvPr id="11" name="TextBox 10"/>
          <p:cNvSpPr txBox="1"/>
          <p:nvPr/>
        </p:nvSpPr>
        <p:spPr>
          <a:xfrm>
            <a:off x="2123728" y="5301208"/>
            <a:ext cx="1080120" cy="369332"/>
          </a:xfrm>
          <a:prstGeom prst="rect">
            <a:avLst/>
          </a:prstGeom>
          <a:noFill/>
        </p:spPr>
        <p:txBody>
          <a:bodyPr wrap="square" rtlCol="0">
            <a:spAutoFit/>
          </a:bodyPr>
          <a:lstStyle/>
          <a:p>
            <a:r>
              <a:rPr lang="en-GB" dirty="0">
                <a:solidFill>
                  <a:srgbClr val="0066FF"/>
                </a:solidFill>
              </a:rPr>
              <a:t>Week 1</a:t>
            </a:r>
          </a:p>
        </p:txBody>
      </p:sp>
      <p:sp>
        <p:nvSpPr>
          <p:cNvPr id="12" name="TextBox 11"/>
          <p:cNvSpPr txBox="1"/>
          <p:nvPr/>
        </p:nvSpPr>
        <p:spPr>
          <a:xfrm>
            <a:off x="3491880" y="5301208"/>
            <a:ext cx="1080120" cy="369332"/>
          </a:xfrm>
          <a:prstGeom prst="rect">
            <a:avLst/>
          </a:prstGeom>
          <a:noFill/>
        </p:spPr>
        <p:txBody>
          <a:bodyPr wrap="square" rtlCol="0">
            <a:spAutoFit/>
          </a:bodyPr>
          <a:lstStyle/>
          <a:p>
            <a:r>
              <a:rPr lang="en-GB" dirty="0">
                <a:solidFill>
                  <a:srgbClr val="0066FF"/>
                </a:solidFill>
              </a:rPr>
              <a:t>Week 2</a:t>
            </a:r>
          </a:p>
        </p:txBody>
      </p:sp>
      <p:sp>
        <p:nvSpPr>
          <p:cNvPr id="13" name="TextBox 12"/>
          <p:cNvSpPr txBox="1"/>
          <p:nvPr/>
        </p:nvSpPr>
        <p:spPr>
          <a:xfrm>
            <a:off x="4860032" y="5301208"/>
            <a:ext cx="1080120" cy="369332"/>
          </a:xfrm>
          <a:prstGeom prst="rect">
            <a:avLst/>
          </a:prstGeom>
          <a:noFill/>
        </p:spPr>
        <p:txBody>
          <a:bodyPr wrap="square" rtlCol="0">
            <a:spAutoFit/>
          </a:bodyPr>
          <a:lstStyle/>
          <a:p>
            <a:r>
              <a:rPr lang="en-GB" dirty="0">
                <a:solidFill>
                  <a:srgbClr val="0066FF"/>
                </a:solidFill>
              </a:rPr>
              <a:t>Week 3</a:t>
            </a:r>
          </a:p>
        </p:txBody>
      </p:sp>
      <p:sp>
        <p:nvSpPr>
          <p:cNvPr id="14" name="TextBox 13"/>
          <p:cNvSpPr txBox="1"/>
          <p:nvPr/>
        </p:nvSpPr>
        <p:spPr>
          <a:xfrm>
            <a:off x="6228184" y="5301208"/>
            <a:ext cx="1080120" cy="369332"/>
          </a:xfrm>
          <a:prstGeom prst="rect">
            <a:avLst/>
          </a:prstGeom>
          <a:noFill/>
        </p:spPr>
        <p:txBody>
          <a:bodyPr wrap="square" rtlCol="0">
            <a:spAutoFit/>
          </a:bodyPr>
          <a:lstStyle/>
          <a:p>
            <a:r>
              <a:rPr lang="en-GB" dirty="0">
                <a:solidFill>
                  <a:srgbClr val="0066FF"/>
                </a:solidFill>
              </a:rPr>
              <a:t>Week 4</a:t>
            </a:r>
          </a:p>
        </p:txBody>
      </p:sp>
      <p:sp>
        <p:nvSpPr>
          <p:cNvPr id="15" name="Line 9"/>
          <p:cNvSpPr>
            <a:spLocks noChangeShapeType="1"/>
          </p:cNvSpPr>
          <p:nvPr/>
        </p:nvSpPr>
        <p:spPr bwMode="auto">
          <a:xfrm>
            <a:off x="2771801"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9"/>
          <p:cNvSpPr>
            <a:spLocks noChangeShapeType="1"/>
          </p:cNvSpPr>
          <p:nvPr/>
        </p:nvSpPr>
        <p:spPr bwMode="auto">
          <a:xfrm>
            <a:off x="4211960" y="90872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5652120"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7092280"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1259632" y="1340767"/>
            <a:ext cx="5832648" cy="1"/>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5" name="Text Box 6"/>
          <p:cNvSpPr txBox="1">
            <a:spLocks noChangeArrowheads="1"/>
          </p:cNvSpPr>
          <p:nvPr/>
        </p:nvSpPr>
        <p:spPr bwMode="auto">
          <a:xfrm>
            <a:off x="531448" y="531903"/>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Wage</a:t>
            </a:r>
          </a:p>
        </p:txBody>
      </p:sp>
      <p:sp>
        <p:nvSpPr>
          <p:cNvPr id="7" name="TextBox 6"/>
          <p:cNvSpPr txBox="1"/>
          <p:nvPr/>
        </p:nvSpPr>
        <p:spPr>
          <a:xfrm>
            <a:off x="8028384" y="5301208"/>
            <a:ext cx="792088" cy="369332"/>
          </a:xfrm>
          <a:prstGeom prst="rect">
            <a:avLst/>
          </a:prstGeom>
          <a:noFill/>
        </p:spPr>
        <p:txBody>
          <a:bodyPr wrap="square" rtlCol="0">
            <a:spAutoFit/>
          </a:bodyPr>
          <a:lstStyle/>
          <a:p>
            <a:r>
              <a:rPr lang="en-GB" dirty="0">
                <a:solidFill>
                  <a:srgbClr val="0066FF"/>
                </a:solidFill>
              </a:rPr>
              <a:t>Time</a:t>
            </a:r>
          </a:p>
        </p:txBody>
      </p:sp>
      <p:sp>
        <p:nvSpPr>
          <p:cNvPr id="8" name="Text Box 6"/>
          <p:cNvSpPr txBox="1">
            <a:spLocks noChangeArrowheads="1"/>
          </p:cNvSpPr>
          <p:nvPr/>
        </p:nvSpPr>
        <p:spPr bwMode="auto">
          <a:xfrm>
            <a:off x="395536" y="119675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£100</a:t>
            </a:r>
          </a:p>
        </p:txBody>
      </p:sp>
      <p:sp>
        <p:nvSpPr>
          <p:cNvPr id="9" name="Line 9"/>
          <p:cNvSpPr>
            <a:spLocks noChangeShapeType="1"/>
          </p:cNvSpPr>
          <p:nvPr/>
        </p:nvSpPr>
        <p:spPr bwMode="auto">
          <a:xfrm>
            <a:off x="1259632" y="3284984"/>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0" name="Text Box 6"/>
          <p:cNvSpPr txBox="1">
            <a:spLocks noChangeArrowheads="1"/>
          </p:cNvSpPr>
          <p:nvPr/>
        </p:nvSpPr>
        <p:spPr bwMode="auto">
          <a:xfrm>
            <a:off x="7199784" y="2708920"/>
            <a:ext cx="1944216" cy="923330"/>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Average money holding during the month is £50.</a:t>
            </a:r>
          </a:p>
        </p:txBody>
      </p:sp>
      <p:sp>
        <p:nvSpPr>
          <p:cNvPr id="11" name="TextBox 10"/>
          <p:cNvSpPr txBox="1"/>
          <p:nvPr/>
        </p:nvSpPr>
        <p:spPr>
          <a:xfrm>
            <a:off x="2123728" y="5301208"/>
            <a:ext cx="1080120" cy="369332"/>
          </a:xfrm>
          <a:prstGeom prst="rect">
            <a:avLst/>
          </a:prstGeom>
          <a:noFill/>
        </p:spPr>
        <p:txBody>
          <a:bodyPr wrap="square" rtlCol="0">
            <a:spAutoFit/>
          </a:bodyPr>
          <a:lstStyle/>
          <a:p>
            <a:r>
              <a:rPr lang="en-GB" dirty="0">
                <a:solidFill>
                  <a:srgbClr val="0066FF"/>
                </a:solidFill>
              </a:rPr>
              <a:t>Week 1</a:t>
            </a:r>
          </a:p>
        </p:txBody>
      </p:sp>
      <p:sp>
        <p:nvSpPr>
          <p:cNvPr id="12" name="TextBox 11"/>
          <p:cNvSpPr txBox="1"/>
          <p:nvPr/>
        </p:nvSpPr>
        <p:spPr>
          <a:xfrm>
            <a:off x="3491880" y="5301208"/>
            <a:ext cx="1080120" cy="369332"/>
          </a:xfrm>
          <a:prstGeom prst="rect">
            <a:avLst/>
          </a:prstGeom>
          <a:noFill/>
        </p:spPr>
        <p:txBody>
          <a:bodyPr wrap="square" rtlCol="0">
            <a:spAutoFit/>
          </a:bodyPr>
          <a:lstStyle/>
          <a:p>
            <a:r>
              <a:rPr lang="en-GB" dirty="0">
                <a:solidFill>
                  <a:srgbClr val="0066FF"/>
                </a:solidFill>
              </a:rPr>
              <a:t>Week 2</a:t>
            </a:r>
          </a:p>
        </p:txBody>
      </p:sp>
      <p:sp>
        <p:nvSpPr>
          <p:cNvPr id="13" name="TextBox 12"/>
          <p:cNvSpPr txBox="1"/>
          <p:nvPr/>
        </p:nvSpPr>
        <p:spPr>
          <a:xfrm>
            <a:off x="4860032" y="5301208"/>
            <a:ext cx="1080120" cy="369332"/>
          </a:xfrm>
          <a:prstGeom prst="rect">
            <a:avLst/>
          </a:prstGeom>
          <a:noFill/>
        </p:spPr>
        <p:txBody>
          <a:bodyPr wrap="square" rtlCol="0">
            <a:spAutoFit/>
          </a:bodyPr>
          <a:lstStyle/>
          <a:p>
            <a:r>
              <a:rPr lang="en-GB" dirty="0">
                <a:solidFill>
                  <a:srgbClr val="0066FF"/>
                </a:solidFill>
              </a:rPr>
              <a:t>Week 3</a:t>
            </a:r>
          </a:p>
        </p:txBody>
      </p:sp>
      <p:sp>
        <p:nvSpPr>
          <p:cNvPr id="14" name="TextBox 13"/>
          <p:cNvSpPr txBox="1"/>
          <p:nvPr/>
        </p:nvSpPr>
        <p:spPr>
          <a:xfrm>
            <a:off x="6228184" y="5301208"/>
            <a:ext cx="1080120" cy="369332"/>
          </a:xfrm>
          <a:prstGeom prst="rect">
            <a:avLst/>
          </a:prstGeom>
          <a:noFill/>
        </p:spPr>
        <p:txBody>
          <a:bodyPr wrap="square" rtlCol="0">
            <a:spAutoFit/>
          </a:bodyPr>
          <a:lstStyle/>
          <a:p>
            <a:r>
              <a:rPr lang="en-GB" dirty="0">
                <a:solidFill>
                  <a:srgbClr val="0066FF"/>
                </a:solidFill>
              </a:rPr>
              <a:t>Week 4</a:t>
            </a:r>
          </a:p>
        </p:txBody>
      </p:sp>
      <p:sp>
        <p:nvSpPr>
          <p:cNvPr id="15" name="Line 9"/>
          <p:cNvSpPr>
            <a:spLocks noChangeShapeType="1"/>
          </p:cNvSpPr>
          <p:nvPr/>
        </p:nvSpPr>
        <p:spPr bwMode="auto">
          <a:xfrm>
            <a:off x="2771801"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9"/>
          <p:cNvSpPr>
            <a:spLocks noChangeShapeType="1"/>
          </p:cNvSpPr>
          <p:nvPr/>
        </p:nvSpPr>
        <p:spPr bwMode="auto">
          <a:xfrm>
            <a:off x="4211960" y="90872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5652120"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7092280"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Freeform 18"/>
          <p:cNvSpPr/>
          <p:nvPr/>
        </p:nvSpPr>
        <p:spPr>
          <a:xfrm>
            <a:off x="1259631" y="1340767"/>
            <a:ext cx="5832649" cy="3888433"/>
          </a:xfrm>
          <a:custGeom>
            <a:avLst/>
            <a:gdLst>
              <a:gd name="connsiteX0" fmla="*/ 0 w 5848710"/>
              <a:gd name="connsiteY0" fmla="*/ 81951 h 3959525"/>
              <a:gd name="connsiteX1" fmla="*/ 1535502 w 5848710"/>
              <a:gd name="connsiteY1" fmla="*/ 3946585 h 3959525"/>
              <a:gd name="connsiteX2" fmla="*/ 2976114 w 5848710"/>
              <a:gd name="connsiteY2" fmla="*/ 4313 h 3959525"/>
              <a:gd name="connsiteX3" fmla="*/ 4408098 w 5848710"/>
              <a:gd name="connsiteY3" fmla="*/ 3920706 h 3959525"/>
              <a:gd name="connsiteX4" fmla="*/ 5848710 w 5848710"/>
              <a:gd name="connsiteY4" fmla="*/ 81951 h 3959525"/>
              <a:gd name="connsiteX0" fmla="*/ 0 w 5848710"/>
              <a:gd name="connsiteY0" fmla="*/ 17892 h 3884789"/>
              <a:gd name="connsiteX1" fmla="*/ 1535502 w 5848710"/>
              <a:gd name="connsiteY1" fmla="*/ 3882526 h 3884789"/>
              <a:gd name="connsiteX2" fmla="*/ 2978383 w 5848710"/>
              <a:gd name="connsiteY2" fmla="*/ 4313 h 3884789"/>
              <a:gd name="connsiteX3" fmla="*/ 4408098 w 5848710"/>
              <a:gd name="connsiteY3" fmla="*/ 3856647 h 3884789"/>
              <a:gd name="connsiteX4" fmla="*/ 5848710 w 5848710"/>
              <a:gd name="connsiteY4" fmla="*/ 17892 h 3884789"/>
              <a:gd name="connsiteX0" fmla="*/ 0 w 5848710"/>
              <a:gd name="connsiteY0" fmla="*/ 17892 h 3884789"/>
              <a:gd name="connsiteX1" fmla="*/ 1535502 w 5848710"/>
              <a:gd name="connsiteY1" fmla="*/ 3882526 h 3884789"/>
              <a:gd name="connsiteX2" fmla="*/ 2978383 w 5848710"/>
              <a:gd name="connsiteY2" fmla="*/ 4313 h 3884789"/>
              <a:gd name="connsiteX3" fmla="*/ 4408098 w 5848710"/>
              <a:gd name="connsiteY3" fmla="*/ 3856647 h 3884789"/>
              <a:gd name="connsiteX4" fmla="*/ 5848710 w 5848710"/>
              <a:gd name="connsiteY4" fmla="*/ 17892 h 3884789"/>
              <a:gd name="connsiteX0" fmla="*/ 0 w 5848710"/>
              <a:gd name="connsiteY0" fmla="*/ 17892 h 3882526"/>
              <a:gd name="connsiteX1" fmla="*/ 1535502 w 5848710"/>
              <a:gd name="connsiteY1" fmla="*/ 3882526 h 3882526"/>
              <a:gd name="connsiteX2" fmla="*/ 2978383 w 5848710"/>
              <a:gd name="connsiteY2" fmla="*/ 4313 h 3882526"/>
              <a:gd name="connsiteX3" fmla="*/ 4408098 w 5848710"/>
              <a:gd name="connsiteY3" fmla="*/ 3856647 h 3882526"/>
              <a:gd name="connsiteX4" fmla="*/ 5848710 w 5848710"/>
              <a:gd name="connsiteY4" fmla="*/ 17892 h 3882526"/>
              <a:gd name="connsiteX0" fmla="*/ 0 w 5848710"/>
              <a:gd name="connsiteY0" fmla="*/ 13579 h 3878213"/>
              <a:gd name="connsiteX1" fmla="*/ 1535502 w 5848710"/>
              <a:gd name="connsiteY1" fmla="*/ 3878213 h 3878213"/>
              <a:gd name="connsiteX2" fmla="*/ 2978383 w 5848710"/>
              <a:gd name="connsiteY2" fmla="*/ 0 h 3878213"/>
              <a:gd name="connsiteX3" fmla="*/ 4408098 w 5848710"/>
              <a:gd name="connsiteY3" fmla="*/ 3852334 h 3878213"/>
              <a:gd name="connsiteX4" fmla="*/ 5848710 w 5848710"/>
              <a:gd name="connsiteY4" fmla="*/ 13579 h 3878213"/>
              <a:gd name="connsiteX0" fmla="*/ 0 w 5848710"/>
              <a:gd name="connsiteY0" fmla="*/ 13579 h 3878213"/>
              <a:gd name="connsiteX1" fmla="*/ 1535502 w 5848710"/>
              <a:gd name="connsiteY1" fmla="*/ 3878213 h 3878213"/>
              <a:gd name="connsiteX2" fmla="*/ 2978383 w 5848710"/>
              <a:gd name="connsiteY2" fmla="*/ 0 h 3878213"/>
              <a:gd name="connsiteX3" fmla="*/ 4408098 w 5848710"/>
              <a:gd name="connsiteY3" fmla="*/ 3852334 h 3878213"/>
              <a:gd name="connsiteX4" fmla="*/ 5848710 w 5848710"/>
              <a:gd name="connsiteY4" fmla="*/ 13579 h 3878213"/>
              <a:gd name="connsiteX0" fmla="*/ 0 w 5848710"/>
              <a:gd name="connsiteY0" fmla="*/ 13579 h 3878213"/>
              <a:gd name="connsiteX1" fmla="*/ 1535502 w 5848710"/>
              <a:gd name="connsiteY1" fmla="*/ 3878213 h 3878213"/>
              <a:gd name="connsiteX2" fmla="*/ 1518936 w 5848710"/>
              <a:gd name="connsiteY2" fmla="*/ 0 h 3878213"/>
              <a:gd name="connsiteX3" fmla="*/ 4408098 w 5848710"/>
              <a:gd name="connsiteY3" fmla="*/ 3852334 h 3878213"/>
              <a:gd name="connsiteX4" fmla="*/ 5848710 w 5848710"/>
              <a:gd name="connsiteY4" fmla="*/ 13579 h 3878213"/>
              <a:gd name="connsiteX0" fmla="*/ 0 w 5848710"/>
              <a:gd name="connsiteY0" fmla="*/ 13579 h 3888432"/>
              <a:gd name="connsiteX1" fmla="*/ 1535502 w 5848710"/>
              <a:gd name="connsiteY1" fmla="*/ 3878213 h 3888432"/>
              <a:gd name="connsiteX2" fmla="*/ 1518936 w 5848710"/>
              <a:gd name="connsiteY2" fmla="*/ 0 h 3888432"/>
              <a:gd name="connsiteX3" fmla="*/ 2965540 w 5848710"/>
              <a:gd name="connsiteY3" fmla="*/ 3888432 h 3888432"/>
              <a:gd name="connsiteX4" fmla="*/ 5848710 w 5848710"/>
              <a:gd name="connsiteY4" fmla="*/ 13579 h 3888432"/>
              <a:gd name="connsiteX0" fmla="*/ 0 w 5848710"/>
              <a:gd name="connsiteY0" fmla="*/ 13579 h 3888432"/>
              <a:gd name="connsiteX1" fmla="*/ 1535502 w 5848710"/>
              <a:gd name="connsiteY1" fmla="*/ 3878213 h 3888432"/>
              <a:gd name="connsiteX2" fmla="*/ 1518936 w 5848710"/>
              <a:gd name="connsiteY2" fmla="*/ 0 h 3888432"/>
              <a:gd name="connsiteX3" fmla="*/ 2965540 w 5848710"/>
              <a:gd name="connsiteY3" fmla="*/ 3888432 h 3888432"/>
              <a:gd name="connsiteX4" fmla="*/ 4522963 w 5848710"/>
              <a:gd name="connsiteY4" fmla="*/ 1799246 h 3888432"/>
              <a:gd name="connsiteX5" fmla="*/ 5848710 w 5848710"/>
              <a:gd name="connsiteY5" fmla="*/ 13579 h 3888432"/>
              <a:gd name="connsiteX0" fmla="*/ 0 w 5848710"/>
              <a:gd name="connsiteY0" fmla="*/ 13580 h 3888433"/>
              <a:gd name="connsiteX1" fmla="*/ 1535502 w 5848710"/>
              <a:gd name="connsiteY1" fmla="*/ 3878214 h 3888433"/>
              <a:gd name="connsiteX2" fmla="*/ 1518936 w 5848710"/>
              <a:gd name="connsiteY2" fmla="*/ 1 h 3888433"/>
              <a:gd name="connsiteX3" fmla="*/ 2965540 w 5848710"/>
              <a:gd name="connsiteY3" fmla="*/ 3888433 h 3888433"/>
              <a:gd name="connsiteX4" fmla="*/ 4412144 w 5848710"/>
              <a:gd name="connsiteY4" fmla="*/ 0 h 3888433"/>
              <a:gd name="connsiteX5" fmla="*/ 5848710 w 5848710"/>
              <a:gd name="connsiteY5" fmla="*/ 13580 h 3888433"/>
              <a:gd name="connsiteX0" fmla="*/ 0 w 5848710"/>
              <a:gd name="connsiteY0" fmla="*/ 25879 h 3900732"/>
              <a:gd name="connsiteX1" fmla="*/ 1535502 w 5848710"/>
              <a:gd name="connsiteY1" fmla="*/ 3890513 h 3900732"/>
              <a:gd name="connsiteX2" fmla="*/ 1518936 w 5848710"/>
              <a:gd name="connsiteY2" fmla="*/ 12300 h 3900732"/>
              <a:gd name="connsiteX3" fmla="*/ 2965540 w 5848710"/>
              <a:gd name="connsiteY3" fmla="*/ 3900732 h 3900732"/>
              <a:gd name="connsiteX4" fmla="*/ 4412144 w 5848710"/>
              <a:gd name="connsiteY4" fmla="*/ 12299 h 3900732"/>
              <a:gd name="connsiteX5" fmla="*/ 5094855 w 5848710"/>
              <a:gd name="connsiteY5" fmla="*/ 0 h 3900732"/>
              <a:gd name="connsiteX6" fmla="*/ 5848710 w 5848710"/>
              <a:gd name="connsiteY6" fmla="*/ 25879 h 3900732"/>
              <a:gd name="connsiteX0" fmla="*/ 0 w 5858749"/>
              <a:gd name="connsiteY0" fmla="*/ 13580 h 3888433"/>
              <a:gd name="connsiteX1" fmla="*/ 1535502 w 5858749"/>
              <a:gd name="connsiteY1" fmla="*/ 3878214 h 3888433"/>
              <a:gd name="connsiteX2" fmla="*/ 1518936 w 5858749"/>
              <a:gd name="connsiteY2" fmla="*/ 1 h 3888433"/>
              <a:gd name="connsiteX3" fmla="*/ 2965540 w 5858749"/>
              <a:gd name="connsiteY3" fmla="*/ 3888433 h 3888433"/>
              <a:gd name="connsiteX4" fmla="*/ 4412144 w 5858749"/>
              <a:gd name="connsiteY4" fmla="*/ 0 h 3888433"/>
              <a:gd name="connsiteX5" fmla="*/ 5858749 w 5858749"/>
              <a:gd name="connsiteY5" fmla="*/ 3816425 h 3888433"/>
              <a:gd name="connsiteX6" fmla="*/ 5848710 w 5858749"/>
              <a:gd name="connsiteY6" fmla="*/ 13580 h 3888433"/>
              <a:gd name="connsiteX0" fmla="*/ 0 w 5858749"/>
              <a:gd name="connsiteY0" fmla="*/ 13580 h 3888433"/>
              <a:gd name="connsiteX1" fmla="*/ 1535502 w 5858749"/>
              <a:gd name="connsiteY1" fmla="*/ 3878214 h 3888433"/>
              <a:gd name="connsiteX2" fmla="*/ 1518936 w 5858749"/>
              <a:gd name="connsiteY2" fmla="*/ 1 h 3888433"/>
              <a:gd name="connsiteX3" fmla="*/ 2965540 w 5858749"/>
              <a:gd name="connsiteY3" fmla="*/ 3888433 h 3888433"/>
              <a:gd name="connsiteX4" fmla="*/ 4412144 w 5858749"/>
              <a:gd name="connsiteY4" fmla="*/ 0 h 3888433"/>
              <a:gd name="connsiteX5" fmla="*/ 5858749 w 5858749"/>
              <a:gd name="connsiteY5" fmla="*/ 3888433 h 3888433"/>
              <a:gd name="connsiteX6" fmla="*/ 5848710 w 5858749"/>
              <a:gd name="connsiteY6" fmla="*/ 13580 h 3888433"/>
              <a:gd name="connsiteX0" fmla="*/ 0 w 5858749"/>
              <a:gd name="connsiteY0" fmla="*/ 13579 h 3888432"/>
              <a:gd name="connsiteX1" fmla="*/ 1535502 w 5858749"/>
              <a:gd name="connsiteY1" fmla="*/ 3878213 h 3888432"/>
              <a:gd name="connsiteX2" fmla="*/ 1518936 w 5858749"/>
              <a:gd name="connsiteY2" fmla="*/ 0 h 3888432"/>
              <a:gd name="connsiteX3" fmla="*/ 2965540 w 5858749"/>
              <a:gd name="connsiteY3" fmla="*/ 3888432 h 3888432"/>
              <a:gd name="connsiteX4" fmla="*/ 2965540 w 5858749"/>
              <a:gd name="connsiteY4" fmla="*/ 0 h 3888432"/>
              <a:gd name="connsiteX5" fmla="*/ 5858749 w 5858749"/>
              <a:gd name="connsiteY5" fmla="*/ 3888432 h 3888432"/>
              <a:gd name="connsiteX6" fmla="*/ 5848710 w 5858749"/>
              <a:gd name="connsiteY6" fmla="*/ 13579 h 3888432"/>
              <a:gd name="connsiteX0" fmla="*/ 0 w 5858749"/>
              <a:gd name="connsiteY0" fmla="*/ 13579 h 3888432"/>
              <a:gd name="connsiteX1" fmla="*/ 1535502 w 5858749"/>
              <a:gd name="connsiteY1" fmla="*/ 3878213 h 3888432"/>
              <a:gd name="connsiteX2" fmla="*/ 1518936 w 5858749"/>
              <a:gd name="connsiteY2" fmla="*/ 0 h 3888432"/>
              <a:gd name="connsiteX3" fmla="*/ 2965540 w 5858749"/>
              <a:gd name="connsiteY3" fmla="*/ 3888432 h 3888432"/>
              <a:gd name="connsiteX4" fmla="*/ 2965540 w 5858749"/>
              <a:gd name="connsiteY4" fmla="*/ 0 h 3888432"/>
              <a:gd name="connsiteX5" fmla="*/ 4141703 w 5858749"/>
              <a:gd name="connsiteY5" fmla="*/ 1600839 h 3888432"/>
              <a:gd name="connsiteX6" fmla="*/ 5858749 w 5858749"/>
              <a:gd name="connsiteY6" fmla="*/ 3888432 h 3888432"/>
              <a:gd name="connsiteX7" fmla="*/ 5848710 w 5858749"/>
              <a:gd name="connsiteY7" fmla="*/ 13579 h 3888432"/>
              <a:gd name="connsiteX0" fmla="*/ 0 w 5858749"/>
              <a:gd name="connsiteY0" fmla="*/ 13579 h 3888432"/>
              <a:gd name="connsiteX1" fmla="*/ 1535502 w 5858749"/>
              <a:gd name="connsiteY1" fmla="*/ 3878213 h 3888432"/>
              <a:gd name="connsiteX2" fmla="*/ 1518936 w 5858749"/>
              <a:gd name="connsiteY2" fmla="*/ 0 h 3888432"/>
              <a:gd name="connsiteX3" fmla="*/ 2965540 w 5858749"/>
              <a:gd name="connsiteY3" fmla="*/ 3888432 h 3888432"/>
              <a:gd name="connsiteX4" fmla="*/ 2965540 w 5858749"/>
              <a:gd name="connsiteY4" fmla="*/ 0 h 3888432"/>
              <a:gd name="connsiteX5" fmla="*/ 4412145 w 5858749"/>
              <a:gd name="connsiteY5" fmla="*/ 3888431 h 3888432"/>
              <a:gd name="connsiteX6" fmla="*/ 5858749 w 5858749"/>
              <a:gd name="connsiteY6" fmla="*/ 3888432 h 3888432"/>
              <a:gd name="connsiteX7" fmla="*/ 5848710 w 5858749"/>
              <a:gd name="connsiteY7" fmla="*/ 13579 h 3888432"/>
              <a:gd name="connsiteX0" fmla="*/ 0 w 5858749"/>
              <a:gd name="connsiteY0" fmla="*/ 13579 h 3895465"/>
              <a:gd name="connsiteX1" fmla="*/ 1535502 w 5858749"/>
              <a:gd name="connsiteY1" fmla="*/ 3878213 h 3895465"/>
              <a:gd name="connsiteX2" fmla="*/ 1518936 w 5858749"/>
              <a:gd name="connsiteY2" fmla="*/ 0 h 3895465"/>
              <a:gd name="connsiteX3" fmla="*/ 2965540 w 5858749"/>
              <a:gd name="connsiteY3" fmla="*/ 3888432 h 3895465"/>
              <a:gd name="connsiteX4" fmla="*/ 2965540 w 5858749"/>
              <a:gd name="connsiteY4" fmla="*/ 0 h 3895465"/>
              <a:gd name="connsiteX5" fmla="*/ 4412145 w 5858749"/>
              <a:gd name="connsiteY5" fmla="*/ 3888431 h 3895465"/>
              <a:gd name="connsiteX6" fmla="*/ 5138180 w 5858749"/>
              <a:gd name="connsiteY6" fmla="*/ 3895465 h 3895465"/>
              <a:gd name="connsiteX7" fmla="*/ 5858749 w 5858749"/>
              <a:gd name="connsiteY7" fmla="*/ 3888432 h 3895465"/>
              <a:gd name="connsiteX8" fmla="*/ 5848710 w 5858749"/>
              <a:gd name="connsiteY8" fmla="*/ 13579 h 3895465"/>
              <a:gd name="connsiteX0" fmla="*/ 0 w 5858749"/>
              <a:gd name="connsiteY0" fmla="*/ 13580 h 3888433"/>
              <a:gd name="connsiteX1" fmla="*/ 1535502 w 5858749"/>
              <a:gd name="connsiteY1" fmla="*/ 3878214 h 3888433"/>
              <a:gd name="connsiteX2" fmla="*/ 1518936 w 5858749"/>
              <a:gd name="connsiteY2" fmla="*/ 1 h 3888433"/>
              <a:gd name="connsiteX3" fmla="*/ 2965540 w 5858749"/>
              <a:gd name="connsiteY3" fmla="*/ 3888433 h 3888433"/>
              <a:gd name="connsiteX4" fmla="*/ 2965540 w 5858749"/>
              <a:gd name="connsiteY4" fmla="*/ 1 h 3888433"/>
              <a:gd name="connsiteX5" fmla="*/ 4412145 w 5858749"/>
              <a:gd name="connsiteY5" fmla="*/ 3888432 h 3888433"/>
              <a:gd name="connsiteX6" fmla="*/ 4412145 w 5858749"/>
              <a:gd name="connsiteY6" fmla="*/ 0 h 3888433"/>
              <a:gd name="connsiteX7" fmla="*/ 5858749 w 5858749"/>
              <a:gd name="connsiteY7" fmla="*/ 3888433 h 3888433"/>
              <a:gd name="connsiteX8" fmla="*/ 5848710 w 5858749"/>
              <a:gd name="connsiteY8" fmla="*/ 13580 h 388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58749" h="3888433">
                <a:moveTo>
                  <a:pt x="0" y="13580"/>
                </a:moveTo>
                <a:lnTo>
                  <a:pt x="1535502" y="3878214"/>
                </a:lnTo>
                <a:lnTo>
                  <a:pt x="1518936" y="1"/>
                </a:lnTo>
                <a:lnTo>
                  <a:pt x="2965540" y="3888433"/>
                </a:lnTo>
                <a:lnTo>
                  <a:pt x="2965540" y="1"/>
                </a:lnTo>
                <a:lnTo>
                  <a:pt x="4412145" y="3888432"/>
                </a:lnTo>
                <a:lnTo>
                  <a:pt x="4412145" y="0"/>
                </a:lnTo>
                <a:lnTo>
                  <a:pt x="5858749" y="3888433"/>
                </a:lnTo>
                <a:cubicBezTo>
                  <a:pt x="5855403" y="2620818"/>
                  <a:pt x="5852056" y="1281195"/>
                  <a:pt x="5848710" y="13580"/>
                </a:cubicBezTo>
              </a:path>
            </a:pathLst>
          </a:custGeom>
          <a:ln w="63500">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 name="Text Box 6"/>
          <p:cNvSpPr txBox="1">
            <a:spLocks noChangeArrowheads="1"/>
          </p:cNvSpPr>
          <p:nvPr/>
        </p:nvSpPr>
        <p:spPr bwMode="auto">
          <a:xfrm>
            <a:off x="539552" y="3140968"/>
            <a:ext cx="57606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£50</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V="1">
            <a:off x="2195736" y="2492896"/>
            <a:ext cx="4968552" cy="2016224"/>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531448" y="531903"/>
            <a:ext cx="1880312"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Interest rate</a:t>
            </a:r>
          </a:p>
        </p:txBody>
      </p:sp>
      <p:sp>
        <p:nvSpPr>
          <p:cNvPr id="7" name="TextBox 6"/>
          <p:cNvSpPr txBox="1"/>
          <p:nvPr/>
        </p:nvSpPr>
        <p:spPr>
          <a:xfrm>
            <a:off x="7164288" y="5301208"/>
            <a:ext cx="1728192" cy="646331"/>
          </a:xfrm>
          <a:prstGeom prst="rect">
            <a:avLst/>
          </a:prstGeom>
          <a:noFill/>
        </p:spPr>
        <p:txBody>
          <a:bodyPr wrap="square" rtlCol="0">
            <a:spAutoFit/>
          </a:bodyPr>
          <a:lstStyle/>
          <a:p>
            <a:r>
              <a:rPr lang="en-GB" dirty="0">
                <a:solidFill>
                  <a:srgbClr val="0066FF"/>
                </a:solidFill>
              </a:rPr>
              <a:t>Bond – Years to maturity</a:t>
            </a:r>
          </a:p>
        </p:txBody>
      </p:sp>
      <p:sp>
        <p:nvSpPr>
          <p:cNvPr id="11" name="TextBox 10"/>
          <p:cNvSpPr txBox="1"/>
          <p:nvPr/>
        </p:nvSpPr>
        <p:spPr>
          <a:xfrm>
            <a:off x="2123728" y="5301208"/>
            <a:ext cx="1224136" cy="369332"/>
          </a:xfrm>
          <a:prstGeom prst="rect">
            <a:avLst/>
          </a:prstGeom>
          <a:noFill/>
        </p:spPr>
        <p:txBody>
          <a:bodyPr wrap="square" rtlCol="0">
            <a:spAutoFit/>
          </a:bodyPr>
          <a:lstStyle/>
          <a:p>
            <a:r>
              <a:rPr lang="en-GB" dirty="0">
                <a:solidFill>
                  <a:srgbClr val="0066FF"/>
                </a:solidFill>
              </a:rPr>
              <a:t>One year</a:t>
            </a:r>
          </a:p>
        </p:txBody>
      </p:sp>
      <p:sp>
        <p:nvSpPr>
          <p:cNvPr id="12" name="TextBox 11"/>
          <p:cNvSpPr txBox="1"/>
          <p:nvPr/>
        </p:nvSpPr>
        <p:spPr>
          <a:xfrm>
            <a:off x="3491880" y="5301208"/>
            <a:ext cx="1224136" cy="369332"/>
          </a:xfrm>
          <a:prstGeom prst="rect">
            <a:avLst/>
          </a:prstGeom>
          <a:noFill/>
        </p:spPr>
        <p:txBody>
          <a:bodyPr wrap="square" rtlCol="0">
            <a:spAutoFit/>
          </a:bodyPr>
          <a:lstStyle/>
          <a:p>
            <a:r>
              <a:rPr lang="en-GB" dirty="0">
                <a:solidFill>
                  <a:srgbClr val="0066FF"/>
                </a:solidFill>
              </a:rPr>
              <a:t>Two year</a:t>
            </a:r>
          </a:p>
        </p:txBody>
      </p:sp>
      <p:sp>
        <p:nvSpPr>
          <p:cNvPr id="13" name="TextBox 12"/>
          <p:cNvSpPr txBox="1"/>
          <p:nvPr/>
        </p:nvSpPr>
        <p:spPr>
          <a:xfrm>
            <a:off x="4860032" y="5301208"/>
            <a:ext cx="1080120" cy="646331"/>
          </a:xfrm>
          <a:prstGeom prst="rect">
            <a:avLst/>
          </a:prstGeom>
          <a:noFill/>
        </p:spPr>
        <p:txBody>
          <a:bodyPr wrap="square" rtlCol="0">
            <a:spAutoFit/>
          </a:bodyPr>
          <a:lstStyle/>
          <a:p>
            <a:r>
              <a:rPr lang="en-GB" dirty="0">
                <a:solidFill>
                  <a:srgbClr val="0066FF"/>
                </a:solidFill>
              </a:rPr>
              <a:t>Three year</a:t>
            </a:r>
          </a:p>
        </p:txBody>
      </p:sp>
      <p:sp>
        <p:nvSpPr>
          <p:cNvPr id="14" name="TextBox 13"/>
          <p:cNvSpPr txBox="1"/>
          <p:nvPr/>
        </p:nvSpPr>
        <p:spPr>
          <a:xfrm>
            <a:off x="6228184" y="5301208"/>
            <a:ext cx="1080120" cy="646331"/>
          </a:xfrm>
          <a:prstGeom prst="rect">
            <a:avLst/>
          </a:prstGeom>
          <a:noFill/>
        </p:spPr>
        <p:txBody>
          <a:bodyPr wrap="square" rtlCol="0">
            <a:spAutoFit/>
          </a:bodyPr>
          <a:lstStyle/>
          <a:p>
            <a:r>
              <a:rPr lang="en-GB" dirty="0">
                <a:solidFill>
                  <a:srgbClr val="0066FF"/>
                </a:solidFill>
              </a:rPr>
              <a:t>Four year</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539552" y="404664"/>
            <a:ext cx="1880312"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Government Budget Position</a:t>
            </a:r>
          </a:p>
        </p:txBody>
      </p:sp>
      <p:sp>
        <p:nvSpPr>
          <p:cNvPr id="7" name="TextBox 6"/>
          <p:cNvSpPr txBox="1"/>
          <p:nvPr/>
        </p:nvSpPr>
        <p:spPr>
          <a:xfrm>
            <a:off x="8172400" y="5085184"/>
            <a:ext cx="792088" cy="369332"/>
          </a:xfrm>
          <a:prstGeom prst="rect">
            <a:avLst/>
          </a:prstGeom>
          <a:noFill/>
        </p:spPr>
        <p:txBody>
          <a:bodyPr wrap="square" rtlCol="0">
            <a:spAutoFit/>
          </a:bodyPr>
          <a:lstStyle/>
          <a:p>
            <a:r>
              <a:rPr lang="en-GB" dirty="0">
                <a:solidFill>
                  <a:srgbClr val="0066FF"/>
                </a:solidFill>
              </a:rPr>
              <a:t>GDP</a:t>
            </a:r>
          </a:p>
        </p:txBody>
      </p:sp>
      <p:sp>
        <p:nvSpPr>
          <p:cNvPr id="11" name="TextBox 10"/>
          <p:cNvSpPr txBox="1"/>
          <p:nvPr/>
        </p:nvSpPr>
        <p:spPr>
          <a:xfrm>
            <a:off x="2843808" y="5301208"/>
            <a:ext cx="576064" cy="369332"/>
          </a:xfrm>
          <a:prstGeom prst="rect">
            <a:avLst/>
          </a:prstGeom>
          <a:noFill/>
        </p:spPr>
        <p:txBody>
          <a:bodyPr wrap="square" rtlCol="0">
            <a:spAutoFit/>
          </a:bodyPr>
          <a:lstStyle/>
          <a:p>
            <a:r>
              <a:rPr lang="en-GB" dirty="0">
                <a:solidFill>
                  <a:srgbClr val="0066FF"/>
                </a:solidFill>
              </a:rPr>
              <a:t>Y2</a:t>
            </a:r>
          </a:p>
        </p:txBody>
      </p:sp>
      <p:sp>
        <p:nvSpPr>
          <p:cNvPr id="13" name="TextBox 12"/>
          <p:cNvSpPr txBox="1"/>
          <p:nvPr/>
        </p:nvSpPr>
        <p:spPr>
          <a:xfrm>
            <a:off x="4211960" y="5301208"/>
            <a:ext cx="504056" cy="369332"/>
          </a:xfrm>
          <a:prstGeom prst="rect">
            <a:avLst/>
          </a:prstGeom>
          <a:noFill/>
        </p:spPr>
        <p:txBody>
          <a:bodyPr wrap="square" rtlCol="0">
            <a:spAutoFit/>
          </a:bodyPr>
          <a:lstStyle/>
          <a:p>
            <a:r>
              <a:rPr lang="en-GB" dirty="0">
                <a:solidFill>
                  <a:srgbClr val="0066FF"/>
                </a:solidFill>
              </a:rPr>
              <a:t>Y1</a:t>
            </a:r>
          </a:p>
        </p:txBody>
      </p:sp>
      <p:sp>
        <p:nvSpPr>
          <p:cNvPr id="14" name="TextBox 13"/>
          <p:cNvSpPr txBox="1"/>
          <p:nvPr/>
        </p:nvSpPr>
        <p:spPr>
          <a:xfrm>
            <a:off x="6228184" y="5301208"/>
            <a:ext cx="1080120" cy="369332"/>
          </a:xfrm>
          <a:prstGeom prst="rect">
            <a:avLst/>
          </a:prstGeom>
          <a:noFill/>
        </p:spPr>
        <p:txBody>
          <a:bodyPr wrap="square" rtlCol="0">
            <a:spAutoFit/>
          </a:bodyPr>
          <a:lstStyle/>
          <a:p>
            <a:r>
              <a:rPr lang="en-GB" dirty="0">
                <a:solidFill>
                  <a:srgbClr val="0066FF"/>
                </a:solidFill>
              </a:rPr>
              <a:t>Y3</a:t>
            </a:r>
          </a:p>
        </p:txBody>
      </p:sp>
      <p:sp>
        <p:nvSpPr>
          <p:cNvPr id="15" name="Line 5"/>
          <p:cNvSpPr>
            <a:spLocks noChangeShapeType="1"/>
          </p:cNvSpPr>
          <p:nvPr/>
        </p:nvSpPr>
        <p:spPr bwMode="auto">
          <a:xfrm flipV="1">
            <a:off x="1403648" y="2060848"/>
            <a:ext cx="6696744" cy="2880320"/>
          </a:xfrm>
          <a:prstGeom prst="line">
            <a:avLst/>
          </a:prstGeom>
          <a:noFill/>
          <a:ln w="63500">
            <a:solidFill>
              <a:srgbClr val="0000FF"/>
            </a:solidFill>
            <a:round/>
            <a:headEnd/>
            <a:tailEnd/>
          </a:ln>
        </p:spPr>
        <p:txBody>
          <a:bodyPr/>
          <a:lstStyle/>
          <a:p>
            <a:endParaRPr lang="en-GB"/>
          </a:p>
        </p:txBody>
      </p:sp>
      <p:sp>
        <p:nvSpPr>
          <p:cNvPr id="16" name="Line 9"/>
          <p:cNvSpPr>
            <a:spLocks noChangeShapeType="1"/>
          </p:cNvSpPr>
          <p:nvPr/>
        </p:nvSpPr>
        <p:spPr bwMode="auto">
          <a:xfrm>
            <a:off x="3059832" y="90872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4427984"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6444208"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Line 22"/>
          <p:cNvSpPr>
            <a:spLocks noChangeShapeType="1"/>
          </p:cNvSpPr>
          <p:nvPr/>
        </p:nvSpPr>
        <p:spPr bwMode="auto">
          <a:xfrm flipV="1">
            <a:off x="1259632" y="3645024"/>
            <a:ext cx="6048672" cy="72008"/>
          </a:xfrm>
          <a:prstGeom prst="line">
            <a:avLst/>
          </a:prstGeom>
          <a:noFill/>
          <a:ln w="57150">
            <a:solidFill>
              <a:srgbClr val="FF0000"/>
            </a:solidFill>
            <a:round/>
            <a:headEnd/>
            <a:tailEnd/>
          </a:ln>
        </p:spPr>
        <p:txBody>
          <a:bodyPr/>
          <a:lstStyle/>
          <a:p>
            <a:endParaRPr lang="en-GB"/>
          </a:p>
        </p:txBody>
      </p:sp>
      <p:sp>
        <p:nvSpPr>
          <p:cNvPr id="20" name="TextBox 19"/>
          <p:cNvSpPr txBox="1"/>
          <p:nvPr/>
        </p:nvSpPr>
        <p:spPr>
          <a:xfrm>
            <a:off x="7452320" y="3284984"/>
            <a:ext cx="1512168" cy="646331"/>
          </a:xfrm>
          <a:prstGeom prst="rect">
            <a:avLst/>
          </a:prstGeom>
          <a:noFill/>
        </p:spPr>
        <p:txBody>
          <a:bodyPr wrap="square" rtlCol="0">
            <a:spAutoFit/>
          </a:bodyPr>
          <a:lstStyle/>
          <a:p>
            <a:r>
              <a:rPr lang="en-GB" dirty="0">
                <a:solidFill>
                  <a:srgbClr val="FF0000"/>
                </a:solidFill>
              </a:rPr>
              <a:t>Government expenditure</a:t>
            </a:r>
          </a:p>
        </p:txBody>
      </p:sp>
      <p:sp>
        <p:nvSpPr>
          <p:cNvPr id="21" name="TextBox 20"/>
          <p:cNvSpPr txBox="1"/>
          <p:nvPr/>
        </p:nvSpPr>
        <p:spPr>
          <a:xfrm>
            <a:off x="7596336" y="1700808"/>
            <a:ext cx="1080120" cy="369332"/>
          </a:xfrm>
          <a:prstGeom prst="rect">
            <a:avLst/>
          </a:prstGeom>
          <a:noFill/>
        </p:spPr>
        <p:txBody>
          <a:bodyPr wrap="square" rtlCol="0">
            <a:spAutoFit/>
          </a:bodyPr>
          <a:lstStyle/>
          <a:p>
            <a:r>
              <a:rPr lang="en-GB" dirty="0">
                <a:solidFill>
                  <a:srgbClr val="0066FF"/>
                </a:solidFill>
              </a:rPr>
              <a:t>Taxation</a:t>
            </a:r>
          </a:p>
        </p:txBody>
      </p:sp>
      <p:sp>
        <p:nvSpPr>
          <p:cNvPr id="22" name="Freeform 21"/>
          <p:cNvSpPr/>
          <p:nvPr/>
        </p:nvSpPr>
        <p:spPr>
          <a:xfrm>
            <a:off x="1331640" y="3717033"/>
            <a:ext cx="2808312" cy="1224136"/>
          </a:xfrm>
          <a:custGeom>
            <a:avLst/>
            <a:gdLst>
              <a:gd name="connsiteX0" fmla="*/ 454324 w 3590026"/>
              <a:gd name="connsiteY0" fmla="*/ 198407 h 1351471"/>
              <a:gd name="connsiteX1" fmla="*/ 3137139 w 3590026"/>
              <a:gd name="connsiteY1" fmla="*/ 155275 h 1351471"/>
              <a:gd name="connsiteX2" fmla="*/ 3171645 w 3590026"/>
              <a:gd name="connsiteY2" fmla="*/ 163901 h 1351471"/>
              <a:gd name="connsiteX3" fmla="*/ 454324 w 3590026"/>
              <a:gd name="connsiteY3" fmla="*/ 1345720 h 1351471"/>
              <a:gd name="connsiteX4" fmla="*/ 454324 w 3590026"/>
              <a:gd name="connsiteY4" fmla="*/ 198407 h 1351471"/>
              <a:gd name="connsiteX0" fmla="*/ 447136 w 3129951"/>
              <a:gd name="connsiteY0" fmla="*/ 234351 h 1388853"/>
              <a:gd name="connsiteX1" fmla="*/ 3129951 w 3129951"/>
              <a:gd name="connsiteY1" fmla="*/ 191219 h 1388853"/>
              <a:gd name="connsiteX2" fmla="*/ 447136 w 3129951"/>
              <a:gd name="connsiteY2" fmla="*/ 1381664 h 1388853"/>
              <a:gd name="connsiteX3" fmla="*/ 447136 w 3129951"/>
              <a:gd name="connsiteY3" fmla="*/ 234351 h 1388853"/>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0 w 2682815"/>
              <a:gd name="connsiteY0" fmla="*/ 43132 h 1190445"/>
              <a:gd name="connsiteX1" fmla="*/ 2682815 w 2682815"/>
              <a:gd name="connsiteY1" fmla="*/ 0 h 1190445"/>
              <a:gd name="connsiteX2" fmla="*/ 0 w 2682815"/>
              <a:gd name="connsiteY2" fmla="*/ 1190445 h 1190445"/>
              <a:gd name="connsiteX3" fmla="*/ 0 w 2682815"/>
              <a:gd name="connsiteY3" fmla="*/ 43132 h 1190445"/>
              <a:gd name="connsiteX0" fmla="*/ 0 w 2754823"/>
              <a:gd name="connsiteY0" fmla="*/ 72008 h 1190445"/>
              <a:gd name="connsiteX1" fmla="*/ 2754823 w 2754823"/>
              <a:gd name="connsiteY1" fmla="*/ 0 h 1190445"/>
              <a:gd name="connsiteX2" fmla="*/ 72008 w 2754823"/>
              <a:gd name="connsiteY2" fmla="*/ 1190445 h 1190445"/>
              <a:gd name="connsiteX3" fmla="*/ 0 w 2754823"/>
              <a:gd name="connsiteY3" fmla="*/ 72008 h 1190445"/>
              <a:gd name="connsiteX0" fmla="*/ 0 w 2754823"/>
              <a:gd name="connsiteY0" fmla="*/ 72008 h 1224136"/>
              <a:gd name="connsiteX1" fmla="*/ 2754823 w 2754823"/>
              <a:gd name="connsiteY1" fmla="*/ 0 h 1224136"/>
              <a:gd name="connsiteX2" fmla="*/ 0 w 2754823"/>
              <a:gd name="connsiteY2" fmla="*/ 1224136 h 1224136"/>
              <a:gd name="connsiteX3" fmla="*/ 0 w 2754823"/>
              <a:gd name="connsiteY3" fmla="*/ 72008 h 1224136"/>
              <a:gd name="connsiteX0" fmla="*/ 0 w 2736304"/>
              <a:gd name="connsiteY0" fmla="*/ 72009 h 1224137"/>
              <a:gd name="connsiteX1" fmla="*/ 2736304 w 2736304"/>
              <a:gd name="connsiteY1" fmla="*/ 0 h 1224137"/>
              <a:gd name="connsiteX2" fmla="*/ 0 w 2736304"/>
              <a:gd name="connsiteY2" fmla="*/ 1224137 h 1224137"/>
              <a:gd name="connsiteX3" fmla="*/ 0 w 2736304"/>
              <a:gd name="connsiteY3" fmla="*/ 72009 h 1224137"/>
              <a:gd name="connsiteX0" fmla="*/ 0 w 2808312"/>
              <a:gd name="connsiteY0" fmla="*/ 72008 h 1224136"/>
              <a:gd name="connsiteX1" fmla="*/ 2808312 w 2808312"/>
              <a:gd name="connsiteY1" fmla="*/ 0 h 1224136"/>
              <a:gd name="connsiteX2" fmla="*/ 0 w 2808312"/>
              <a:gd name="connsiteY2" fmla="*/ 1224136 h 1224136"/>
              <a:gd name="connsiteX3" fmla="*/ 0 w 2808312"/>
              <a:gd name="connsiteY3" fmla="*/ 72008 h 1224136"/>
            </a:gdLst>
            <a:ahLst/>
            <a:cxnLst>
              <a:cxn ang="0">
                <a:pos x="connsiteX0" y="connsiteY0"/>
              </a:cxn>
              <a:cxn ang="0">
                <a:pos x="connsiteX1" y="connsiteY1"/>
              </a:cxn>
              <a:cxn ang="0">
                <a:pos x="connsiteX2" y="connsiteY2"/>
              </a:cxn>
              <a:cxn ang="0">
                <a:pos x="connsiteX3" y="connsiteY3"/>
              </a:cxn>
            </a:cxnLst>
            <a:rect l="l" t="t" r="r" b="b"/>
            <a:pathLst>
              <a:path w="2808312" h="1224136">
                <a:moveTo>
                  <a:pt x="0" y="72008"/>
                </a:moveTo>
                <a:lnTo>
                  <a:pt x="2808312" y="0"/>
                </a:lnTo>
                <a:lnTo>
                  <a:pt x="0" y="1224136"/>
                </a:lnTo>
                <a:lnTo>
                  <a:pt x="0" y="72008"/>
                </a:lnTo>
                <a:close/>
              </a:path>
            </a:pathLst>
          </a:cu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72000" rtlCol="0" anchor="t" anchorCtr="0"/>
          <a:lstStyle/>
          <a:p>
            <a:pPr algn="ctr"/>
            <a:r>
              <a:rPr lang="en-GB" dirty="0">
                <a:solidFill>
                  <a:srgbClr val="0066FF"/>
                </a:solidFill>
              </a:rPr>
              <a:t>Budget Deficit</a:t>
            </a:r>
          </a:p>
        </p:txBody>
      </p:sp>
      <p:sp>
        <p:nvSpPr>
          <p:cNvPr id="23" name="Freeform 22"/>
          <p:cNvSpPr/>
          <p:nvPr/>
        </p:nvSpPr>
        <p:spPr>
          <a:xfrm>
            <a:off x="4580626" y="2415397"/>
            <a:ext cx="2855344" cy="1207698"/>
          </a:xfrm>
          <a:custGeom>
            <a:avLst/>
            <a:gdLst>
              <a:gd name="connsiteX0" fmla="*/ 2875 w 3334110"/>
              <a:gd name="connsiteY0" fmla="*/ 1213449 h 1408981"/>
              <a:gd name="connsiteX1" fmla="*/ 2840966 w 3334110"/>
              <a:gd name="connsiteY1" fmla="*/ 5751 h 1408981"/>
              <a:gd name="connsiteX2" fmla="*/ 2858219 w 3334110"/>
              <a:gd name="connsiteY2" fmla="*/ 1178944 h 1408981"/>
              <a:gd name="connsiteX3" fmla="*/ 2875 w 3334110"/>
              <a:gd name="connsiteY3" fmla="*/ 1213449 h 1408981"/>
              <a:gd name="connsiteX0" fmla="*/ 0 w 3331235"/>
              <a:gd name="connsiteY0" fmla="*/ 1213449 h 1408981"/>
              <a:gd name="connsiteX1" fmla="*/ 2838091 w 3331235"/>
              <a:gd name="connsiteY1" fmla="*/ 5751 h 1408981"/>
              <a:gd name="connsiteX2" fmla="*/ 2855344 w 3331235"/>
              <a:gd name="connsiteY2" fmla="*/ 1178944 h 1408981"/>
              <a:gd name="connsiteX3" fmla="*/ 0 w 3331235"/>
              <a:gd name="connsiteY3" fmla="*/ 1213449 h 1408981"/>
              <a:gd name="connsiteX0" fmla="*/ 0 w 3331235"/>
              <a:gd name="connsiteY0" fmla="*/ 1213449 h 1213449"/>
              <a:gd name="connsiteX1" fmla="*/ 2838091 w 3331235"/>
              <a:gd name="connsiteY1" fmla="*/ 5751 h 1213449"/>
              <a:gd name="connsiteX2" fmla="*/ 2855344 w 3331235"/>
              <a:gd name="connsiteY2" fmla="*/ 1178944 h 1213449"/>
              <a:gd name="connsiteX3" fmla="*/ 0 w 3331235"/>
              <a:gd name="connsiteY3" fmla="*/ 1213449 h 1213449"/>
              <a:gd name="connsiteX0" fmla="*/ 0 w 2855344"/>
              <a:gd name="connsiteY0" fmla="*/ 1207698 h 1207698"/>
              <a:gd name="connsiteX1" fmla="*/ 2838091 w 2855344"/>
              <a:gd name="connsiteY1" fmla="*/ 0 h 1207698"/>
              <a:gd name="connsiteX2" fmla="*/ 2855344 w 2855344"/>
              <a:gd name="connsiteY2" fmla="*/ 1173193 h 1207698"/>
              <a:gd name="connsiteX3" fmla="*/ 0 w 2855344"/>
              <a:gd name="connsiteY3" fmla="*/ 1207698 h 1207698"/>
            </a:gdLst>
            <a:ahLst/>
            <a:cxnLst>
              <a:cxn ang="0">
                <a:pos x="connsiteX0" y="connsiteY0"/>
              </a:cxn>
              <a:cxn ang="0">
                <a:pos x="connsiteX1" y="connsiteY1"/>
              </a:cxn>
              <a:cxn ang="0">
                <a:pos x="connsiteX2" y="connsiteY2"/>
              </a:cxn>
              <a:cxn ang="0">
                <a:pos x="connsiteX3" y="connsiteY3"/>
              </a:cxn>
            </a:cxnLst>
            <a:rect l="l" t="t" r="r" b="b"/>
            <a:pathLst>
              <a:path w="2855344" h="1207698">
                <a:moveTo>
                  <a:pt x="0" y="1207698"/>
                </a:moveTo>
                <a:lnTo>
                  <a:pt x="2838091" y="0"/>
                </a:lnTo>
                <a:lnTo>
                  <a:pt x="2855344" y="1173193"/>
                </a:lnTo>
                <a:lnTo>
                  <a:pt x="0" y="1207698"/>
                </a:lnTo>
                <a:close/>
              </a:path>
            </a:pathLst>
          </a:custGeom>
          <a:solidFill>
            <a:srgbClr val="DE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rgbClr val="FF0000"/>
                </a:solidFill>
              </a:rPr>
              <a:t>Budget Surplus</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539552" y="404664"/>
            <a:ext cx="1880312"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Government Budget Position</a:t>
            </a:r>
          </a:p>
        </p:txBody>
      </p:sp>
      <p:sp>
        <p:nvSpPr>
          <p:cNvPr id="7" name="TextBox 6"/>
          <p:cNvSpPr txBox="1"/>
          <p:nvPr/>
        </p:nvSpPr>
        <p:spPr>
          <a:xfrm>
            <a:off x="8172400" y="5085184"/>
            <a:ext cx="792088" cy="369332"/>
          </a:xfrm>
          <a:prstGeom prst="rect">
            <a:avLst/>
          </a:prstGeom>
          <a:noFill/>
        </p:spPr>
        <p:txBody>
          <a:bodyPr wrap="square" rtlCol="0">
            <a:spAutoFit/>
          </a:bodyPr>
          <a:lstStyle/>
          <a:p>
            <a:r>
              <a:rPr lang="en-GB" dirty="0">
                <a:solidFill>
                  <a:srgbClr val="0066FF"/>
                </a:solidFill>
              </a:rPr>
              <a:t>GDP</a:t>
            </a:r>
          </a:p>
        </p:txBody>
      </p:sp>
      <p:sp>
        <p:nvSpPr>
          <p:cNvPr id="11" name="TextBox 10"/>
          <p:cNvSpPr txBox="1"/>
          <p:nvPr/>
        </p:nvSpPr>
        <p:spPr>
          <a:xfrm>
            <a:off x="2843808" y="5301208"/>
            <a:ext cx="576064" cy="369332"/>
          </a:xfrm>
          <a:prstGeom prst="rect">
            <a:avLst/>
          </a:prstGeom>
          <a:noFill/>
        </p:spPr>
        <p:txBody>
          <a:bodyPr wrap="square" rtlCol="0">
            <a:spAutoFit/>
          </a:bodyPr>
          <a:lstStyle/>
          <a:p>
            <a:r>
              <a:rPr lang="en-GB" dirty="0">
                <a:solidFill>
                  <a:srgbClr val="0066FF"/>
                </a:solidFill>
              </a:rPr>
              <a:t>Y2</a:t>
            </a:r>
          </a:p>
        </p:txBody>
      </p:sp>
      <p:sp>
        <p:nvSpPr>
          <p:cNvPr id="13" name="TextBox 12"/>
          <p:cNvSpPr txBox="1"/>
          <p:nvPr/>
        </p:nvSpPr>
        <p:spPr>
          <a:xfrm>
            <a:off x="4211960" y="5301208"/>
            <a:ext cx="504056" cy="369332"/>
          </a:xfrm>
          <a:prstGeom prst="rect">
            <a:avLst/>
          </a:prstGeom>
          <a:noFill/>
        </p:spPr>
        <p:txBody>
          <a:bodyPr wrap="square" rtlCol="0">
            <a:spAutoFit/>
          </a:bodyPr>
          <a:lstStyle/>
          <a:p>
            <a:r>
              <a:rPr lang="en-GB" dirty="0">
                <a:solidFill>
                  <a:srgbClr val="0066FF"/>
                </a:solidFill>
              </a:rPr>
              <a:t>Y1</a:t>
            </a:r>
          </a:p>
        </p:txBody>
      </p:sp>
      <p:sp>
        <p:nvSpPr>
          <p:cNvPr id="14" name="TextBox 13"/>
          <p:cNvSpPr txBox="1"/>
          <p:nvPr/>
        </p:nvSpPr>
        <p:spPr>
          <a:xfrm>
            <a:off x="6228184" y="5301208"/>
            <a:ext cx="1080120" cy="369332"/>
          </a:xfrm>
          <a:prstGeom prst="rect">
            <a:avLst/>
          </a:prstGeom>
          <a:noFill/>
        </p:spPr>
        <p:txBody>
          <a:bodyPr wrap="square" rtlCol="0">
            <a:spAutoFit/>
          </a:bodyPr>
          <a:lstStyle/>
          <a:p>
            <a:r>
              <a:rPr lang="en-GB" dirty="0">
                <a:solidFill>
                  <a:srgbClr val="0066FF"/>
                </a:solidFill>
              </a:rPr>
              <a:t>Y3</a:t>
            </a:r>
          </a:p>
        </p:txBody>
      </p:sp>
      <p:sp>
        <p:nvSpPr>
          <p:cNvPr id="15" name="Line 5"/>
          <p:cNvSpPr>
            <a:spLocks noChangeShapeType="1"/>
          </p:cNvSpPr>
          <p:nvPr/>
        </p:nvSpPr>
        <p:spPr bwMode="auto">
          <a:xfrm flipV="1">
            <a:off x="1403648" y="2060848"/>
            <a:ext cx="6696744" cy="2880320"/>
          </a:xfrm>
          <a:prstGeom prst="line">
            <a:avLst/>
          </a:prstGeom>
          <a:noFill/>
          <a:ln w="63500">
            <a:solidFill>
              <a:srgbClr val="0000FF"/>
            </a:solidFill>
            <a:round/>
            <a:headEnd/>
            <a:tailEnd/>
          </a:ln>
        </p:spPr>
        <p:txBody>
          <a:bodyPr/>
          <a:lstStyle/>
          <a:p>
            <a:endParaRPr lang="en-GB"/>
          </a:p>
        </p:txBody>
      </p:sp>
      <p:sp>
        <p:nvSpPr>
          <p:cNvPr id="16" name="Line 9"/>
          <p:cNvSpPr>
            <a:spLocks noChangeShapeType="1"/>
          </p:cNvSpPr>
          <p:nvPr/>
        </p:nvSpPr>
        <p:spPr bwMode="auto">
          <a:xfrm>
            <a:off x="3059832" y="908720"/>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4427984"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6444208" y="980728"/>
            <a:ext cx="0" cy="4248472"/>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9" name="Line 22"/>
          <p:cNvSpPr>
            <a:spLocks noChangeShapeType="1"/>
          </p:cNvSpPr>
          <p:nvPr/>
        </p:nvSpPr>
        <p:spPr bwMode="auto">
          <a:xfrm flipV="1">
            <a:off x="1259632" y="3645024"/>
            <a:ext cx="6048672" cy="72008"/>
          </a:xfrm>
          <a:prstGeom prst="line">
            <a:avLst/>
          </a:prstGeom>
          <a:noFill/>
          <a:ln w="57150">
            <a:solidFill>
              <a:srgbClr val="FF0000"/>
            </a:solidFill>
            <a:round/>
            <a:headEnd/>
            <a:tailEnd/>
          </a:ln>
        </p:spPr>
        <p:txBody>
          <a:bodyPr/>
          <a:lstStyle/>
          <a:p>
            <a:endParaRPr lang="en-GB"/>
          </a:p>
        </p:txBody>
      </p:sp>
      <p:sp>
        <p:nvSpPr>
          <p:cNvPr id="20" name="TextBox 19"/>
          <p:cNvSpPr txBox="1"/>
          <p:nvPr/>
        </p:nvSpPr>
        <p:spPr>
          <a:xfrm>
            <a:off x="6228184" y="3284984"/>
            <a:ext cx="2736304" cy="369332"/>
          </a:xfrm>
          <a:prstGeom prst="rect">
            <a:avLst/>
          </a:prstGeom>
          <a:noFill/>
        </p:spPr>
        <p:txBody>
          <a:bodyPr wrap="square" rtlCol="0">
            <a:spAutoFit/>
          </a:bodyPr>
          <a:lstStyle/>
          <a:p>
            <a:r>
              <a:rPr lang="en-GB" dirty="0">
                <a:solidFill>
                  <a:srgbClr val="FF0000"/>
                </a:solidFill>
              </a:rPr>
              <a:t>Government expenditure</a:t>
            </a:r>
          </a:p>
        </p:txBody>
      </p:sp>
      <p:sp>
        <p:nvSpPr>
          <p:cNvPr id="21" name="TextBox 20"/>
          <p:cNvSpPr txBox="1"/>
          <p:nvPr/>
        </p:nvSpPr>
        <p:spPr>
          <a:xfrm>
            <a:off x="6660232" y="1916832"/>
            <a:ext cx="1080120" cy="369332"/>
          </a:xfrm>
          <a:prstGeom prst="rect">
            <a:avLst/>
          </a:prstGeom>
          <a:noFill/>
        </p:spPr>
        <p:txBody>
          <a:bodyPr wrap="square" rtlCol="0">
            <a:spAutoFit/>
          </a:bodyPr>
          <a:lstStyle/>
          <a:p>
            <a:r>
              <a:rPr lang="en-GB" dirty="0">
                <a:solidFill>
                  <a:srgbClr val="0066FF"/>
                </a:solidFill>
              </a:rPr>
              <a:t>Taxation</a:t>
            </a:r>
          </a:p>
        </p:txBody>
      </p:sp>
      <p:sp>
        <p:nvSpPr>
          <p:cNvPr id="22" name="Freeform 21"/>
          <p:cNvSpPr/>
          <p:nvPr/>
        </p:nvSpPr>
        <p:spPr>
          <a:xfrm>
            <a:off x="1331640" y="2780928"/>
            <a:ext cx="4896544" cy="2160241"/>
          </a:xfrm>
          <a:custGeom>
            <a:avLst/>
            <a:gdLst>
              <a:gd name="connsiteX0" fmla="*/ 454324 w 3590026"/>
              <a:gd name="connsiteY0" fmla="*/ 198407 h 1351471"/>
              <a:gd name="connsiteX1" fmla="*/ 3137139 w 3590026"/>
              <a:gd name="connsiteY1" fmla="*/ 155275 h 1351471"/>
              <a:gd name="connsiteX2" fmla="*/ 3171645 w 3590026"/>
              <a:gd name="connsiteY2" fmla="*/ 163901 h 1351471"/>
              <a:gd name="connsiteX3" fmla="*/ 454324 w 3590026"/>
              <a:gd name="connsiteY3" fmla="*/ 1345720 h 1351471"/>
              <a:gd name="connsiteX4" fmla="*/ 454324 w 3590026"/>
              <a:gd name="connsiteY4" fmla="*/ 198407 h 1351471"/>
              <a:gd name="connsiteX0" fmla="*/ 447136 w 3129951"/>
              <a:gd name="connsiteY0" fmla="*/ 234351 h 1388853"/>
              <a:gd name="connsiteX1" fmla="*/ 3129951 w 3129951"/>
              <a:gd name="connsiteY1" fmla="*/ 191219 h 1388853"/>
              <a:gd name="connsiteX2" fmla="*/ 447136 w 3129951"/>
              <a:gd name="connsiteY2" fmla="*/ 1381664 h 1388853"/>
              <a:gd name="connsiteX3" fmla="*/ 447136 w 3129951"/>
              <a:gd name="connsiteY3" fmla="*/ 234351 h 1388853"/>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0 w 2682815"/>
              <a:gd name="connsiteY0" fmla="*/ 43132 h 1190445"/>
              <a:gd name="connsiteX1" fmla="*/ 2682815 w 2682815"/>
              <a:gd name="connsiteY1" fmla="*/ 0 h 1190445"/>
              <a:gd name="connsiteX2" fmla="*/ 0 w 2682815"/>
              <a:gd name="connsiteY2" fmla="*/ 1190445 h 1190445"/>
              <a:gd name="connsiteX3" fmla="*/ 0 w 2682815"/>
              <a:gd name="connsiteY3" fmla="*/ 43132 h 1190445"/>
              <a:gd name="connsiteX0" fmla="*/ 0 w 2754823"/>
              <a:gd name="connsiteY0" fmla="*/ 72008 h 1190445"/>
              <a:gd name="connsiteX1" fmla="*/ 2754823 w 2754823"/>
              <a:gd name="connsiteY1" fmla="*/ 0 h 1190445"/>
              <a:gd name="connsiteX2" fmla="*/ 72008 w 2754823"/>
              <a:gd name="connsiteY2" fmla="*/ 1190445 h 1190445"/>
              <a:gd name="connsiteX3" fmla="*/ 0 w 2754823"/>
              <a:gd name="connsiteY3" fmla="*/ 72008 h 1190445"/>
              <a:gd name="connsiteX0" fmla="*/ 0 w 2754823"/>
              <a:gd name="connsiteY0" fmla="*/ 72008 h 1224136"/>
              <a:gd name="connsiteX1" fmla="*/ 2754823 w 2754823"/>
              <a:gd name="connsiteY1" fmla="*/ 0 h 1224136"/>
              <a:gd name="connsiteX2" fmla="*/ 0 w 2754823"/>
              <a:gd name="connsiteY2" fmla="*/ 1224136 h 1224136"/>
              <a:gd name="connsiteX3" fmla="*/ 0 w 2754823"/>
              <a:gd name="connsiteY3" fmla="*/ 72008 h 1224136"/>
              <a:gd name="connsiteX0" fmla="*/ 0 w 2736304"/>
              <a:gd name="connsiteY0" fmla="*/ 72009 h 1224137"/>
              <a:gd name="connsiteX1" fmla="*/ 2736304 w 2736304"/>
              <a:gd name="connsiteY1" fmla="*/ 0 h 1224137"/>
              <a:gd name="connsiteX2" fmla="*/ 0 w 2736304"/>
              <a:gd name="connsiteY2" fmla="*/ 1224137 h 1224137"/>
              <a:gd name="connsiteX3" fmla="*/ 0 w 2736304"/>
              <a:gd name="connsiteY3" fmla="*/ 72009 h 1224137"/>
              <a:gd name="connsiteX0" fmla="*/ 0 w 2808312"/>
              <a:gd name="connsiteY0" fmla="*/ 72008 h 1224136"/>
              <a:gd name="connsiteX1" fmla="*/ 2808312 w 2808312"/>
              <a:gd name="connsiteY1" fmla="*/ 0 h 1224136"/>
              <a:gd name="connsiteX2" fmla="*/ 0 w 2808312"/>
              <a:gd name="connsiteY2" fmla="*/ 1224136 h 1224136"/>
              <a:gd name="connsiteX3" fmla="*/ 0 w 2808312"/>
              <a:gd name="connsiteY3" fmla="*/ 72008 h 1224136"/>
            </a:gdLst>
            <a:ahLst/>
            <a:cxnLst>
              <a:cxn ang="0">
                <a:pos x="connsiteX0" y="connsiteY0"/>
              </a:cxn>
              <a:cxn ang="0">
                <a:pos x="connsiteX1" y="connsiteY1"/>
              </a:cxn>
              <a:cxn ang="0">
                <a:pos x="connsiteX2" y="connsiteY2"/>
              </a:cxn>
              <a:cxn ang="0">
                <a:pos x="connsiteX3" y="connsiteY3"/>
              </a:cxn>
            </a:cxnLst>
            <a:rect l="l" t="t" r="r" b="b"/>
            <a:pathLst>
              <a:path w="2808312" h="1224136">
                <a:moveTo>
                  <a:pt x="0" y="72008"/>
                </a:moveTo>
                <a:lnTo>
                  <a:pt x="2808312" y="0"/>
                </a:lnTo>
                <a:lnTo>
                  <a:pt x="0" y="1224136"/>
                </a:lnTo>
                <a:lnTo>
                  <a:pt x="0" y="72008"/>
                </a:lnTo>
                <a:close/>
              </a:path>
            </a:pathLst>
          </a:custGeom>
          <a:solidFill>
            <a:srgbClr val="FFD9D9">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72000" rtlCol="0" anchor="t" anchorCtr="0"/>
          <a:lstStyle/>
          <a:p>
            <a:pPr algn="ctr"/>
            <a:r>
              <a:rPr lang="en-GB" dirty="0">
                <a:solidFill>
                  <a:srgbClr val="0066FF"/>
                </a:solidFill>
              </a:rPr>
              <a:t>Budget Deficit</a:t>
            </a:r>
          </a:p>
        </p:txBody>
      </p:sp>
      <p:sp>
        <p:nvSpPr>
          <p:cNvPr id="23" name="Freeform 22"/>
          <p:cNvSpPr/>
          <p:nvPr/>
        </p:nvSpPr>
        <p:spPr>
          <a:xfrm>
            <a:off x="6660232" y="1772816"/>
            <a:ext cx="2160240" cy="991674"/>
          </a:xfrm>
          <a:custGeom>
            <a:avLst/>
            <a:gdLst>
              <a:gd name="connsiteX0" fmla="*/ 2875 w 3334110"/>
              <a:gd name="connsiteY0" fmla="*/ 1213449 h 1408981"/>
              <a:gd name="connsiteX1" fmla="*/ 2840966 w 3334110"/>
              <a:gd name="connsiteY1" fmla="*/ 5751 h 1408981"/>
              <a:gd name="connsiteX2" fmla="*/ 2858219 w 3334110"/>
              <a:gd name="connsiteY2" fmla="*/ 1178944 h 1408981"/>
              <a:gd name="connsiteX3" fmla="*/ 2875 w 3334110"/>
              <a:gd name="connsiteY3" fmla="*/ 1213449 h 1408981"/>
              <a:gd name="connsiteX0" fmla="*/ 0 w 3331235"/>
              <a:gd name="connsiteY0" fmla="*/ 1213449 h 1408981"/>
              <a:gd name="connsiteX1" fmla="*/ 2838091 w 3331235"/>
              <a:gd name="connsiteY1" fmla="*/ 5751 h 1408981"/>
              <a:gd name="connsiteX2" fmla="*/ 2855344 w 3331235"/>
              <a:gd name="connsiteY2" fmla="*/ 1178944 h 1408981"/>
              <a:gd name="connsiteX3" fmla="*/ 0 w 3331235"/>
              <a:gd name="connsiteY3" fmla="*/ 1213449 h 1408981"/>
              <a:gd name="connsiteX0" fmla="*/ 0 w 3331235"/>
              <a:gd name="connsiteY0" fmla="*/ 1213449 h 1213449"/>
              <a:gd name="connsiteX1" fmla="*/ 2838091 w 3331235"/>
              <a:gd name="connsiteY1" fmla="*/ 5751 h 1213449"/>
              <a:gd name="connsiteX2" fmla="*/ 2855344 w 3331235"/>
              <a:gd name="connsiteY2" fmla="*/ 1178944 h 1213449"/>
              <a:gd name="connsiteX3" fmla="*/ 0 w 3331235"/>
              <a:gd name="connsiteY3" fmla="*/ 1213449 h 1213449"/>
              <a:gd name="connsiteX0" fmla="*/ 0 w 2855344"/>
              <a:gd name="connsiteY0" fmla="*/ 1207698 h 1207698"/>
              <a:gd name="connsiteX1" fmla="*/ 2838091 w 2855344"/>
              <a:gd name="connsiteY1" fmla="*/ 0 h 1207698"/>
              <a:gd name="connsiteX2" fmla="*/ 2855344 w 2855344"/>
              <a:gd name="connsiteY2" fmla="*/ 1173193 h 1207698"/>
              <a:gd name="connsiteX3" fmla="*/ 0 w 2855344"/>
              <a:gd name="connsiteY3" fmla="*/ 1207698 h 1207698"/>
            </a:gdLst>
            <a:ahLst/>
            <a:cxnLst>
              <a:cxn ang="0">
                <a:pos x="connsiteX0" y="connsiteY0"/>
              </a:cxn>
              <a:cxn ang="0">
                <a:pos x="connsiteX1" y="connsiteY1"/>
              </a:cxn>
              <a:cxn ang="0">
                <a:pos x="connsiteX2" y="connsiteY2"/>
              </a:cxn>
              <a:cxn ang="0">
                <a:pos x="connsiteX3" y="connsiteY3"/>
              </a:cxn>
            </a:cxnLst>
            <a:rect l="l" t="t" r="r" b="b"/>
            <a:pathLst>
              <a:path w="2855344" h="1207698">
                <a:moveTo>
                  <a:pt x="0" y="1207698"/>
                </a:moveTo>
                <a:lnTo>
                  <a:pt x="2838091" y="0"/>
                </a:lnTo>
                <a:lnTo>
                  <a:pt x="2855344" y="1173193"/>
                </a:lnTo>
                <a:lnTo>
                  <a:pt x="0" y="1207698"/>
                </a:lnTo>
                <a:close/>
              </a:path>
            </a:pathLst>
          </a:custGeom>
          <a:solidFill>
            <a:srgbClr val="DE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rgbClr val="FF0000"/>
                </a:solidFill>
              </a:rPr>
              <a:t>Budget Surplus</a:t>
            </a:r>
          </a:p>
        </p:txBody>
      </p:sp>
      <p:sp>
        <p:nvSpPr>
          <p:cNvPr id="24" name="Line 22"/>
          <p:cNvSpPr>
            <a:spLocks noChangeShapeType="1"/>
          </p:cNvSpPr>
          <p:nvPr/>
        </p:nvSpPr>
        <p:spPr bwMode="auto">
          <a:xfrm flipV="1">
            <a:off x="1259632" y="2780928"/>
            <a:ext cx="6192688" cy="0"/>
          </a:xfrm>
          <a:prstGeom prst="line">
            <a:avLst/>
          </a:prstGeom>
          <a:noFill/>
          <a:ln w="57150">
            <a:solidFill>
              <a:srgbClr val="FF0000"/>
            </a:solidFill>
            <a:round/>
            <a:headEnd/>
            <a:tailEnd/>
          </a:ln>
        </p:spPr>
        <p:txBody>
          <a:bodyPr/>
          <a:lstStyle/>
          <a:p>
            <a:endParaRPr lang="en-GB"/>
          </a:p>
        </p:txBody>
      </p:sp>
      <p:sp>
        <p:nvSpPr>
          <p:cNvPr id="25" name="TextBox 24"/>
          <p:cNvSpPr txBox="1"/>
          <p:nvPr/>
        </p:nvSpPr>
        <p:spPr>
          <a:xfrm>
            <a:off x="6012160" y="2852936"/>
            <a:ext cx="3024336" cy="369332"/>
          </a:xfrm>
          <a:prstGeom prst="rect">
            <a:avLst/>
          </a:prstGeom>
          <a:noFill/>
        </p:spPr>
        <p:txBody>
          <a:bodyPr wrap="square" rtlCol="0">
            <a:spAutoFit/>
          </a:bodyPr>
          <a:lstStyle/>
          <a:p>
            <a:r>
              <a:rPr lang="en-GB" dirty="0">
                <a:solidFill>
                  <a:srgbClr val="FF0000"/>
                </a:solidFill>
              </a:rPr>
              <a:t>Government expenditure 1</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043608" y="980728"/>
            <a:ext cx="0" cy="5544616"/>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043608" y="4149080"/>
            <a:ext cx="6840760" cy="322"/>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539552" y="404664"/>
            <a:ext cx="4176464" cy="400110"/>
          </a:xfrm>
          <a:prstGeom prst="rect">
            <a:avLst/>
          </a:prstGeom>
          <a:noFill/>
          <a:ln w="57150">
            <a:noFill/>
            <a:miter lim="800000"/>
            <a:headEnd/>
            <a:tailEnd/>
          </a:ln>
        </p:spPr>
        <p:txBody>
          <a:bodyPr wrap="square">
            <a:spAutoFit/>
          </a:bodyPr>
          <a:lstStyle/>
          <a:p>
            <a:pPr>
              <a:spcBef>
                <a:spcPct val="50000"/>
              </a:spcBef>
            </a:pPr>
            <a:r>
              <a:rPr lang="en-GB" sz="2000" b="1" dirty="0">
                <a:solidFill>
                  <a:srgbClr val="0066FF"/>
                </a:solidFill>
              </a:rPr>
              <a:t>Net Exports </a:t>
            </a:r>
            <a:r>
              <a:rPr lang="en-GB" dirty="0">
                <a:solidFill>
                  <a:srgbClr val="0066FF"/>
                </a:solidFill>
              </a:rPr>
              <a:t>(Exports – Imports)</a:t>
            </a:r>
          </a:p>
        </p:txBody>
      </p:sp>
      <p:sp>
        <p:nvSpPr>
          <p:cNvPr id="7" name="TextBox 6"/>
          <p:cNvSpPr txBox="1"/>
          <p:nvPr/>
        </p:nvSpPr>
        <p:spPr>
          <a:xfrm>
            <a:off x="7884368" y="3933056"/>
            <a:ext cx="792088" cy="369332"/>
          </a:xfrm>
          <a:prstGeom prst="rect">
            <a:avLst/>
          </a:prstGeom>
          <a:noFill/>
        </p:spPr>
        <p:txBody>
          <a:bodyPr wrap="square" rtlCol="0">
            <a:spAutoFit/>
          </a:bodyPr>
          <a:lstStyle/>
          <a:p>
            <a:r>
              <a:rPr lang="en-GB" dirty="0">
                <a:solidFill>
                  <a:srgbClr val="0066FF"/>
                </a:solidFill>
              </a:rPr>
              <a:t>Time</a:t>
            </a:r>
          </a:p>
        </p:txBody>
      </p:sp>
      <p:sp>
        <p:nvSpPr>
          <p:cNvPr id="11" name="TextBox 10"/>
          <p:cNvSpPr txBox="1"/>
          <p:nvPr/>
        </p:nvSpPr>
        <p:spPr>
          <a:xfrm>
            <a:off x="2771800" y="4221088"/>
            <a:ext cx="576064" cy="369332"/>
          </a:xfrm>
          <a:prstGeom prst="rect">
            <a:avLst/>
          </a:prstGeom>
          <a:noFill/>
        </p:spPr>
        <p:txBody>
          <a:bodyPr wrap="square" rtlCol="0">
            <a:spAutoFit/>
          </a:bodyPr>
          <a:lstStyle/>
          <a:p>
            <a:r>
              <a:rPr lang="en-GB" dirty="0">
                <a:solidFill>
                  <a:srgbClr val="0066FF"/>
                </a:solidFill>
              </a:rPr>
              <a:t>T1</a:t>
            </a:r>
          </a:p>
        </p:txBody>
      </p:sp>
      <p:sp>
        <p:nvSpPr>
          <p:cNvPr id="13" name="TextBox 12"/>
          <p:cNvSpPr txBox="1"/>
          <p:nvPr/>
        </p:nvSpPr>
        <p:spPr>
          <a:xfrm>
            <a:off x="5076056" y="4221088"/>
            <a:ext cx="504056" cy="369332"/>
          </a:xfrm>
          <a:prstGeom prst="rect">
            <a:avLst/>
          </a:prstGeom>
          <a:noFill/>
        </p:spPr>
        <p:txBody>
          <a:bodyPr wrap="square" rtlCol="0">
            <a:spAutoFit/>
          </a:bodyPr>
          <a:lstStyle/>
          <a:p>
            <a:r>
              <a:rPr lang="en-GB" dirty="0">
                <a:solidFill>
                  <a:srgbClr val="0066FF"/>
                </a:solidFill>
              </a:rPr>
              <a:t>T2</a:t>
            </a:r>
          </a:p>
        </p:txBody>
      </p:sp>
      <p:sp>
        <p:nvSpPr>
          <p:cNvPr id="14" name="TextBox 13"/>
          <p:cNvSpPr txBox="1"/>
          <p:nvPr/>
        </p:nvSpPr>
        <p:spPr>
          <a:xfrm>
            <a:off x="7164288" y="4221088"/>
            <a:ext cx="504056" cy="369332"/>
          </a:xfrm>
          <a:prstGeom prst="rect">
            <a:avLst/>
          </a:prstGeom>
          <a:noFill/>
        </p:spPr>
        <p:txBody>
          <a:bodyPr wrap="square" rtlCol="0">
            <a:spAutoFit/>
          </a:bodyPr>
          <a:lstStyle/>
          <a:p>
            <a:r>
              <a:rPr lang="en-GB" dirty="0">
                <a:solidFill>
                  <a:srgbClr val="0066FF"/>
                </a:solidFill>
              </a:rPr>
              <a:t>T3</a:t>
            </a:r>
          </a:p>
        </p:txBody>
      </p:sp>
      <p:sp>
        <p:nvSpPr>
          <p:cNvPr id="16" name="Line 9"/>
          <p:cNvSpPr>
            <a:spLocks noChangeShapeType="1"/>
          </p:cNvSpPr>
          <p:nvPr/>
        </p:nvSpPr>
        <p:spPr bwMode="auto">
          <a:xfrm>
            <a:off x="3059832" y="908720"/>
            <a:ext cx="0" cy="4896544"/>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a:off x="5292080" y="1268760"/>
            <a:ext cx="0" cy="4536504"/>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9"/>
          <p:cNvSpPr>
            <a:spLocks noChangeShapeType="1"/>
          </p:cNvSpPr>
          <p:nvPr/>
        </p:nvSpPr>
        <p:spPr bwMode="auto">
          <a:xfrm>
            <a:off x="7452320" y="1052736"/>
            <a:ext cx="0" cy="4752528"/>
          </a:xfrm>
          <a:prstGeom prst="line">
            <a:avLst/>
          </a:prstGeom>
          <a:ln w="19050">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2" name="Freeform 21"/>
          <p:cNvSpPr/>
          <p:nvPr/>
        </p:nvSpPr>
        <p:spPr>
          <a:xfrm>
            <a:off x="1691680" y="4149080"/>
            <a:ext cx="3544646" cy="2100233"/>
          </a:xfrm>
          <a:custGeom>
            <a:avLst/>
            <a:gdLst>
              <a:gd name="connsiteX0" fmla="*/ 454324 w 3590026"/>
              <a:gd name="connsiteY0" fmla="*/ 198407 h 1351471"/>
              <a:gd name="connsiteX1" fmla="*/ 3137139 w 3590026"/>
              <a:gd name="connsiteY1" fmla="*/ 155275 h 1351471"/>
              <a:gd name="connsiteX2" fmla="*/ 3171645 w 3590026"/>
              <a:gd name="connsiteY2" fmla="*/ 163901 h 1351471"/>
              <a:gd name="connsiteX3" fmla="*/ 454324 w 3590026"/>
              <a:gd name="connsiteY3" fmla="*/ 1345720 h 1351471"/>
              <a:gd name="connsiteX4" fmla="*/ 454324 w 3590026"/>
              <a:gd name="connsiteY4" fmla="*/ 198407 h 1351471"/>
              <a:gd name="connsiteX0" fmla="*/ 447136 w 3129951"/>
              <a:gd name="connsiteY0" fmla="*/ 234351 h 1388853"/>
              <a:gd name="connsiteX1" fmla="*/ 3129951 w 3129951"/>
              <a:gd name="connsiteY1" fmla="*/ 191219 h 1388853"/>
              <a:gd name="connsiteX2" fmla="*/ 447136 w 3129951"/>
              <a:gd name="connsiteY2" fmla="*/ 1381664 h 1388853"/>
              <a:gd name="connsiteX3" fmla="*/ 447136 w 3129951"/>
              <a:gd name="connsiteY3" fmla="*/ 234351 h 1388853"/>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447136 w 3129951"/>
              <a:gd name="connsiteY0" fmla="*/ 43132 h 1197634"/>
              <a:gd name="connsiteX1" fmla="*/ 3129951 w 3129951"/>
              <a:gd name="connsiteY1" fmla="*/ 0 h 1197634"/>
              <a:gd name="connsiteX2" fmla="*/ 447136 w 3129951"/>
              <a:gd name="connsiteY2" fmla="*/ 1190445 h 1197634"/>
              <a:gd name="connsiteX3" fmla="*/ 447136 w 3129951"/>
              <a:gd name="connsiteY3" fmla="*/ 43132 h 1197634"/>
              <a:gd name="connsiteX0" fmla="*/ 0 w 2682815"/>
              <a:gd name="connsiteY0" fmla="*/ 43132 h 1190445"/>
              <a:gd name="connsiteX1" fmla="*/ 2682815 w 2682815"/>
              <a:gd name="connsiteY1" fmla="*/ 0 h 1190445"/>
              <a:gd name="connsiteX2" fmla="*/ 0 w 2682815"/>
              <a:gd name="connsiteY2" fmla="*/ 1190445 h 1190445"/>
              <a:gd name="connsiteX3" fmla="*/ 0 w 2682815"/>
              <a:gd name="connsiteY3" fmla="*/ 43132 h 1190445"/>
              <a:gd name="connsiteX0" fmla="*/ 0 w 2754823"/>
              <a:gd name="connsiteY0" fmla="*/ 72008 h 1190445"/>
              <a:gd name="connsiteX1" fmla="*/ 2754823 w 2754823"/>
              <a:gd name="connsiteY1" fmla="*/ 0 h 1190445"/>
              <a:gd name="connsiteX2" fmla="*/ 72008 w 2754823"/>
              <a:gd name="connsiteY2" fmla="*/ 1190445 h 1190445"/>
              <a:gd name="connsiteX3" fmla="*/ 0 w 2754823"/>
              <a:gd name="connsiteY3" fmla="*/ 72008 h 1190445"/>
              <a:gd name="connsiteX0" fmla="*/ 0 w 2754823"/>
              <a:gd name="connsiteY0" fmla="*/ 72008 h 1224136"/>
              <a:gd name="connsiteX1" fmla="*/ 2754823 w 2754823"/>
              <a:gd name="connsiteY1" fmla="*/ 0 h 1224136"/>
              <a:gd name="connsiteX2" fmla="*/ 0 w 2754823"/>
              <a:gd name="connsiteY2" fmla="*/ 1224136 h 1224136"/>
              <a:gd name="connsiteX3" fmla="*/ 0 w 2754823"/>
              <a:gd name="connsiteY3" fmla="*/ 72008 h 1224136"/>
              <a:gd name="connsiteX0" fmla="*/ 0 w 2736304"/>
              <a:gd name="connsiteY0" fmla="*/ 72009 h 1224137"/>
              <a:gd name="connsiteX1" fmla="*/ 2736304 w 2736304"/>
              <a:gd name="connsiteY1" fmla="*/ 0 h 1224137"/>
              <a:gd name="connsiteX2" fmla="*/ 0 w 2736304"/>
              <a:gd name="connsiteY2" fmla="*/ 1224137 h 1224137"/>
              <a:gd name="connsiteX3" fmla="*/ 0 w 2736304"/>
              <a:gd name="connsiteY3" fmla="*/ 72009 h 1224137"/>
              <a:gd name="connsiteX0" fmla="*/ 0 w 2808312"/>
              <a:gd name="connsiteY0" fmla="*/ 72008 h 1224136"/>
              <a:gd name="connsiteX1" fmla="*/ 2808312 w 2808312"/>
              <a:gd name="connsiteY1" fmla="*/ 0 h 1224136"/>
              <a:gd name="connsiteX2" fmla="*/ 0 w 2808312"/>
              <a:gd name="connsiteY2" fmla="*/ 1224136 h 1224136"/>
              <a:gd name="connsiteX3" fmla="*/ 0 w 2808312"/>
              <a:gd name="connsiteY3" fmla="*/ 72008 h 1224136"/>
              <a:gd name="connsiteX0" fmla="*/ 0 w 3672408"/>
              <a:gd name="connsiteY0" fmla="*/ 0 h 1224136"/>
              <a:gd name="connsiteX1" fmla="*/ 3672408 w 3672408"/>
              <a:gd name="connsiteY1" fmla="*/ 0 h 1224136"/>
              <a:gd name="connsiteX2" fmla="*/ 864096 w 3672408"/>
              <a:gd name="connsiteY2" fmla="*/ 1224136 h 1224136"/>
              <a:gd name="connsiteX3" fmla="*/ 0 w 3672408"/>
              <a:gd name="connsiteY3" fmla="*/ 0 h 1224136"/>
              <a:gd name="connsiteX0" fmla="*/ 0 w 3600400"/>
              <a:gd name="connsiteY0" fmla="*/ 0 h 1224136"/>
              <a:gd name="connsiteX1" fmla="*/ 3600400 w 3600400"/>
              <a:gd name="connsiteY1" fmla="*/ 0 h 1224136"/>
              <a:gd name="connsiteX2" fmla="*/ 864096 w 3600400"/>
              <a:gd name="connsiteY2" fmla="*/ 1224136 h 1224136"/>
              <a:gd name="connsiteX3" fmla="*/ 0 w 3600400"/>
              <a:gd name="connsiteY3" fmla="*/ 0 h 1224136"/>
              <a:gd name="connsiteX0" fmla="*/ 0 w 3600400"/>
              <a:gd name="connsiteY0" fmla="*/ 0 h 1944216"/>
              <a:gd name="connsiteX1" fmla="*/ 3600400 w 3600400"/>
              <a:gd name="connsiteY1" fmla="*/ 0 h 1944216"/>
              <a:gd name="connsiteX2" fmla="*/ 1368152 w 3600400"/>
              <a:gd name="connsiteY2" fmla="*/ 1944216 h 1944216"/>
              <a:gd name="connsiteX3" fmla="*/ 0 w 3600400"/>
              <a:gd name="connsiteY3" fmla="*/ 0 h 1944216"/>
              <a:gd name="connsiteX0" fmla="*/ 0 w 3600400"/>
              <a:gd name="connsiteY0" fmla="*/ 0 h 1944216"/>
              <a:gd name="connsiteX1" fmla="*/ 3600400 w 3600400"/>
              <a:gd name="connsiteY1" fmla="*/ 0 h 1944216"/>
              <a:gd name="connsiteX2" fmla="*/ 1368152 w 3600400"/>
              <a:gd name="connsiteY2" fmla="*/ 1944216 h 1944216"/>
              <a:gd name="connsiteX3" fmla="*/ 0 w 3600400"/>
              <a:gd name="connsiteY3" fmla="*/ 0 h 1944216"/>
              <a:gd name="connsiteX0" fmla="*/ 0 w 3600400"/>
              <a:gd name="connsiteY0" fmla="*/ 0 h 1944216"/>
              <a:gd name="connsiteX1" fmla="*/ 3600400 w 3600400"/>
              <a:gd name="connsiteY1" fmla="*/ 0 h 1944216"/>
              <a:gd name="connsiteX2" fmla="*/ 2365732 w 3600400"/>
              <a:gd name="connsiteY2" fmla="*/ 1069901 h 1944216"/>
              <a:gd name="connsiteX3" fmla="*/ 1368152 w 3600400"/>
              <a:gd name="connsiteY3" fmla="*/ 1944216 h 1944216"/>
              <a:gd name="connsiteX4" fmla="*/ 0 w 3600400"/>
              <a:gd name="connsiteY4" fmla="*/ 0 h 1944216"/>
              <a:gd name="connsiteX0" fmla="*/ 0 w 3600400"/>
              <a:gd name="connsiteY0" fmla="*/ 0 h 1944216"/>
              <a:gd name="connsiteX1" fmla="*/ 3600400 w 3600400"/>
              <a:gd name="connsiteY1" fmla="*/ 0 h 1944216"/>
              <a:gd name="connsiteX2" fmla="*/ 2448272 w 3600400"/>
              <a:gd name="connsiteY2" fmla="*/ 1152128 h 1944216"/>
              <a:gd name="connsiteX3" fmla="*/ 1368152 w 3600400"/>
              <a:gd name="connsiteY3" fmla="*/ 1944216 h 1944216"/>
              <a:gd name="connsiteX4" fmla="*/ 0 w 3600400"/>
              <a:gd name="connsiteY4" fmla="*/ 0 h 1944216"/>
              <a:gd name="connsiteX0" fmla="*/ 0 w 3600400"/>
              <a:gd name="connsiteY0" fmla="*/ 0 h 1944216"/>
              <a:gd name="connsiteX1" fmla="*/ 3600400 w 3600400"/>
              <a:gd name="connsiteY1" fmla="*/ 0 h 1944216"/>
              <a:gd name="connsiteX2" fmla="*/ 2448272 w 3600400"/>
              <a:gd name="connsiteY2" fmla="*/ 1152128 h 1944216"/>
              <a:gd name="connsiteX3" fmla="*/ 1368152 w 3600400"/>
              <a:gd name="connsiteY3" fmla="*/ 1944216 h 1944216"/>
              <a:gd name="connsiteX4" fmla="*/ 985505 w 3600400"/>
              <a:gd name="connsiteY4" fmla="*/ 1397705 h 1944216"/>
              <a:gd name="connsiteX5" fmla="*/ 0 w 3600400"/>
              <a:gd name="connsiteY5" fmla="*/ 0 h 1944216"/>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0 w 3600400"/>
              <a:gd name="connsiteY5"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373030 w 3600400"/>
              <a:gd name="connsiteY5" fmla="*/ 793856 h 2088232"/>
              <a:gd name="connsiteX6" fmla="*/ 0 w 3600400"/>
              <a:gd name="connsiteY6"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72008 w 3600400"/>
              <a:gd name="connsiteY5" fmla="*/ 720080 h 2088232"/>
              <a:gd name="connsiteX6" fmla="*/ 0 w 3600400"/>
              <a:gd name="connsiteY6"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545558 w 3600400"/>
              <a:gd name="connsiteY5" fmla="*/ 1458090 h 2088232"/>
              <a:gd name="connsiteX6" fmla="*/ 72008 w 3600400"/>
              <a:gd name="connsiteY6" fmla="*/ 720080 h 2088232"/>
              <a:gd name="connsiteX7" fmla="*/ 0 w 3600400"/>
              <a:gd name="connsiteY7"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504056 w 3600400"/>
              <a:gd name="connsiteY5" fmla="*/ 1800200 h 2088232"/>
              <a:gd name="connsiteX6" fmla="*/ 72008 w 3600400"/>
              <a:gd name="connsiteY6" fmla="*/ 720080 h 2088232"/>
              <a:gd name="connsiteX7" fmla="*/ 0 w 3600400"/>
              <a:gd name="connsiteY7"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504056 w 3600400"/>
              <a:gd name="connsiteY5" fmla="*/ 1800200 h 2088232"/>
              <a:gd name="connsiteX6" fmla="*/ 304019 w 3600400"/>
              <a:gd name="connsiteY6" fmla="*/ 1259682 h 2088232"/>
              <a:gd name="connsiteX7" fmla="*/ 72008 w 3600400"/>
              <a:gd name="connsiteY7" fmla="*/ 720080 h 2088232"/>
              <a:gd name="connsiteX8" fmla="*/ 0 w 3600400"/>
              <a:gd name="connsiteY8"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504056 w 3600400"/>
              <a:gd name="connsiteY5" fmla="*/ 1800200 h 2088232"/>
              <a:gd name="connsiteX6" fmla="*/ 288032 w 3600400"/>
              <a:gd name="connsiteY6" fmla="*/ 1368152 h 2088232"/>
              <a:gd name="connsiteX7" fmla="*/ 72008 w 3600400"/>
              <a:gd name="connsiteY7" fmla="*/ 720080 h 2088232"/>
              <a:gd name="connsiteX8" fmla="*/ 0 w 3600400"/>
              <a:gd name="connsiteY8"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700834 w 3600400"/>
              <a:gd name="connsiteY5" fmla="*/ 1923916 h 2088232"/>
              <a:gd name="connsiteX6" fmla="*/ 504056 w 3600400"/>
              <a:gd name="connsiteY6" fmla="*/ 1800200 h 2088232"/>
              <a:gd name="connsiteX7" fmla="*/ 288032 w 3600400"/>
              <a:gd name="connsiteY7" fmla="*/ 1368152 h 2088232"/>
              <a:gd name="connsiteX8" fmla="*/ 72008 w 3600400"/>
              <a:gd name="connsiteY8" fmla="*/ 720080 h 2088232"/>
              <a:gd name="connsiteX9" fmla="*/ 0 w 3600400"/>
              <a:gd name="connsiteY9" fmla="*/ 0 h 2088232"/>
              <a:gd name="connsiteX0" fmla="*/ 0 w 3600400"/>
              <a:gd name="connsiteY0" fmla="*/ 0 h 2088232"/>
              <a:gd name="connsiteX1" fmla="*/ 3600400 w 3600400"/>
              <a:gd name="connsiteY1" fmla="*/ 0 h 2088232"/>
              <a:gd name="connsiteX2" fmla="*/ 2448272 w 3600400"/>
              <a:gd name="connsiteY2" fmla="*/ 1152128 h 2088232"/>
              <a:gd name="connsiteX3" fmla="*/ 1368152 w 3600400"/>
              <a:gd name="connsiteY3" fmla="*/ 1944216 h 2088232"/>
              <a:gd name="connsiteX4" fmla="*/ 936104 w 3600400"/>
              <a:gd name="connsiteY4" fmla="*/ 2088232 h 2088232"/>
              <a:gd name="connsiteX5" fmla="*/ 648072 w 3600400"/>
              <a:gd name="connsiteY5" fmla="*/ 2016224 h 2088232"/>
              <a:gd name="connsiteX6" fmla="*/ 504056 w 3600400"/>
              <a:gd name="connsiteY6" fmla="*/ 1800200 h 2088232"/>
              <a:gd name="connsiteX7" fmla="*/ 288032 w 3600400"/>
              <a:gd name="connsiteY7" fmla="*/ 1368152 h 2088232"/>
              <a:gd name="connsiteX8" fmla="*/ 72008 w 3600400"/>
              <a:gd name="connsiteY8" fmla="*/ 720080 h 2088232"/>
              <a:gd name="connsiteX9" fmla="*/ 0 w 3600400"/>
              <a:gd name="connsiteY9" fmla="*/ 0 h 2088232"/>
              <a:gd name="connsiteX0" fmla="*/ 0 w 3528392"/>
              <a:gd name="connsiteY0" fmla="*/ 0 h 2088232"/>
              <a:gd name="connsiteX1" fmla="*/ 3528392 w 3528392"/>
              <a:gd name="connsiteY1" fmla="*/ 0 h 2088232"/>
              <a:gd name="connsiteX2" fmla="*/ 2376264 w 3528392"/>
              <a:gd name="connsiteY2" fmla="*/ 1152128 h 2088232"/>
              <a:gd name="connsiteX3" fmla="*/ 1296144 w 3528392"/>
              <a:gd name="connsiteY3" fmla="*/ 1944216 h 2088232"/>
              <a:gd name="connsiteX4" fmla="*/ 864096 w 3528392"/>
              <a:gd name="connsiteY4" fmla="*/ 2088232 h 2088232"/>
              <a:gd name="connsiteX5" fmla="*/ 576064 w 3528392"/>
              <a:gd name="connsiteY5" fmla="*/ 2016224 h 2088232"/>
              <a:gd name="connsiteX6" fmla="*/ 432048 w 3528392"/>
              <a:gd name="connsiteY6" fmla="*/ 1800200 h 2088232"/>
              <a:gd name="connsiteX7" fmla="*/ 216024 w 3528392"/>
              <a:gd name="connsiteY7" fmla="*/ 1368152 h 2088232"/>
              <a:gd name="connsiteX8" fmla="*/ 0 w 3528392"/>
              <a:gd name="connsiteY8" fmla="*/ 720080 h 2088232"/>
              <a:gd name="connsiteX9" fmla="*/ 0 w 3528392"/>
              <a:gd name="connsiteY9" fmla="*/ 0 h 2088232"/>
              <a:gd name="connsiteX0" fmla="*/ 0 w 3528392"/>
              <a:gd name="connsiteY0" fmla="*/ 0 h 2088232"/>
              <a:gd name="connsiteX1" fmla="*/ 3528392 w 3528392"/>
              <a:gd name="connsiteY1" fmla="*/ 0 h 2088232"/>
              <a:gd name="connsiteX2" fmla="*/ 2376264 w 3528392"/>
              <a:gd name="connsiteY2" fmla="*/ 1152128 h 2088232"/>
              <a:gd name="connsiteX3" fmla="*/ 1296144 w 3528392"/>
              <a:gd name="connsiteY3" fmla="*/ 1944216 h 2088232"/>
              <a:gd name="connsiteX4" fmla="*/ 864096 w 3528392"/>
              <a:gd name="connsiteY4" fmla="*/ 2088232 h 2088232"/>
              <a:gd name="connsiteX5" fmla="*/ 576064 w 3528392"/>
              <a:gd name="connsiteY5" fmla="*/ 2016224 h 2088232"/>
              <a:gd name="connsiteX6" fmla="*/ 432048 w 3528392"/>
              <a:gd name="connsiteY6" fmla="*/ 1800200 h 2088232"/>
              <a:gd name="connsiteX7" fmla="*/ 216024 w 3528392"/>
              <a:gd name="connsiteY7" fmla="*/ 1368152 h 2088232"/>
              <a:gd name="connsiteX8" fmla="*/ 0 w 3528392"/>
              <a:gd name="connsiteY8" fmla="*/ 720080 h 2088232"/>
              <a:gd name="connsiteX9" fmla="*/ 0 w 3528392"/>
              <a:gd name="connsiteY9" fmla="*/ 0 h 2088232"/>
              <a:gd name="connsiteX0" fmla="*/ 0 w 3528392"/>
              <a:gd name="connsiteY0" fmla="*/ 0 h 2100233"/>
              <a:gd name="connsiteX1" fmla="*/ 3528392 w 3528392"/>
              <a:gd name="connsiteY1" fmla="*/ 0 h 2100233"/>
              <a:gd name="connsiteX2" fmla="*/ 2376264 w 3528392"/>
              <a:gd name="connsiteY2" fmla="*/ 1152128 h 2100233"/>
              <a:gd name="connsiteX3" fmla="*/ 1296144 w 3528392"/>
              <a:gd name="connsiteY3" fmla="*/ 1944216 h 2100233"/>
              <a:gd name="connsiteX4" fmla="*/ 864096 w 3528392"/>
              <a:gd name="connsiteY4" fmla="*/ 2088232 h 2100233"/>
              <a:gd name="connsiteX5" fmla="*/ 576064 w 3528392"/>
              <a:gd name="connsiteY5" fmla="*/ 2016224 h 2100233"/>
              <a:gd name="connsiteX6" fmla="*/ 432048 w 3528392"/>
              <a:gd name="connsiteY6" fmla="*/ 1800200 h 2100233"/>
              <a:gd name="connsiteX7" fmla="*/ 216024 w 3528392"/>
              <a:gd name="connsiteY7" fmla="*/ 1368152 h 2100233"/>
              <a:gd name="connsiteX8" fmla="*/ 0 w 3528392"/>
              <a:gd name="connsiteY8" fmla="*/ 720080 h 2100233"/>
              <a:gd name="connsiteX9" fmla="*/ 0 w 3528392"/>
              <a:gd name="connsiteY9" fmla="*/ 0 h 2100233"/>
              <a:gd name="connsiteX0" fmla="*/ 0 w 3528392"/>
              <a:gd name="connsiteY0" fmla="*/ 0 h 2100233"/>
              <a:gd name="connsiteX1" fmla="*/ 3528392 w 3528392"/>
              <a:gd name="connsiteY1" fmla="*/ 0 h 2100233"/>
              <a:gd name="connsiteX2" fmla="*/ 2376264 w 3528392"/>
              <a:gd name="connsiteY2" fmla="*/ 1152128 h 2100233"/>
              <a:gd name="connsiteX3" fmla="*/ 1296144 w 3528392"/>
              <a:gd name="connsiteY3" fmla="*/ 1944216 h 2100233"/>
              <a:gd name="connsiteX4" fmla="*/ 864096 w 3528392"/>
              <a:gd name="connsiteY4" fmla="*/ 2088232 h 2100233"/>
              <a:gd name="connsiteX5" fmla="*/ 576064 w 3528392"/>
              <a:gd name="connsiteY5" fmla="*/ 2016224 h 2100233"/>
              <a:gd name="connsiteX6" fmla="*/ 432048 w 3528392"/>
              <a:gd name="connsiteY6" fmla="*/ 1800200 h 2100233"/>
              <a:gd name="connsiteX7" fmla="*/ 216024 w 3528392"/>
              <a:gd name="connsiteY7" fmla="*/ 1368152 h 2100233"/>
              <a:gd name="connsiteX8" fmla="*/ 0 w 3528392"/>
              <a:gd name="connsiteY8" fmla="*/ 720080 h 2100233"/>
              <a:gd name="connsiteX9" fmla="*/ 0 w 3528392"/>
              <a:gd name="connsiteY9" fmla="*/ 0 h 2100233"/>
              <a:gd name="connsiteX0" fmla="*/ 0 w 3528392"/>
              <a:gd name="connsiteY0" fmla="*/ 0 h 2100233"/>
              <a:gd name="connsiteX1" fmla="*/ 3528392 w 3528392"/>
              <a:gd name="connsiteY1" fmla="*/ 0 h 2100233"/>
              <a:gd name="connsiteX2" fmla="*/ 2376264 w 3528392"/>
              <a:gd name="connsiteY2" fmla="*/ 1152128 h 2100233"/>
              <a:gd name="connsiteX3" fmla="*/ 1296144 w 3528392"/>
              <a:gd name="connsiteY3" fmla="*/ 1944216 h 2100233"/>
              <a:gd name="connsiteX4" fmla="*/ 864096 w 3528392"/>
              <a:gd name="connsiteY4" fmla="*/ 2088232 h 2100233"/>
              <a:gd name="connsiteX5" fmla="*/ 576064 w 3528392"/>
              <a:gd name="connsiteY5" fmla="*/ 2016224 h 2100233"/>
              <a:gd name="connsiteX6" fmla="*/ 432048 w 3528392"/>
              <a:gd name="connsiteY6" fmla="*/ 1800200 h 2100233"/>
              <a:gd name="connsiteX7" fmla="*/ 216024 w 3528392"/>
              <a:gd name="connsiteY7" fmla="*/ 1368152 h 2100233"/>
              <a:gd name="connsiteX8" fmla="*/ 0 w 3528392"/>
              <a:gd name="connsiteY8" fmla="*/ 720080 h 2100233"/>
              <a:gd name="connsiteX9" fmla="*/ 0 w 3528392"/>
              <a:gd name="connsiteY9" fmla="*/ 0 h 2100233"/>
              <a:gd name="connsiteX0" fmla="*/ 0 w 3924436"/>
              <a:gd name="connsiteY0" fmla="*/ 0 h 2100233"/>
              <a:gd name="connsiteX1" fmla="*/ 3528392 w 3924436"/>
              <a:gd name="connsiteY1" fmla="*/ 0 h 2100233"/>
              <a:gd name="connsiteX2" fmla="*/ 2376264 w 3924436"/>
              <a:gd name="connsiteY2" fmla="*/ 1152128 h 2100233"/>
              <a:gd name="connsiteX3" fmla="*/ 1296144 w 3924436"/>
              <a:gd name="connsiteY3" fmla="*/ 1944216 h 2100233"/>
              <a:gd name="connsiteX4" fmla="*/ 864096 w 3924436"/>
              <a:gd name="connsiteY4" fmla="*/ 2088232 h 2100233"/>
              <a:gd name="connsiteX5" fmla="*/ 576064 w 3924436"/>
              <a:gd name="connsiteY5" fmla="*/ 2016224 h 2100233"/>
              <a:gd name="connsiteX6" fmla="*/ 432048 w 3924436"/>
              <a:gd name="connsiteY6" fmla="*/ 1800200 h 2100233"/>
              <a:gd name="connsiteX7" fmla="*/ 216024 w 3924436"/>
              <a:gd name="connsiteY7" fmla="*/ 1368152 h 2100233"/>
              <a:gd name="connsiteX8" fmla="*/ 0 w 3924436"/>
              <a:gd name="connsiteY8" fmla="*/ 720080 h 2100233"/>
              <a:gd name="connsiteX9" fmla="*/ 0 w 3924436"/>
              <a:gd name="connsiteY9" fmla="*/ 0 h 2100233"/>
              <a:gd name="connsiteX0" fmla="*/ 0 w 3420380"/>
              <a:gd name="connsiteY0" fmla="*/ 0 h 2100233"/>
              <a:gd name="connsiteX1" fmla="*/ 3024336 w 3420380"/>
              <a:gd name="connsiteY1" fmla="*/ 0 h 2100233"/>
              <a:gd name="connsiteX2" fmla="*/ 2376264 w 3420380"/>
              <a:gd name="connsiteY2" fmla="*/ 1152128 h 2100233"/>
              <a:gd name="connsiteX3" fmla="*/ 1296144 w 3420380"/>
              <a:gd name="connsiteY3" fmla="*/ 1944216 h 2100233"/>
              <a:gd name="connsiteX4" fmla="*/ 864096 w 3420380"/>
              <a:gd name="connsiteY4" fmla="*/ 2088232 h 2100233"/>
              <a:gd name="connsiteX5" fmla="*/ 576064 w 3420380"/>
              <a:gd name="connsiteY5" fmla="*/ 2016224 h 2100233"/>
              <a:gd name="connsiteX6" fmla="*/ 432048 w 3420380"/>
              <a:gd name="connsiteY6" fmla="*/ 1800200 h 2100233"/>
              <a:gd name="connsiteX7" fmla="*/ 216024 w 3420380"/>
              <a:gd name="connsiteY7" fmla="*/ 1368152 h 2100233"/>
              <a:gd name="connsiteX8" fmla="*/ 0 w 3420380"/>
              <a:gd name="connsiteY8" fmla="*/ 720080 h 2100233"/>
              <a:gd name="connsiteX9" fmla="*/ 0 w 3420380"/>
              <a:gd name="connsiteY9" fmla="*/ 0 h 2100233"/>
              <a:gd name="connsiteX0" fmla="*/ 0 w 3544646"/>
              <a:gd name="connsiteY0" fmla="*/ 0 h 2100233"/>
              <a:gd name="connsiteX1" fmla="*/ 3024336 w 3544646"/>
              <a:gd name="connsiteY1" fmla="*/ 0 h 2100233"/>
              <a:gd name="connsiteX2" fmla="*/ 3121860 w 3544646"/>
              <a:gd name="connsiteY2" fmla="*/ 250392 h 2100233"/>
              <a:gd name="connsiteX3" fmla="*/ 2376264 w 3544646"/>
              <a:gd name="connsiteY3" fmla="*/ 1152128 h 2100233"/>
              <a:gd name="connsiteX4" fmla="*/ 1296144 w 3544646"/>
              <a:gd name="connsiteY4" fmla="*/ 1944216 h 2100233"/>
              <a:gd name="connsiteX5" fmla="*/ 864096 w 3544646"/>
              <a:gd name="connsiteY5" fmla="*/ 2088232 h 2100233"/>
              <a:gd name="connsiteX6" fmla="*/ 576064 w 3544646"/>
              <a:gd name="connsiteY6" fmla="*/ 2016224 h 2100233"/>
              <a:gd name="connsiteX7" fmla="*/ 432048 w 3544646"/>
              <a:gd name="connsiteY7" fmla="*/ 1800200 h 2100233"/>
              <a:gd name="connsiteX8" fmla="*/ 216024 w 3544646"/>
              <a:gd name="connsiteY8" fmla="*/ 1368152 h 2100233"/>
              <a:gd name="connsiteX9" fmla="*/ 0 w 3544646"/>
              <a:gd name="connsiteY9" fmla="*/ 720080 h 2100233"/>
              <a:gd name="connsiteX10" fmla="*/ 0 w 3544646"/>
              <a:gd name="connsiteY10" fmla="*/ 0 h 2100233"/>
              <a:gd name="connsiteX0" fmla="*/ 0 w 3544646"/>
              <a:gd name="connsiteY0" fmla="*/ 0 h 2100233"/>
              <a:gd name="connsiteX1" fmla="*/ 3024336 w 3544646"/>
              <a:gd name="connsiteY1" fmla="*/ 0 h 2100233"/>
              <a:gd name="connsiteX2" fmla="*/ 3384376 w 3544646"/>
              <a:gd name="connsiteY2" fmla="*/ 216024 h 2100233"/>
              <a:gd name="connsiteX3" fmla="*/ 2376264 w 3544646"/>
              <a:gd name="connsiteY3" fmla="*/ 1152128 h 2100233"/>
              <a:gd name="connsiteX4" fmla="*/ 1296144 w 3544646"/>
              <a:gd name="connsiteY4" fmla="*/ 1944216 h 2100233"/>
              <a:gd name="connsiteX5" fmla="*/ 864096 w 3544646"/>
              <a:gd name="connsiteY5" fmla="*/ 2088232 h 2100233"/>
              <a:gd name="connsiteX6" fmla="*/ 576064 w 3544646"/>
              <a:gd name="connsiteY6" fmla="*/ 2016224 h 2100233"/>
              <a:gd name="connsiteX7" fmla="*/ 432048 w 3544646"/>
              <a:gd name="connsiteY7" fmla="*/ 1800200 h 2100233"/>
              <a:gd name="connsiteX8" fmla="*/ 216024 w 3544646"/>
              <a:gd name="connsiteY8" fmla="*/ 1368152 h 2100233"/>
              <a:gd name="connsiteX9" fmla="*/ 0 w 3544646"/>
              <a:gd name="connsiteY9" fmla="*/ 720080 h 2100233"/>
              <a:gd name="connsiteX10" fmla="*/ 0 w 3544646"/>
              <a:gd name="connsiteY10" fmla="*/ 0 h 210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44646" h="2100233">
                <a:moveTo>
                  <a:pt x="0" y="0"/>
                </a:moveTo>
                <a:lnTo>
                  <a:pt x="3024336" y="0"/>
                </a:lnTo>
                <a:cubicBezTo>
                  <a:pt x="3544646" y="41732"/>
                  <a:pt x="3492388" y="24003"/>
                  <a:pt x="3384376" y="216024"/>
                </a:cubicBezTo>
                <a:cubicBezTo>
                  <a:pt x="3276364" y="408045"/>
                  <a:pt x="2724303" y="864096"/>
                  <a:pt x="2376264" y="1152128"/>
                </a:cubicBezTo>
                <a:cubicBezTo>
                  <a:pt x="2028225" y="1440160"/>
                  <a:pt x="1548172" y="1788199"/>
                  <a:pt x="1296144" y="1944216"/>
                </a:cubicBezTo>
                <a:cubicBezTo>
                  <a:pt x="1044116" y="2100233"/>
                  <a:pt x="984109" y="2076231"/>
                  <a:pt x="864096" y="2088232"/>
                </a:cubicBezTo>
                <a:lnTo>
                  <a:pt x="576064" y="2016224"/>
                </a:lnTo>
                <a:lnTo>
                  <a:pt x="432048" y="1800200"/>
                </a:lnTo>
                <a:cubicBezTo>
                  <a:pt x="372041" y="1692188"/>
                  <a:pt x="288032" y="1548172"/>
                  <a:pt x="216024" y="1368152"/>
                </a:cubicBezTo>
                <a:cubicBezTo>
                  <a:pt x="144016" y="1188132"/>
                  <a:pt x="36004" y="948105"/>
                  <a:pt x="0" y="720080"/>
                </a:cubicBezTo>
                <a:lnTo>
                  <a:pt x="0" y="0"/>
                </a:lnTo>
                <a:close/>
              </a:path>
            </a:pathLst>
          </a:cu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72000" rtlCol="0" anchor="t" anchorCtr="0"/>
          <a:lstStyle/>
          <a:p>
            <a:pPr algn="ctr"/>
            <a:r>
              <a:rPr lang="en-GB" b="1" dirty="0">
                <a:solidFill>
                  <a:srgbClr val="0066FF"/>
                </a:solidFill>
              </a:rPr>
              <a:t>Trade Deficit</a:t>
            </a:r>
          </a:p>
        </p:txBody>
      </p:sp>
      <p:sp>
        <p:nvSpPr>
          <p:cNvPr id="23" name="Freeform 22"/>
          <p:cNvSpPr/>
          <p:nvPr/>
        </p:nvSpPr>
        <p:spPr>
          <a:xfrm>
            <a:off x="5292080" y="1772816"/>
            <a:ext cx="2160240" cy="2376264"/>
          </a:xfrm>
          <a:custGeom>
            <a:avLst/>
            <a:gdLst>
              <a:gd name="connsiteX0" fmla="*/ 2875 w 3334110"/>
              <a:gd name="connsiteY0" fmla="*/ 1213449 h 1408981"/>
              <a:gd name="connsiteX1" fmla="*/ 2840966 w 3334110"/>
              <a:gd name="connsiteY1" fmla="*/ 5751 h 1408981"/>
              <a:gd name="connsiteX2" fmla="*/ 2858219 w 3334110"/>
              <a:gd name="connsiteY2" fmla="*/ 1178944 h 1408981"/>
              <a:gd name="connsiteX3" fmla="*/ 2875 w 3334110"/>
              <a:gd name="connsiteY3" fmla="*/ 1213449 h 1408981"/>
              <a:gd name="connsiteX0" fmla="*/ 0 w 3331235"/>
              <a:gd name="connsiteY0" fmla="*/ 1213449 h 1408981"/>
              <a:gd name="connsiteX1" fmla="*/ 2838091 w 3331235"/>
              <a:gd name="connsiteY1" fmla="*/ 5751 h 1408981"/>
              <a:gd name="connsiteX2" fmla="*/ 2855344 w 3331235"/>
              <a:gd name="connsiteY2" fmla="*/ 1178944 h 1408981"/>
              <a:gd name="connsiteX3" fmla="*/ 0 w 3331235"/>
              <a:gd name="connsiteY3" fmla="*/ 1213449 h 1408981"/>
              <a:gd name="connsiteX0" fmla="*/ 0 w 3331235"/>
              <a:gd name="connsiteY0" fmla="*/ 1213449 h 1213449"/>
              <a:gd name="connsiteX1" fmla="*/ 2838091 w 3331235"/>
              <a:gd name="connsiteY1" fmla="*/ 5751 h 1213449"/>
              <a:gd name="connsiteX2" fmla="*/ 2855344 w 3331235"/>
              <a:gd name="connsiteY2" fmla="*/ 1178944 h 1213449"/>
              <a:gd name="connsiteX3" fmla="*/ 0 w 3331235"/>
              <a:gd name="connsiteY3" fmla="*/ 1213449 h 1213449"/>
              <a:gd name="connsiteX0" fmla="*/ 0 w 2855344"/>
              <a:gd name="connsiteY0" fmla="*/ 1207698 h 1207698"/>
              <a:gd name="connsiteX1" fmla="*/ 2838091 w 2855344"/>
              <a:gd name="connsiteY1" fmla="*/ 0 h 1207698"/>
              <a:gd name="connsiteX2" fmla="*/ 2855344 w 2855344"/>
              <a:gd name="connsiteY2" fmla="*/ 1173193 h 1207698"/>
              <a:gd name="connsiteX3" fmla="*/ 0 w 2855344"/>
              <a:gd name="connsiteY3" fmla="*/ 1207698 h 1207698"/>
              <a:gd name="connsiteX0" fmla="*/ 0 w 2855344"/>
              <a:gd name="connsiteY0" fmla="*/ 1207698 h 1207698"/>
              <a:gd name="connsiteX1" fmla="*/ 1263995 w 2855344"/>
              <a:gd name="connsiteY1" fmla="*/ 663645 h 1207698"/>
              <a:gd name="connsiteX2" fmla="*/ 2838091 w 2855344"/>
              <a:gd name="connsiteY2" fmla="*/ 0 h 1207698"/>
              <a:gd name="connsiteX3" fmla="*/ 2855344 w 2855344"/>
              <a:gd name="connsiteY3" fmla="*/ 1173193 h 1207698"/>
              <a:gd name="connsiteX4" fmla="*/ 0 w 2855344"/>
              <a:gd name="connsiteY4" fmla="*/ 1207698 h 1207698"/>
              <a:gd name="connsiteX0" fmla="*/ 0 w 2855344"/>
              <a:gd name="connsiteY0" fmla="*/ 1207698 h 1207698"/>
              <a:gd name="connsiteX1" fmla="*/ 1080120 w 2855344"/>
              <a:gd name="connsiteY1" fmla="*/ 72008 h 1207698"/>
              <a:gd name="connsiteX2" fmla="*/ 2838091 w 2855344"/>
              <a:gd name="connsiteY2" fmla="*/ 0 h 1207698"/>
              <a:gd name="connsiteX3" fmla="*/ 2855344 w 2855344"/>
              <a:gd name="connsiteY3" fmla="*/ 1173193 h 1207698"/>
              <a:gd name="connsiteX4" fmla="*/ 0 w 2855344"/>
              <a:gd name="connsiteY4" fmla="*/ 1207698 h 1207698"/>
              <a:gd name="connsiteX0" fmla="*/ 0 w 2855344"/>
              <a:gd name="connsiteY0" fmla="*/ 2359826 h 2359826"/>
              <a:gd name="connsiteX1" fmla="*/ 1080120 w 2855344"/>
              <a:gd name="connsiteY1" fmla="*/ 1224136 h 2359826"/>
              <a:gd name="connsiteX2" fmla="*/ 2160240 w 2855344"/>
              <a:gd name="connsiteY2" fmla="*/ 0 h 2359826"/>
              <a:gd name="connsiteX3" fmla="*/ 2855344 w 2855344"/>
              <a:gd name="connsiteY3" fmla="*/ 2325321 h 2359826"/>
              <a:gd name="connsiteX4" fmla="*/ 0 w 2855344"/>
              <a:gd name="connsiteY4" fmla="*/ 2359826 h 2359826"/>
              <a:gd name="connsiteX0" fmla="*/ 0 w 2160240"/>
              <a:gd name="connsiteY0" fmla="*/ 2359826 h 2376264"/>
              <a:gd name="connsiteX1" fmla="*/ 1080120 w 2160240"/>
              <a:gd name="connsiteY1" fmla="*/ 1224136 h 2376264"/>
              <a:gd name="connsiteX2" fmla="*/ 2160240 w 2160240"/>
              <a:gd name="connsiteY2" fmla="*/ 0 h 2376264"/>
              <a:gd name="connsiteX3" fmla="*/ 2160240 w 2160240"/>
              <a:gd name="connsiteY3" fmla="*/ 2376264 h 2376264"/>
              <a:gd name="connsiteX4" fmla="*/ 0 w 2160240"/>
              <a:gd name="connsiteY4" fmla="*/ 2359826 h 2376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240" h="2376264">
                <a:moveTo>
                  <a:pt x="0" y="2359826"/>
                </a:moveTo>
                <a:lnTo>
                  <a:pt x="1080120" y="1224136"/>
                </a:lnTo>
                <a:lnTo>
                  <a:pt x="2160240" y="0"/>
                </a:lnTo>
                <a:lnTo>
                  <a:pt x="2160240" y="2376264"/>
                </a:lnTo>
                <a:lnTo>
                  <a:pt x="0" y="2359826"/>
                </a:lnTo>
                <a:close/>
              </a:path>
            </a:pathLst>
          </a:custGeom>
          <a:solidFill>
            <a:srgbClr val="DE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b="1" dirty="0">
                <a:solidFill>
                  <a:srgbClr val="FF0000"/>
                </a:solidFill>
              </a:rPr>
              <a:t>Trade Surplus</a:t>
            </a:r>
          </a:p>
        </p:txBody>
      </p:sp>
      <p:sp>
        <p:nvSpPr>
          <p:cNvPr id="24" name="Freeform 23"/>
          <p:cNvSpPr/>
          <p:nvPr/>
        </p:nvSpPr>
        <p:spPr>
          <a:xfrm>
            <a:off x="1664898" y="1768415"/>
            <a:ext cx="5779698" cy="4827918"/>
          </a:xfrm>
          <a:custGeom>
            <a:avLst/>
            <a:gdLst>
              <a:gd name="connsiteX0" fmla="*/ 0 w 5779698"/>
              <a:gd name="connsiteY0" fmla="*/ 3088257 h 4827918"/>
              <a:gd name="connsiteX1" fmla="*/ 1423359 w 5779698"/>
              <a:gd name="connsiteY1" fmla="*/ 4313208 h 4827918"/>
              <a:gd name="connsiteX2" fmla="*/ 5779698 w 5779698"/>
              <a:gd name="connsiteY2" fmla="*/ 0 h 4827918"/>
            </a:gdLst>
            <a:ahLst/>
            <a:cxnLst>
              <a:cxn ang="0">
                <a:pos x="connsiteX0" y="connsiteY0"/>
              </a:cxn>
              <a:cxn ang="0">
                <a:pos x="connsiteX1" y="connsiteY1"/>
              </a:cxn>
              <a:cxn ang="0">
                <a:pos x="connsiteX2" y="connsiteY2"/>
              </a:cxn>
            </a:cxnLst>
            <a:rect l="l" t="t" r="r" b="b"/>
            <a:pathLst>
              <a:path w="5779698" h="4827918">
                <a:moveTo>
                  <a:pt x="0" y="3088257"/>
                </a:moveTo>
                <a:cubicBezTo>
                  <a:pt x="230038" y="3958087"/>
                  <a:pt x="460076" y="4827918"/>
                  <a:pt x="1423359" y="4313208"/>
                </a:cubicBezTo>
                <a:cubicBezTo>
                  <a:pt x="2386642" y="3798499"/>
                  <a:pt x="4083170" y="1899249"/>
                  <a:pt x="5779698" y="0"/>
                </a:cubicBezTo>
              </a:path>
            </a:pathLst>
          </a:custGeom>
          <a:ln w="50800">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6" name="Straight Arrow Connector 25"/>
          <p:cNvCxnSpPr>
            <a:endCxn id="22" idx="9"/>
          </p:cNvCxnSpPr>
          <p:nvPr/>
        </p:nvCxnSpPr>
        <p:spPr>
          <a:xfrm rot="5400000">
            <a:off x="935596" y="4113076"/>
            <a:ext cx="1512168" cy="1588"/>
          </a:xfrm>
          <a:prstGeom prst="straightConnector1">
            <a:avLst/>
          </a:prstGeom>
          <a:ln w="57150">
            <a:solidFill>
              <a:srgbClr val="FF3300"/>
            </a:solidFill>
            <a:tailEnd type="stealt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187624" y="2780928"/>
            <a:ext cx="2448272" cy="646331"/>
          </a:xfrm>
          <a:prstGeom prst="rect">
            <a:avLst/>
          </a:prstGeom>
          <a:noFill/>
        </p:spPr>
        <p:txBody>
          <a:bodyPr wrap="square" rtlCol="0">
            <a:spAutoFit/>
          </a:bodyPr>
          <a:lstStyle/>
          <a:p>
            <a:r>
              <a:rPr lang="en-GB" dirty="0">
                <a:solidFill>
                  <a:srgbClr val="FF0000"/>
                </a:solidFill>
              </a:rPr>
              <a:t>Policy initiative to depreciate currency.</a:t>
            </a:r>
          </a:p>
        </p:txBody>
      </p:sp>
      <p:cxnSp>
        <p:nvCxnSpPr>
          <p:cNvPr id="30" name="Straight Arrow Connector 29"/>
          <p:cNvCxnSpPr/>
          <p:nvPr/>
        </p:nvCxnSpPr>
        <p:spPr>
          <a:xfrm rot="10800000">
            <a:off x="2699792" y="6237312"/>
            <a:ext cx="2160240" cy="288032"/>
          </a:xfrm>
          <a:prstGeom prst="straightConnector1">
            <a:avLst/>
          </a:prstGeom>
          <a:ln w="57150">
            <a:solidFill>
              <a:srgbClr val="FF3300"/>
            </a:solidFill>
            <a:tailEnd type="stealth"/>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860032" y="6093296"/>
            <a:ext cx="3672408" cy="646331"/>
          </a:xfrm>
          <a:prstGeom prst="rect">
            <a:avLst/>
          </a:prstGeom>
          <a:noFill/>
        </p:spPr>
        <p:txBody>
          <a:bodyPr wrap="square" rtlCol="0">
            <a:spAutoFit/>
          </a:bodyPr>
          <a:lstStyle/>
          <a:p>
            <a:r>
              <a:rPr lang="en-GB" dirty="0">
                <a:solidFill>
                  <a:srgbClr val="FF0000"/>
                </a:solidFill>
              </a:rPr>
              <a:t>Trade deficit initially becomes worse, before getting better</a:t>
            </a:r>
          </a:p>
        </p:txBody>
      </p:sp>
      <p:cxnSp>
        <p:nvCxnSpPr>
          <p:cNvPr id="34" name="Straight Arrow Connector 33"/>
          <p:cNvCxnSpPr>
            <a:stCxn id="36" idx="2"/>
          </p:cNvCxnSpPr>
          <p:nvPr/>
        </p:nvCxnSpPr>
        <p:spPr>
          <a:xfrm rot="16200000" flipH="1">
            <a:off x="5867276" y="1483911"/>
            <a:ext cx="865833" cy="1008112"/>
          </a:xfrm>
          <a:prstGeom prst="straightConnector1">
            <a:avLst/>
          </a:prstGeom>
          <a:ln w="57150">
            <a:solidFill>
              <a:srgbClr val="FF3300"/>
            </a:solidFill>
            <a:tailEnd type="stealt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851920" y="908720"/>
            <a:ext cx="3888432" cy="646331"/>
          </a:xfrm>
          <a:prstGeom prst="rect">
            <a:avLst/>
          </a:prstGeom>
          <a:noFill/>
        </p:spPr>
        <p:txBody>
          <a:bodyPr wrap="square" rtlCol="0">
            <a:spAutoFit/>
          </a:bodyPr>
          <a:lstStyle/>
          <a:p>
            <a:r>
              <a:rPr lang="en-GB" dirty="0">
                <a:solidFill>
                  <a:srgbClr val="FF0000"/>
                </a:solidFill>
              </a:rPr>
              <a:t>Nation ultimately acquires the benefits of a currency depreciation</a:t>
            </a:r>
          </a:p>
        </p:txBody>
      </p:sp>
      <p:sp>
        <p:nvSpPr>
          <p:cNvPr id="21" name="Text Box 5"/>
          <p:cNvSpPr txBox="1">
            <a:spLocks noChangeArrowheads="1"/>
          </p:cNvSpPr>
          <p:nvPr/>
        </p:nvSpPr>
        <p:spPr bwMode="auto">
          <a:xfrm>
            <a:off x="107504" y="1052736"/>
            <a:ext cx="10081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GB" dirty="0">
                <a:solidFill>
                  <a:srgbClr val="0000FF"/>
                </a:solidFill>
              </a:rPr>
              <a:t>Trade Surplus</a:t>
            </a:r>
          </a:p>
        </p:txBody>
      </p:sp>
      <p:sp>
        <p:nvSpPr>
          <p:cNvPr id="25" name="Rectangle 24"/>
          <p:cNvSpPr/>
          <p:nvPr/>
        </p:nvSpPr>
        <p:spPr>
          <a:xfrm>
            <a:off x="107504" y="5301208"/>
            <a:ext cx="936104" cy="646331"/>
          </a:xfrm>
          <a:prstGeom prst="rect">
            <a:avLst/>
          </a:prstGeom>
        </p:spPr>
        <p:txBody>
          <a:bodyPr wrap="square">
            <a:spAutoFit/>
          </a:bodyPr>
          <a:lstStyle/>
          <a:p>
            <a:pPr>
              <a:spcBef>
                <a:spcPct val="50000"/>
              </a:spcBef>
            </a:pPr>
            <a:r>
              <a:rPr lang="en-GB" dirty="0">
                <a:solidFill>
                  <a:srgbClr val="FC0427"/>
                </a:solidFill>
              </a:rPr>
              <a:t>Trade Deficit</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259632" y="98072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259632" y="5228878"/>
            <a:ext cx="6912768" cy="322"/>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539552" y="404664"/>
            <a:ext cx="1880312"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Personal Income Tax £</a:t>
            </a:r>
          </a:p>
        </p:txBody>
      </p:sp>
      <p:sp>
        <p:nvSpPr>
          <p:cNvPr id="7" name="TextBox 6"/>
          <p:cNvSpPr txBox="1"/>
          <p:nvPr/>
        </p:nvSpPr>
        <p:spPr>
          <a:xfrm>
            <a:off x="6732240" y="5373216"/>
            <a:ext cx="2160240" cy="369332"/>
          </a:xfrm>
          <a:prstGeom prst="rect">
            <a:avLst/>
          </a:prstGeom>
          <a:noFill/>
        </p:spPr>
        <p:txBody>
          <a:bodyPr wrap="square" rtlCol="0">
            <a:spAutoFit/>
          </a:bodyPr>
          <a:lstStyle/>
          <a:p>
            <a:r>
              <a:rPr lang="en-GB" dirty="0">
                <a:solidFill>
                  <a:srgbClr val="0066FF"/>
                </a:solidFill>
              </a:rPr>
              <a:t>Personal Income £</a:t>
            </a:r>
          </a:p>
        </p:txBody>
      </p:sp>
      <p:sp>
        <p:nvSpPr>
          <p:cNvPr id="13" name="TextBox 12"/>
          <p:cNvSpPr txBox="1"/>
          <p:nvPr/>
        </p:nvSpPr>
        <p:spPr>
          <a:xfrm>
            <a:off x="6804248" y="1412776"/>
            <a:ext cx="1512168" cy="646331"/>
          </a:xfrm>
          <a:prstGeom prst="rect">
            <a:avLst/>
          </a:prstGeom>
          <a:noFill/>
        </p:spPr>
        <p:txBody>
          <a:bodyPr wrap="square" rtlCol="0">
            <a:spAutoFit/>
          </a:bodyPr>
          <a:lstStyle/>
          <a:p>
            <a:r>
              <a:rPr lang="en-GB" dirty="0">
                <a:solidFill>
                  <a:srgbClr val="0066FF"/>
                </a:solidFill>
              </a:rPr>
              <a:t>Progressive taxation</a:t>
            </a:r>
          </a:p>
        </p:txBody>
      </p:sp>
      <p:sp>
        <p:nvSpPr>
          <p:cNvPr id="14" name="TextBox 13"/>
          <p:cNvSpPr txBox="1"/>
          <p:nvPr/>
        </p:nvSpPr>
        <p:spPr>
          <a:xfrm>
            <a:off x="4716016" y="980728"/>
            <a:ext cx="1800200" cy="646331"/>
          </a:xfrm>
          <a:prstGeom prst="rect">
            <a:avLst/>
          </a:prstGeom>
          <a:noFill/>
        </p:spPr>
        <p:txBody>
          <a:bodyPr wrap="square" rtlCol="0">
            <a:spAutoFit/>
          </a:bodyPr>
          <a:lstStyle/>
          <a:p>
            <a:r>
              <a:rPr lang="en-GB" dirty="0">
                <a:solidFill>
                  <a:srgbClr val="FF3300"/>
                </a:solidFill>
              </a:rPr>
              <a:t>Regressive taxation</a:t>
            </a:r>
          </a:p>
        </p:txBody>
      </p:sp>
      <p:sp>
        <p:nvSpPr>
          <p:cNvPr id="24" name="Freeform 23"/>
          <p:cNvSpPr/>
          <p:nvPr/>
        </p:nvSpPr>
        <p:spPr>
          <a:xfrm>
            <a:off x="1285336" y="1759789"/>
            <a:ext cx="5503653" cy="3538986"/>
          </a:xfrm>
          <a:custGeom>
            <a:avLst/>
            <a:gdLst>
              <a:gd name="connsiteX0" fmla="*/ 0 w 5503653"/>
              <a:gd name="connsiteY0" fmla="*/ 3441939 h 3636033"/>
              <a:gd name="connsiteX1" fmla="*/ 4321834 w 5503653"/>
              <a:gd name="connsiteY1" fmla="*/ 3062377 h 3636033"/>
              <a:gd name="connsiteX2" fmla="*/ 5503653 w 5503653"/>
              <a:gd name="connsiteY2" fmla="*/ 0 h 3636033"/>
              <a:gd name="connsiteX0" fmla="*/ 0 w 5503653"/>
              <a:gd name="connsiteY0" fmla="*/ 3441939 h 3538986"/>
              <a:gd name="connsiteX1" fmla="*/ 4294776 w 5503653"/>
              <a:gd name="connsiteY1" fmla="*/ 2029251 h 3538986"/>
              <a:gd name="connsiteX2" fmla="*/ 5503653 w 5503653"/>
              <a:gd name="connsiteY2" fmla="*/ 0 h 3538986"/>
            </a:gdLst>
            <a:ahLst/>
            <a:cxnLst>
              <a:cxn ang="0">
                <a:pos x="connsiteX0" y="connsiteY0"/>
              </a:cxn>
              <a:cxn ang="0">
                <a:pos x="connsiteX1" y="connsiteY1"/>
              </a:cxn>
              <a:cxn ang="0">
                <a:pos x="connsiteX2" y="connsiteY2"/>
              </a:cxn>
            </a:cxnLst>
            <a:rect l="l" t="t" r="r" b="b"/>
            <a:pathLst>
              <a:path w="5503653" h="3538986">
                <a:moveTo>
                  <a:pt x="0" y="3441939"/>
                </a:moveTo>
                <a:cubicBezTo>
                  <a:pt x="1702279" y="3538986"/>
                  <a:pt x="3377501" y="2602907"/>
                  <a:pt x="4294776" y="2029251"/>
                </a:cubicBezTo>
                <a:cubicBezTo>
                  <a:pt x="5212051" y="1455595"/>
                  <a:pt x="5371381" y="1244360"/>
                  <a:pt x="5503653" y="0"/>
                </a:cubicBezTo>
              </a:path>
            </a:pathLst>
          </a:custGeom>
          <a:ln w="63500">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5" name="Freeform 24"/>
          <p:cNvSpPr/>
          <p:nvPr/>
        </p:nvSpPr>
        <p:spPr>
          <a:xfrm>
            <a:off x="1284617" y="1362974"/>
            <a:ext cx="3416779" cy="3812875"/>
          </a:xfrm>
          <a:custGeom>
            <a:avLst/>
            <a:gdLst>
              <a:gd name="connsiteX0" fmla="*/ 1438 w 3417498"/>
              <a:gd name="connsiteY0" fmla="*/ 3812875 h 3812875"/>
              <a:gd name="connsiteX1" fmla="*/ 113581 w 3417498"/>
              <a:gd name="connsiteY1" fmla="*/ 2656935 h 3812875"/>
              <a:gd name="connsiteX2" fmla="*/ 682925 w 3417498"/>
              <a:gd name="connsiteY2" fmla="*/ 1164566 h 3812875"/>
              <a:gd name="connsiteX3" fmla="*/ 3417498 w 3417498"/>
              <a:gd name="connsiteY3" fmla="*/ 0 h 3812875"/>
              <a:gd name="connsiteX0" fmla="*/ 719 w 3416779"/>
              <a:gd name="connsiteY0" fmla="*/ 3812875 h 3812875"/>
              <a:gd name="connsiteX1" fmla="*/ 335055 w 3416779"/>
              <a:gd name="connsiteY1" fmla="*/ 2282050 h 3812875"/>
              <a:gd name="connsiteX2" fmla="*/ 682206 w 3416779"/>
              <a:gd name="connsiteY2" fmla="*/ 1164566 h 3812875"/>
              <a:gd name="connsiteX3" fmla="*/ 3416779 w 3416779"/>
              <a:gd name="connsiteY3" fmla="*/ 0 h 3812875"/>
              <a:gd name="connsiteX0" fmla="*/ 719 w 3416779"/>
              <a:gd name="connsiteY0" fmla="*/ 3812875 h 3812875"/>
              <a:gd name="connsiteX1" fmla="*/ 335055 w 3416779"/>
              <a:gd name="connsiteY1" fmla="*/ 2282050 h 3812875"/>
              <a:gd name="connsiteX2" fmla="*/ 1127143 w 3416779"/>
              <a:gd name="connsiteY2" fmla="*/ 1273938 h 3812875"/>
              <a:gd name="connsiteX3" fmla="*/ 3416779 w 3416779"/>
              <a:gd name="connsiteY3" fmla="*/ 0 h 3812875"/>
            </a:gdLst>
            <a:ahLst/>
            <a:cxnLst>
              <a:cxn ang="0">
                <a:pos x="connsiteX0" y="connsiteY0"/>
              </a:cxn>
              <a:cxn ang="0">
                <a:pos x="connsiteX1" y="connsiteY1"/>
              </a:cxn>
              <a:cxn ang="0">
                <a:pos x="connsiteX2" y="connsiteY2"/>
              </a:cxn>
              <a:cxn ang="0">
                <a:pos x="connsiteX3" y="connsiteY3"/>
              </a:cxn>
            </a:cxnLst>
            <a:rect l="l" t="t" r="r" b="b"/>
            <a:pathLst>
              <a:path w="3416779" h="3812875">
                <a:moveTo>
                  <a:pt x="719" y="3812875"/>
                </a:moveTo>
                <a:cubicBezTo>
                  <a:pt x="0" y="3455597"/>
                  <a:pt x="147318" y="2705206"/>
                  <a:pt x="335055" y="2282050"/>
                </a:cubicBezTo>
                <a:cubicBezTo>
                  <a:pt x="522792" y="1858894"/>
                  <a:pt x="613522" y="1654280"/>
                  <a:pt x="1127143" y="1273938"/>
                </a:cubicBezTo>
                <a:cubicBezTo>
                  <a:pt x="1640764" y="893596"/>
                  <a:pt x="2762609" y="207034"/>
                  <a:pt x="3416779" y="0"/>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691680" y="1988840"/>
            <a:ext cx="0" cy="3600078"/>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691680" y="5589240"/>
            <a:ext cx="3600400" cy="0"/>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rot="16200000">
            <a:off x="-931967" y="3460359"/>
            <a:ext cx="331237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Cumulative Income Share (%)</a:t>
            </a:r>
          </a:p>
        </p:txBody>
      </p:sp>
      <p:sp>
        <p:nvSpPr>
          <p:cNvPr id="7" name="TextBox 6"/>
          <p:cNvSpPr txBox="1"/>
          <p:nvPr/>
        </p:nvSpPr>
        <p:spPr>
          <a:xfrm>
            <a:off x="1619672" y="6237312"/>
            <a:ext cx="3672408" cy="369332"/>
          </a:xfrm>
          <a:prstGeom prst="rect">
            <a:avLst/>
          </a:prstGeom>
          <a:noFill/>
        </p:spPr>
        <p:txBody>
          <a:bodyPr wrap="square" rtlCol="0">
            <a:spAutoFit/>
          </a:bodyPr>
          <a:lstStyle/>
          <a:p>
            <a:r>
              <a:rPr lang="en-GB" dirty="0">
                <a:solidFill>
                  <a:srgbClr val="0066FF"/>
                </a:solidFill>
              </a:rPr>
              <a:t>Cumulative Population Share (%)</a:t>
            </a:r>
          </a:p>
        </p:txBody>
      </p:sp>
      <p:sp>
        <p:nvSpPr>
          <p:cNvPr id="24" name="Freeform 23"/>
          <p:cNvSpPr/>
          <p:nvPr/>
        </p:nvSpPr>
        <p:spPr>
          <a:xfrm>
            <a:off x="1691680" y="2132855"/>
            <a:ext cx="3528392" cy="3489981"/>
          </a:xfrm>
          <a:custGeom>
            <a:avLst/>
            <a:gdLst>
              <a:gd name="connsiteX0" fmla="*/ 0 w 5503653"/>
              <a:gd name="connsiteY0" fmla="*/ 3441939 h 3636033"/>
              <a:gd name="connsiteX1" fmla="*/ 4321834 w 5503653"/>
              <a:gd name="connsiteY1" fmla="*/ 3062377 h 3636033"/>
              <a:gd name="connsiteX2" fmla="*/ 5503653 w 5503653"/>
              <a:gd name="connsiteY2" fmla="*/ 0 h 3636033"/>
              <a:gd name="connsiteX0" fmla="*/ 0 w 5503653"/>
              <a:gd name="connsiteY0" fmla="*/ 3441939 h 3538986"/>
              <a:gd name="connsiteX1" fmla="*/ 4294776 w 5503653"/>
              <a:gd name="connsiteY1" fmla="*/ 2029251 h 3538986"/>
              <a:gd name="connsiteX2" fmla="*/ 5503653 w 5503653"/>
              <a:gd name="connsiteY2" fmla="*/ 0 h 3538986"/>
              <a:gd name="connsiteX0" fmla="*/ 0 w 5503653"/>
              <a:gd name="connsiteY0" fmla="*/ 3441939 h 3538986"/>
              <a:gd name="connsiteX1" fmla="*/ 2088232 w 5503653"/>
              <a:gd name="connsiteY1" fmla="*/ 2736304 h 3538986"/>
              <a:gd name="connsiteX2" fmla="*/ 5503653 w 5503653"/>
              <a:gd name="connsiteY2" fmla="*/ 0 h 3538986"/>
              <a:gd name="connsiteX0" fmla="*/ 0 w 3528392"/>
              <a:gd name="connsiteY0" fmla="*/ 3441939 h 3538986"/>
              <a:gd name="connsiteX1" fmla="*/ 2088232 w 3528392"/>
              <a:gd name="connsiteY1" fmla="*/ 2736304 h 3538986"/>
              <a:gd name="connsiteX2" fmla="*/ 3528392 w 3528392"/>
              <a:gd name="connsiteY2" fmla="*/ 0 h 3538986"/>
              <a:gd name="connsiteX0" fmla="*/ 0 w 3528392"/>
              <a:gd name="connsiteY0" fmla="*/ 3441939 h 3538986"/>
              <a:gd name="connsiteX1" fmla="*/ 2448272 w 3528392"/>
              <a:gd name="connsiteY1" fmla="*/ 2808312 h 3538986"/>
              <a:gd name="connsiteX2" fmla="*/ 3528392 w 3528392"/>
              <a:gd name="connsiteY2" fmla="*/ 0 h 3538986"/>
              <a:gd name="connsiteX0" fmla="*/ 0 w 3528392"/>
              <a:gd name="connsiteY0" fmla="*/ 3441939 h 3459148"/>
              <a:gd name="connsiteX1" fmla="*/ 1672622 w 3528392"/>
              <a:gd name="connsiteY1" fmla="*/ 3353544 h 3459148"/>
              <a:gd name="connsiteX2" fmla="*/ 2448272 w 3528392"/>
              <a:gd name="connsiteY2" fmla="*/ 2808312 h 3459148"/>
              <a:gd name="connsiteX3" fmla="*/ 3528392 w 3528392"/>
              <a:gd name="connsiteY3" fmla="*/ 0 h 3459148"/>
              <a:gd name="connsiteX0" fmla="*/ 0 w 3528392"/>
              <a:gd name="connsiteY0" fmla="*/ 3441939 h 3441939"/>
              <a:gd name="connsiteX1" fmla="*/ 1728192 w 3528392"/>
              <a:gd name="connsiteY1" fmla="*/ 3240360 h 3441939"/>
              <a:gd name="connsiteX2" fmla="*/ 2448272 w 3528392"/>
              <a:gd name="connsiteY2" fmla="*/ 2808312 h 3441939"/>
              <a:gd name="connsiteX3" fmla="*/ 3528392 w 3528392"/>
              <a:gd name="connsiteY3" fmla="*/ 0 h 3441939"/>
              <a:gd name="connsiteX0" fmla="*/ 0 w 3528392"/>
              <a:gd name="connsiteY0" fmla="*/ 3441939 h 3441939"/>
              <a:gd name="connsiteX1" fmla="*/ 1728192 w 3528392"/>
              <a:gd name="connsiteY1" fmla="*/ 3240360 h 3441939"/>
              <a:gd name="connsiteX2" fmla="*/ 2592288 w 3528392"/>
              <a:gd name="connsiteY2" fmla="*/ 2376265 h 3441939"/>
              <a:gd name="connsiteX3" fmla="*/ 3528392 w 3528392"/>
              <a:gd name="connsiteY3" fmla="*/ 0 h 3441939"/>
              <a:gd name="connsiteX0" fmla="*/ 0 w 3528392"/>
              <a:gd name="connsiteY0" fmla="*/ 3441939 h 3441939"/>
              <a:gd name="connsiteX1" fmla="*/ 1728192 w 3528392"/>
              <a:gd name="connsiteY1" fmla="*/ 3240360 h 3441939"/>
              <a:gd name="connsiteX2" fmla="*/ 2592288 w 3528392"/>
              <a:gd name="connsiteY2" fmla="*/ 2376265 h 3441939"/>
              <a:gd name="connsiteX3" fmla="*/ 3139112 w 3528392"/>
              <a:gd name="connsiteY3" fmla="*/ 1378096 h 3441939"/>
              <a:gd name="connsiteX4" fmla="*/ 3528392 w 3528392"/>
              <a:gd name="connsiteY4" fmla="*/ 0 h 3441939"/>
              <a:gd name="connsiteX0" fmla="*/ 0 w 3528392"/>
              <a:gd name="connsiteY0" fmla="*/ 3441939 h 3441939"/>
              <a:gd name="connsiteX1" fmla="*/ 1728192 w 3528392"/>
              <a:gd name="connsiteY1" fmla="*/ 3240360 h 3441939"/>
              <a:gd name="connsiteX2" fmla="*/ 2592288 w 3528392"/>
              <a:gd name="connsiteY2" fmla="*/ 2376265 h 3441939"/>
              <a:gd name="connsiteX3" fmla="*/ 3168352 w 3528392"/>
              <a:gd name="connsiteY3" fmla="*/ 1440161 h 3441939"/>
              <a:gd name="connsiteX4" fmla="*/ 3528392 w 3528392"/>
              <a:gd name="connsiteY4" fmla="*/ 0 h 3441939"/>
              <a:gd name="connsiteX0" fmla="*/ 0 w 3528392"/>
              <a:gd name="connsiteY0" fmla="*/ 3441939 h 3489981"/>
              <a:gd name="connsiteX1" fmla="*/ 1728192 w 3528392"/>
              <a:gd name="connsiteY1" fmla="*/ 3312369 h 3489981"/>
              <a:gd name="connsiteX2" fmla="*/ 2592288 w 3528392"/>
              <a:gd name="connsiteY2" fmla="*/ 2376265 h 3489981"/>
              <a:gd name="connsiteX3" fmla="*/ 3168352 w 3528392"/>
              <a:gd name="connsiteY3" fmla="*/ 1440161 h 3489981"/>
              <a:gd name="connsiteX4" fmla="*/ 3528392 w 3528392"/>
              <a:gd name="connsiteY4" fmla="*/ 0 h 3489981"/>
              <a:gd name="connsiteX0" fmla="*/ 0 w 3528392"/>
              <a:gd name="connsiteY0" fmla="*/ 3441939 h 3489981"/>
              <a:gd name="connsiteX1" fmla="*/ 1728192 w 3528392"/>
              <a:gd name="connsiteY1" fmla="*/ 3312369 h 3489981"/>
              <a:gd name="connsiteX2" fmla="*/ 2664296 w 3528392"/>
              <a:gd name="connsiteY2" fmla="*/ 2376265 h 3489981"/>
              <a:gd name="connsiteX3" fmla="*/ 3168352 w 3528392"/>
              <a:gd name="connsiteY3" fmla="*/ 1440161 h 3489981"/>
              <a:gd name="connsiteX4" fmla="*/ 3528392 w 3528392"/>
              <a:gd name="connsiteY4" fmla="*/ 0 h 3489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8392" h="3489981">
                <a:moveTo>
                  <a:pt x="0" y="3441939"/>
                </a:moveTo>
                <a:cubicBezTo>
                  <a:pt x="278770" y="3427207"/>
                  <a:pt x="1284143" y="3489981"/>
                  <a:pt x="1728192" y="3312369"/>
                </a:cubicBezTo>
                <a:cubicBezTo>
                  <a:pt x="2172241" y="3134757"/>
                  <a:pt x="2424269" y="2688300"/>
                  <a:pt x="2664296" y="2376265"/>
                </a:cubicBezTo>
                <a:cubicBezTo>
                  <a:pt x="2904323" y="2064230"/>
                  <a:pt x="3024336" y="1836205"/>
                  <a:pt x="3168352" y="1440161"/>
                </a:cubicBezTo>
                <a:cubicBezTo>
                  <a:pt x="3312368" y="1044117"/>
                  <a:pt x="3463512" y="229683"/>
                  <a:pt x="3528392" y="0"/>
                </a:cubicBezTo>
              </a:path>
            </a:pathLst>
          </a:custGeom>
          <a:ln w="63500">
            <a:solidFill>
              <a:srgbClr val="FF33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TextBox 9"/>
          <p:cNvSpPr txBox="1"/>
          <p:nvPr/>
        </p:nvSpPr>
        <p:spPr>
          <a:xfrm>
            <a:off x="971600" y="4653136"/>
            <a:ext cx="648072" cy="369332"/>
          </a:xfrm>
          <a:prstGeom prst="rect">
            <a:avLst/>
          </a:prstGeom>
          <a:noFill/>
        </p:spPr>
        <p:txBody>
          <a:bodyPr wrap="square" rtlCol="0">
            <a:spAutoFit/>
          </a:bodyPr>
          <a:lstStyle/>
          <a:p>
            <a:r>
              <a:rPr lang="en-GB" dirty="0"/>
              <a:t>20%</a:t>
            </a:r>
          </a:p>
        </p:txBody>
      </p:sp>
      <p:sp>
        <p:nvSpPr>
          <p:cNvPr id="11" name="TextBox 10"/>
          <p:cNvSpPr txBox="1"/>
          <p:nvPr/>
        </p:nvSpPr>
        <p:spPr>
          <a:xfrm>
            <a:off x="971600" y="3933056"/>
            <a:ext cx="648072" cy="369332"/>
          </a:xfrm>
          <a:prstGeom prst="rect">
            <a:avLst/>
          </a:prstGeom>
          <a:noFill/>
        </p:spPr>
        <p:txBody>
          <a:bodyPr wrap="square" rtlCol="0">
            <a:spAutoFit/>
          </a:bodyPr>
          <a:lstStyle/>
          <a:p>
            <a:r>
              <a:rPr lang="en-GB" dirty="0"/>
              <a:t>40%</a:t>
            </a:r>
          </a:p>
        </p:txBody>
      </p:sp>
      <p:sp>
        <p:nvSpPr>
          <p:cNvPr id="12" name="TextBox 11"/>
          <p:cNvSpPr txBox="1"/>
          <p:nvPr/>
        </p:nvSpPr>
        <p:spPr>
          <a:xfrm>
            <a:off x="971600" y="3212976"/>
            <a:ext cx="648072" cy="369332"/>
          </a:xfrm>
          <a:prstGeom prst="rect">
            <a:avLst/>
          </a:prstGeom>
          <a:noFill/>
        </p:spPr>
        <p:txBody>
          <a:bodyPr wrap="square" rtlCol="0">
            <a:spAutoFit/>
          </a:bodyPr>
          <a:lstStyle/>
          <a:p>
            <a:r>
              <a:rPr lang="en-GB" dirty="0"/>
              <a:t>60%</a:t>
            </a:r>
          </a:p>
        </p:txBody>
      </p:sp>
      <p:sp>
        <p:nvSpPr>
          <p:cNvPr id="15" name="TextBox 14"/>
          <p:cNvSpPr txBox="1"/>
          <p:nvPr/>
        </p:nvSpPr>
        <p:spPr>
          <a:xfrm>
            <a:off x="971600" y="2492896"/>
            <a:ext cx="648072" cy="369332"/>
          </a:xfrm>
          <a:prstGeom prst="rect">
            <a:avLst/>
          </a:prstGeom>
          <a:noFill/>
        </p:spPr>
        <p:txBody>
          <a:bodyPr wrap="square" rtlCol="0">
            <a:spAutoFit/>
          </a:bodyPr>
          <a:lstStyle/>
          <a:p>
            <a:r>
              <a:rPr lang="en-GB" dirty="0"/>
              <a:t>80%</a:t>
            </a:r>
          </a:p>
        </p:txBody>
      </p:sp>
      <p:sp>
        <p:nvSpPr>
          <p:cNvPr id="16" name="TextBox 15"/>
          <p:cNvSpPr txBox="1"/>
          <p:nvPr/>
        </p:nvSpPr>
        <p:spPr>
          <a:xfrm>
            <a:off x="827584" y="1772816"/>
            <a:ext cx="792088" cy="369332"/>
          </a:xfrm>
          <a:prstGeom prst="rect">
            <a:avLst/>
          </a:prstGeom>
          <a:noFill/>
        </p:spPr>
        <p:txBody>
          <a:bodyPr wrap="square" rtlCol="0">
            <a:spAutoFit/>
          </a:bodyPr>
          <a:lstStyle/>
          <a:p>
            <a:r>
              <a:rPr lang="en-GB" dirty="0"/>
              <a:t>100%</a:t>
            </a:r>
          </a:p>
        </p:txBody>
      </p:sp>
      <p:sp>
        <p:nvSpPr>
          <p:cNvPr id="17" name="TextBox 16"/>
          <p:cNvSpPr txBox="1"/>
          <p:nvPr/>
        </p:nvSpPr>
        <p:spPr>
          <a:xfrm>
            <a:off x="2123728" y="5733256"/>
            <a:ext cx="648072" cy="369332"/>
          </a:xfrm>
          <a:prstGeom prst="rect">
            <a:avLst/>
          </a:prstGeom>
          <a:noFill/>
        </p:spPr>
        <p:txBody>
          <a:bodyPr wrap="square" rtlCol="0">
            <a:spAutoFit/>
          </a:bodyPr>
          <a:lstStyle/>
          <a:p>
            <a:r>
              <a:rPr lang="en-GB" dirty="0"/>
              <a:t>20%</a:t>
            </a:r>
          </a:p>
        </p:txBody>
      </p:sp>
      <p:sp>
        <p:nvSpPr>
          <p:cNvPr id="18" name="TextBox 17"/>
          <p:cNvSpPr txBox="1"/>
          <p:nvPr/>
        </p:nvSpPr>
        <p:spPr>
          <a:xfrm>
            <a:off x="2915816" y="5733256"/>
            <a:ext cx="648072" cy="369332"/>
          </a:xfrm>
          <a:prstGeom prst="rect">
            <a:avLst/>
          </a:prstGeom>
          <a:noFill/>
        </p:spPr>
        <p:txBody>
          <a:bodyPr wrap="square" rtlCol="0">
            <a:spAutoFit/>
          </a:bodyPr>
          <a:lstStyle/>
          <a:p>
            <a:r>
              <a:rPr lang="en-GB" dirty="0"/>
              <a:t>40%</a:t>
            </a:r>
          </a:p>
        </p:txBody>
      </p:sp>
      <p:sp>
        <p:nvSpPr>
          <p:cNvPr id="19" name="TextBox 18"/>
          <p:cNvSpPr txBox="1"/>
          <p:nvPr/>
        </p:nvSpPr>
        <p:spPr>
          <a:xfrm>
            <a:off x="3563888" y="5733256"/>
            <a:ext cx="648072" cy="369332"/>
          </a:xfrm>
          <a:prstGeom prst="rect">
            <a:avLst/>
          </a:prstGeom>
          <a:noFill/>
        </p:spPr>
        <p:txBody>
          <a:bodyPr wrap="square" rtlCol="0">
            <a:spAutoFit/>
          </a:bodyPr>
          <a:lstStyle/>
          <a:p>
            <a:r>
              <a:rPr lang="en-GB" dirty="0"/>
              <a:t>60%</a:t>
            </a:r>
          </a:p>
        </p:txBody>
      </p:sp>
      <p:sp>
        <p:nvSpPr>
          <p:cNvPr id="20" name="TextBox 19"/>
          <p:cNvSpPr txBox="1"/>
          <p:nvPr/>
        </p:nvSpPr>
        <p:spPr>
          <a:xfrm>
            <a:off x="4283968" y="5733256"/>
            <a:ext cx="648072" cy="369332"/>
          </a:xfrm>
          <a:prstGeom prst="rect">
            <a:avLst/>
          </a:prstGeom>
          <a:noFill/>
        </p:spPr>
        <p:txBody>
          <a:bodyPr wrap="square" rtlCol="0">
            <a:spAutoFit/>
          </a:bodyPr>
          <a:lstStyle/>
          <a:p>
            <a:r>
              <a:rPr lang="en-GB" dirty="0"/>
              <a:t>80%</a:t>
            </a:r>
          </a:p>
        </p:txBody>
      </p:sp>
      <p:sp>
        <p:nvSpPr>
          <p:cNvPr id="21" name="TextBox 20"/>
          <p:cNvSpPr txBox="1"/>
          <p:nvPr/>
        </p:nvSpPr>
        <p:spPr>
          <a:xfrm>
            <a:off x="5004048" y="5733256"/>
            <a:ext cx="792088" cy="369332"/>
          </a:xfrm>
          <a:prstGeom prst="rect">
            <a:avLst/>
          </a:prstGeom>
          <a:noFill/>
        </p:spPr>
        <p:txBody>
          <a:bodyPr wrap="square" rtlCol="0">
            <a:spAutoFit/>
          </a:bodyPr>
          <a:lstStyle/>
          <a:p>
            <a:r>
              <a:rPr lang="en-GB" dirty="0"/>
              <a:t>100%</a:t>
            </a:r>
          </a:p>
        </p:txBody>
      </p:sp>
      <p:sp>
        <p:nvSpPr>
          <p:cNvPr id="22" name="Line 3"/>
          <p:cNvSpPr>
            <a:spLocks noChangeShapeType="1"/>
          </p:cNvSpPr>
          <p:nvPr/>
        </p:nvSpPr>
        <p:spPr bwMode="auto">
          <a:xfrm flipV="1">
            <a:off x="5292080" y="1988840"/>
            <a:ext cx="0" cy="3600078"/>
          </a:xfrm>
          <a:prstGeom prst="line">
            <a:avLst/>
          </a:prstGeom>
          <a:noFill/>
          <a:ln w="63500">
            <a:solidFill>
              <a:srgbClr val="0000FF"/>
            </a:solidFill>
            <a:round/>
            <a:headEnd/>
            <a:tailEnd type="triangle" w="med" len="med"/>
          </a:ln>
        </p:spPr>
        <p:txBody>
          <a:bodyPr/>
          <a:lstStyle/>
          <a:p>
            <a:endParaRPr lang="en-GB"/>
          </a:p>
        </p:txBody>
      </p:sp>
      <p:sp>
        <p:nvSpPr>
          <p:cNvPr id="23" name="Line 4"/>
          <p:cNvSpPr>
            <a:spLocks noChangeShapeType="1"/>
          </p:cNvSpPr>
          <p:nvPr/>
        </p:nvSpPr>
        <p:spPr bwMode="auto">
          <a:xfrm>
            <a:off x="1691680" y="1988840"/>
            <a:ext cx="3600400" cy="0"/>
          </a:xfrm>
          <a:prstGeom prst="line">
            <a:avLst/>
          </a:prstGeom>
          <a:noFill/>
          <a:ln w="63500">
            <a:solidFill>
              <a:srgbClr val="0000FF"/>
            </a:solidFill>
            <a:round/>
            <a:headEnd/>
            <a:tailEnd type="triangle" w="med" len="med"/>
          </a:ln>
        </p:spPr>
        <p:txBody>
          <a:bodyPr/>
          <a:lstStyle/>
          <a:p>
            <a:endParaRPr lang="en-GB"/>
          </a:p>
        </p:txBody>
      </p:sp>
      <p:cxnSp>
        <p:nvCxnSpPr>
          <p:cNvPr id="27" name="Straight Connector 26"/>
          <p:cNvCxnSpPr>
            <a:stCxn id="2" idx="0"/>
            <a:endCxn id="23" idx="1"/>
          </p:cNvCxnSpPr>
          <p:nvPr/>
        </p:nvCxnSpPr>
        <p:spPr>
          <a:xfrm rot="5400000" flipH="1" flipV="1">
            <a:off x="1691841" y="1988679"/>
            <a:ext cx="3600078" cy="3600400"/>
          </a:xfrm>
          <a:prstGeom prst="line">
            <a:avLst/>
          </a:prstGeom>
          <a:ln w="63500">
            <a:solidFill>
              <a:srgbClr val="0066FF"/>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8925102">
            <a:off x="1439603" y="3181941"/>
            <a:ext cx="3970703" cy="646331"/>
          </a:xfrm>
          <a:prstGeom prst="rect">
            <a:avLst/>
          </a:prstGeom>
          <a:noFill/>
        </p:spPr>
        <p:txBody>
          <a:bodyPr wrap="square" rtlCol="0">
            <a:spAutoFit/>
          </a:bodyPr>
          <a:lstStyle/>
          <a:p>
            <a:r>
              <a:rPr lang="en-GB" b="1" dirty="0">
                <a:solidFill>
                  <a:srgbClr val="0066FF"/>
                </a:solidFill>
              </a:rPr>
              <a:t>Line of complete income equality (45 degree line)</a:t>
            </a:r>
          </a:p>
        </p:txBody>
      </p:sp>
      <p:sp>
        <p:nvSpPr>
          <p:cNvPr id="29" name="Freeform 28"/>
          <p:cNvSpPr/>
          <p:nvPr/>
        </p:nvSpPr>
        <p:spPr>
          <a:xfrm>
            <a:off x="1763688" y="1588810"/>
            <a:ext cx="4006734" cy="4000429"/>
          </a:xfrm>
          <a:custGeom>
            <a:avLst/>
            <a:gdLst>
              <a:gd name="connsiteX0" fmla="*/ 3683479 w 4192438"/>
              <a:gd name="connsiteY0" fmla="*/ 352245 h 4226943"/>
              <a:gd name="connsiteX1" fmla="*/ 3390181 w 4192438"/>
              <a:gd name="connsiteY1" fmla="*/ 1577196 h 4226943"/>
              <a:gd name="connsiteX2" fmla="*/ 2993366 w 4192438"/>
              <a:gd name="connsiteY2" fmla="*/ 2353573 h 4226943"/>
              <a:gd name="connsiteX3" fmla="*/ 2268747 w 4192438"/>
              <a:gd name="connsiteY3" fmla="*/ 3276600 h 4226943"/>
              <a:gd name="connsiteX4" fmla="*/ 1664898 w 4192438"/>
              <a:gd name="connsiteY4" fmla="*/ 3569898 h 4226943"/>
              <a:gd name="connsiteX5" fmla="*/ 336430 w 4192438"/>
              <a:gd name="connsiteY5" fmla="*/ 3690667 h 4226943"/>
              <a:gd name="connsiteX6" fmla="*/ 3683479 w 4192438"/>
              <a:gd name="connsiteY6" fmla="*/ 352245 h 4226943"/>
              <a:gd name="connsiteX0" fmla="*/ 3683479 w 4192438"/>
              <a:gd name="connsiteY0" fmla="*/ 352245 h 4226943"/>
              <a:gd name="connsiteX1" fmla="*/ 3390181 w 4192438"/>
              <a:gd name="connsiteY1" fmla="*/ 1577196 h 4226943"/>
              <a:gd name="connsiteX2" fmla="*/ 2993366 w 4192438"/>
              <a:gd name="connsiteY2" fmla="*/ 2353573 h 4226943"/>
              <a:gd name="connsiteX3" fmla="*/ 2268747 w 4192438"/>
              <a:gd name="connsiteY3" fmla="*/ 3276600 h 4226943"/>
              <a:gd name="connsiteX4" fmla="*/ 1664898 w 4192438"/>
              <a:gd name="connsiteY4" fmla="*/ 3569898 h 4226943"/>
              <a:gd name="connsiteX5" fmla="*/ 336430 w 4192438"/>
              <a:gd name="connsiteY5" fmla="*/ 3690667 h 4226943"/>
              <a:gd name="connsiteX6" fmla="*/ 3683479 w 4192438"/>
              <a:gd name="connsiteY6" fmla="*/ 352245 h 4226943"/>
              <a:gd name="connsiteX0" fmla="*/ 3683479 w 4192438"/>
              <a:gd name="connsiteY0" fmla="*/ 352245 h 4226943"/>
              <a:gd name="connsiteX1" fmla="*/ 3390181 w 4192438"/>
              <a:gd name="connsiteY1" fmla="*/ 1577196 h 4226943"/>
              <a:gd name="connsiteX2" fmla="*/ 2993366 w 4192438"/>
              <a:gd name="connsiteY2" fmla="*/ 2353573 h 4226943"/>
              <a:gd name="connsiteX3" fmla="*/ 2493034 w 4192438"/>
              <a:gd name="connsiteY3" fmla="*/ 3017807 h 4226943"/>
              <a:gd name="connsiteX4" fmla="*/ 2268747 w 4192438"/>
              <a:gd name="connsiteY4" fmla="*/ 3276600 h 4226943"/>
              <a:gd name="connsiteX5" fmla="*/ 1664898 w 4192438"/>
              <a:gd name="connsiteY5" fmla="*/ 3569898 h 4226943"/>
              <a:gd name="connsiteX6" fmla="*/ 336430 w 4192438"/>
              <a:gd name="connsiteY6" fmla="*/ 3690667 h 4226943"/>
              <a:gd name="connsiteX7" fmla="*/ 3683479 w 4192438"/>
              <a:gd name="connsiteY7" fmla="*/ 352245 h 4226943"/>
              <a:gd name="connsiteX0" fmla="*/ 3863196 w 4372155"/>
              <a:gd name="connsiteY0" fmla="*/ 352245 h 4278701"/>
              <a:gd name="connsiteX1" fmla="*/ 3569898 w 4372155"/>
              <a:gd name="connsiteY1" fmla="*/ 1577196 h 4278701"/>
              <a:gd name="connsiteX2" fmla="*/ 3173083 w 4372155"/>
              <a:gd name="connsiteY2" fmla="*/ 2353573 h 4278701"/>
              <a:gd name="connsiteX3" fmla="*/ 2672751 w 4372155"/>
              <a:gd name="connsiteY3" fmla="*/ 3017807 h 4278701"/>
              <a:gd name="connsiteX4" fmla="*/ 2448464 w 4372155"/>
              <a:gd name="connsiteY4" fmla="*/ 3276600 h 4278701"/>
              <a:gd name="connsiteX5" fmla="*/ 1844615 w 4372155"/>
              <a:gd name="connsiteY5" fmla="*/ 3569898 h 4278701"/>
              <a:gd name="connsiteX6" fmla="*/ 766313 w 4372155"/>
              <a:gd name="connsiteY6" fmla="*/ 3880449 h 4278701"/>
              <a:gd name="connsiteX7" fmla="*/ 516147 w 4372155"/>
              <a:gd name="connsiteY7" fmla="*/ 3690667 h 4278701"/>
              <a:gd name="connsiteX8" fmla="*/ 3863196 w 4372155"/>
              <a:gd name="connsiteY8" fmla="*/ 352245 h 4278701"/>
              <a:gd name="connsiteX0" fmla="*/ 3863196 w 4372155"/>
              <a:gd name="connsiteY0" fmla="*/ 352245 h 4278701"/>
              <a:gd name="connsiteX1" fmla="*/ 3569898 w 4372155"/>
              <a:gd name="connsiteY1" fmla="*/ 1577196 h 4278701"/>
              <a:gd name="connsiteX2" fmla="*/ 3173083 w 4372155"/>
              <a:gd name="connsiteY2" fmla="*/ 2353573 h 4278701"/>
              <a:gd name="connsiteX3" fmla="*/ 2672751 w 4372155"/>
              <a:gd name="connsiteY3" fmla="*/ 3017807 h 4278701"/>
              <a:gd name="connsiteX4" fmla="*/ 2448464 w 4372155"/>
              <a:gd name="connsiteY4" fmla="*/ 3276600 h 4278701"/>
              <a:gd name="connsiteX5" fmla="*/ 1844615 w 4372155"/>
              <a:gd name="connsiteY5" fmla="*/ 3569898 h 4278701"/>
              <a:gd name="connsiteX6" fmla="*/ 756321 w 4372155"/>
              <a:gd name="connsiteY6" fmla="*/ 3669741 h 4278701"/>
              <a:gd name="connsiteX7" fmla="*/ 516147 w 4372155"/>
              <a:gd name="connsiteY7" fmla="*/ 3690667 h 4278701"/>
              <a:gd name="connsiteX8" fmla="*/ 3863196 w 4372155"/>
              <a:gd name="connsiteY8" fmla="*/ 352245 h 4278701"/>
              <a:gd name="connsiteX0" fmla="*/ 0 w 3856008"/>
              <a:gd name="connsiteY0" fmla="*/ 3690667 h 3761181"/>
              <a:gd name="connsiteX1" fmla="*/ 3347049 w 3856008"/>
              <a:gd name="connsiteY1" fmla="*/ 352245 h 3761181"/>
              <a:gd name="connsiteX2" fmla="*/ 3053751 w 3856008"/>
              <a:gd name="connsiteY2" fmla="*/ 1577196 h 3761181"/>
              <a:gd name="connsiteX3" fmla="*/ 2656936 w 3856008"/>
              <a:gd name="connsiteY3" fmla="*/ 2353573 h 3761181"/>
              <a:gd name="connsiteX4" fmla="*/ 2156604 w 3856008"/>
              <a:gd name="connsiteY4" fmla="*/ 3017807 h 3761181"/>
              <a:gd name="connsiteX5" fmla="*/ 1932317 w 3856008"/>
              <a:gd name="connsiteY5" fmla="*/ 3276600 h 3761181"/>
              <a:gd name="connsiteX6" fmla="*/ 1328468 w 3856008"/>
              <a:gd name="connsiteY6" fmla="*/ 3569898 h 3761181"/>
              <a:gd name="connsiteX7" fmla="*/ 331614 w 3856008"/>
              <a:gd name="connsiteY7" fmla="*/ 3761181 h 3761181"/>
              <a:gd name="connsiteX0" fmla="*/ 47859 w 3903867"/>
              <a:gd name="connsiteY0" fmla="*/ 3690667 h 3761181"/>
              <a:gd name="connsiteX1" fmla="*/ 0 w 3903867"/>
              <a:gd name="connsiteY1" fmla="*/ 3741749 h 3761181"/>
              <a:gd name="connsiteX2" fmla="*/ 3394908 w 3903867"/>
              <a:gd name="connsiteY2" fmla="*/ 352245 h 3761181"/>
              <a:gd name="connsiteX3" fmla="*/ 3101610 w 3903867"/>
              <a:gd name="connsiteY3" fmla="*/ 1577196 h 3761181"/>
              <a:gd name="connsiteX4" fmla="*/ 2704795 w 3903867"/>
              <a:gd name="connsiteY4" fmla="*/ 2353573 h 3761181"/>
              <a:gd name="connsiteX5" fmla="*/ 2204463 w 3903867"/>
              <a:gd name="connsiteY5" fmla="*/ 3017807 h 3761181"/>
              <a:gd name="connsiteX6" fmla="*/ 1980176 w 3903867"/>
              <a:gd name="connsiteY6" fmla="*/ 3276600 h 3761181"/>
              <a:gd name="connsiteX7" fmla="*/ 1376327 w 3903867"/>
              <a:gd name="connsiteY7" fmla="*/ 3569898 h 3761181"/>
              <a:gd name="connsiteX8" fmla="*/ 379473 w 3903867"/>
              <a:gd name="connsiteY8" fmla="*/ 3761181 h 3761181"/>
              <a:gd name="connsiteX0" fmla="*/ 47859 w 3903867"/>
              <a:gd name="connsiteY0" fmla="*/ 3690667 h 3741749"/>
              <a:gd name="connsiteX1" fmla="*/ 0 w 3903867"/>
              <a:gd name="connsiteY1" fmla="*/ 3741749 h 3741749"/>
              <a:gd name="connsiteX2" fmla="*/ 3394908 w 3903867"/>
              <a:gd name="connsiteY2" fmla="*/ 352245 h 3741749"/>
              <a:gd name="connsiteX3" fmla="*/ 3101610 w 3903867"/>
              <a:gd name="connsiteY3" fmla="*/ 1577196 h 3741749"/>
              <a:gd name="connsiteX4" fmla="*/ 2704795 w 3903867"/>
              <a:gd name="connsiteY4" fmla="*/ 2353573 h 3741749"/>
              <a:gd name="connsiteX5" fmla="*/ 2204463 w 3903867"/>
              <a:gd name="connsiteY5" fmla="*/ 3017807 h 3741749"/>
              <a:gd name="connsiteX6" fmla="*/ 1980176 w 3903867"/>
              <a:gd name="connsiteY6" fmla="*/ 3276600 h 3741749"/>
              <a:gd name="connsiteX7" fmla="*/ 1376327 w 3903867"/>
              <a:gd name="connsiteY7" fmla="*/ 3569898 h 3741749"/>
              <a:gd name="connsiteX8" fmla="*/ 504057 w 3903867"/>
              <a:gd name="connsiteY8" fmla="*/ 3741749 h 3741749"/>
              <a:gd name="connsiteX0" fmla="*/ 47859 w 3903867"/>
              <a:gd name="connsiteY0" fmla="*/ 3690667 h 3741749"/>
              <a:gd name="connsiteX1" fmla="*/ 0 w 3903867"/>
              <a:gd name="connsiteY1" fmla="*/ 3741749 h 3741749"/>
              <a:gd name="connsiteX2" fmla="*/ 3394908 w 3903867"/>
              <a:gd name="connsiteY2" fmla="*/ 352245 h 3741749"/>
              <a:gd name="connsiteX3" fmla="*/ 3101610 w 3903867"/>
              <a:gd name="connsiteY3" fmla="*/ 1577196 h 3741749"/>
              <a:gd name="connsiteX4" fmla="*/ 2704795 w 3903867"/>
              <a:gd name="connsiteY4" fmla="*/ 2353573 h 3741749"/>
              <a:gd name="connsiteX5" fmla="*/ 2204463 w 3903867"/>
              <a:gd name="connsiteY5" fmla="*/ 3017807 h 3741749"/>
              <a:gd name="connsiteX6" fmla="*/ 1980176 w 3903867"/>
              <a:gd name="connsiteY6" fmla="*/ 3276600 h 3741749"/>
              <a:gd name="connsiteX7" fmla="*/ 1512169 w 3903867"/>
              <a:gd name="connsiteY7" fmla="*/ 3597733 h 3741749"/>
              <a:gd name="connsiteX8" fmla="*/ 504057 w 3903867"/>
              <a:gd name="connsiteY8" fmla="*/ 3741749 h 3741749"/>
              <a:gd name="connsiteX0" fmla="*/ 47859 w 3903867"/>
              <a:gd name="connsiteY0" fmla="*/ 3690667 h 3741749"/>
              <a:gd name="connsiteX1" fmla="*/ 0 w 3903867"/>
              <a:gd name="connsiteY1" fmla="*/ 3741749 h 3741749"/>
              <a:gd name="connsiteX2" fmla="*/ 3394908 w 3903867"/>
              <a:gd name="connsiteY2" fmla="*/ 352245 h 3741749"/>
              <a:gd name="connsiteX3" fmla="*/ 3101610 w 3903867"/>
              <a:gd name="connsiteY3" fmla="*/ 1577196 h 3741749"/>
              <a:gd name="connsiteX4" fmla="*/ 2704795 w 3903867"/>
              <a:gd name="connsiteY4" fmla="*/ 2353573 h 3741749"/>
              <a:gd name="connsiteX5" fmla="*/ 2204463 w 3903867"/>
              <a:gd name="connsiteY5" fmla="*/ 3017807 h 3741749"/>
              <a:gd name="connsiteX6" fmla="*/ 2160241 w 3903867"/>
              <a:gd name="connsiteY6" fmla="*/ 3237693 h 3741749"/>
              <a:gd name="connsiteX7" fmla="*/ 1512169 w 3903867"/>
              <a:gd name="connsiteY7" fmla="*/ 3597733 h 3741749"/>
              <a:gd name="connsiteX8" fmla="*/ 504057 w 3903867"/>
              <a:gd name="connsiteY8" fmla="*/ 3741749 h 3741749"/>
              <a:gd name="connsiteX0" fmla="*/ 47859 w 3903867"/>
              <a:gd name="connsiteY0" fmla="*/ 3690667 h 3741749"/>
              <a:gd name="connsiteX1" fmla="*/ 0 w 3903867"/>
              <a:gd name="connsiteY1" fmla="*/ 3741749 h 3741749"/>
              <a:gd name="connsiteX2" fmla="*/ 3394908 w 3903867"/>
              <a:gd name="connsiteY2" fmla="*/ 352245 h 3741749"/>
              <a:gd name="connsiteX3" fmla="*/ 3101610 w 3903867"/>
              <a:gd name="connsiteY3" fmla="*/ 1577196 h 3741749"/>
              <a:gd name="connsiteX4" fmla="*/ 2704795 w 3903867"/>
              <a:gd name="connsiteY4" fmla="*/ 2353573 h 3741749"/>
              <a:gd name="connsiteX5" fmla="*/ 2160241 w 3903867"/>
              <a:gd name="connsiteY5" fmla="*/ 3237693 h 3741749"/>
              <a:gd name="connsiteX6" fmla="*/ 1512169 w 3903867"/>
              <a:gd name="connsiteY6" fmla="*/ 3597733 h 3741749"/>
              <a:gd name="connsiteX7" fmla="*/ 504057 w 3903867"/>
              <a:gd name="connsiteY7" fmla="*/ 3741749 h 3741749"/>
              <a:gd name="connsiteX0" fmla="*/ 47859 w 3963602"/>
              <a:gd name="connsiteY0" fmla="*/ 3822826 h 3873908"/>
              <a:gd name="connsiteX1" fmla="*/ 0 w 3963602"/>
              <a:gd name="connsiteY1" fmla="*/ 3873908 h 3873908"/>
              <a:gd name="connsiteX2" fmla="*/ 3394908 w 3963602"/>
              <a:gd name="connsiteY2" fmla="*/ 484404 h 3873908"/>
              <a:gd name="connsiteX3" fmla="*/ 3412162 w 3963602"/>
              <a:gd name="connsiteY3" fmla="*/ 967483 h 3873908"/>
              <a:gd name="connsiteX4" fmla="*/ 3101610 w 3963602"/>
              <a:gd name="connsiteY4" fmla="*/ 1709355 h 3873908"/>
              <a:gd name="connsiteX5" fmla="*/ 2704795 w 3963602"/>
              <a:gd name="connsiteY5" fmla="*/ 2485732 h 3873908"/>
              <a:gd name="connsiteX6" fmla="*/ 2160241 w 3963602"/>
              <a:gd name="connsiteY6" fmla="*/ 3369852 h 3873908"/>
              <a:gd name="connsiteX7" fmla="*/ 1512169 w 3963602"/>
              <a:gd name="connsiteY7" fmla="*/ 3729892 h 3873908"/>
              <a:gd name="connsiteX8" fmla="*/ 504057 w 3963602"/>
              <a:gd name="connsiteY8" fmla="*/ 3873908 h 3873908"/>
              <a:gd name="connsiteX0" fmla="*/ 47859 w 3963602"/>
              <a:gd name="connsiteY0" fmla="*/ 3822826 h 3873908"/>
              <a:gd name="connsiteX1" fmla="*/ 0 w 3963602"/>
              <a:gd name="connsiteY1" fmla="*/ 3873908 h 3873908"/>
              <a:gd name="connsiteX2" fmla="*/ 3394908 w 3963602"/>
              <a:gd name="connsiteY2" fmla="*/ 484404 h 3873908"/>
              <a:gd name="connsiteX3" fmla="*/ 3456384 w 3963602"/>
              <a:gd name="connsiteY3" fmla="*/ 777564 h 3873908"/>
              <a:gd name="connsiteX4" fmla="*/ 3101610 w 3963602"/>
              <a:gd name="connsiteY4" fmla="*/ 1709355 h 3873908"/>
              <a:gd name="connsiteX5" fmla="*/ 2704795 w 3963602"/>
              <a:gd name="connsiteY5" fmla="*/ 2485732 h 3873908"/>
              <a:gd name="connsiteX6" fmla="*/ 2160241 w 3963602"/>
              <a:gd name="connsiteY6" fmla="*/ 3369852 h 3873908"/>
              <a:gd name="connsiteX7" fmla="*/ 1512169 w 3963602"/>
              <a:gd name="connsiteY7" fmla="*/ 3729892 h 3873908"/>
              <a:gd name="connsiteX8" fmla="*/ 504057 w 3963602"/>
              <a:gd name="connsiteY8" fmla="*/ 3873908 h 3873908"/>
              <a:gd name="connsiteX0" fmla="*/ 47859 w 3963602"/>
              <a:gd name="connsiteY0" fmla="*/ 3822826 h 3873908"/>
              <a:gd name="connsiteX1" fmla="*/ 0 w 3963602"/>
              <a:gd name="connsiteY1" fmla="*/ 3873908 h 3873908"/>
              <a:gd name="connsiteX2" fmla="*/ 3394908 w 3963602"/>
              <a:gd name="connsiteY2" fmla="*/ 484404 h 3873908"/>
              <a:gd name="connsiteX3" fmla="*/ 3456384 w 3963602"/>
              <a:gd name="connsiteY3" fmla="*/ 489532 h 3873908"/>
              <a:gd name="connsiteX4" fmla="*/ 3101610 w 3963602"/>
              <a:gd name="connsiteY4" fmla="*/ 1709355 h 3873908"/>
              <a:gd name="connsiteX5" fmla="*/ 2704795 w 3963602"/>
              <a:gd name="connsiteY5" fmla="*/ 2485732 h 3873908"/>
              <a:gd name="connsiteX6" fmla="*/ 2160241 w 3963602"/>
              <a:gd name="connsiteY6" fmla="*/ 3369852 h 3873908"/>
              <a:gd name="connsiteX7" fmla="*/ 1512169 w 3963602"/>
              <a:gd name="connsiteY7" fmla="*/ 3729892 h 3873908"/>
              <a:gd name="connsiteX8" fmla="*/ 504057 w 3963602"/>
              <a:gd name="connsiteY8" fmla="*/ 3873908 h 3873908"/>
              <a:gd name="connsiteX0" fmla="*/ 47859 w 3992356"/>
              <a:gd name="connsiteY0" fmla="*/ 3936407 h 3987489"/>
              <a:gd name="connsiteX1" fmla="*/ 0 w 3992356"/>
              <a:gd name="connsiteY1" fmla="*/ 3987489 h 3987489"/>
              <a:gd name="connsiteX2" fmla="*/ 3394908 w 3992356"/>
              <a:gd name="connsiteY2" fmla="*/ 597985 h 3987489"/>
              <a:gd name="connsiteX3" fmla="*/ 3600400 w 3992356"/>
              <a:gd name="connsiteY3" fmla="*/ 387089 h 3987489"/>
              <a:gd name="connsiteX4" fmla="*/ 3456384 w 3992356"/>
              <a:gd name="connsiteY4" fmla="*/ 603113 h 3987489"/>
              <a:gd name="connsiteX5" fmla="*/ 3101610 w 3992356"/>
              <a:gd name="connsiteY5" fmla="*/ 1822936 h 3987489"/>
              <a:gd name="connsiteX6" fmla="*/ 2704795 w 3992356"/>
              <a:gd name="connsiteY6" fmla="*/ 2599313 h 3987489"/>
              <a:gd name="connsiteX7" fmla="*/ 2160241 w 3992356"/>
              <a:gd name="connsiteY7" fmla="*/ 3483433 h 3987489"/>
              <a:gd name="connsiteX8" fmla="*/ 1512169 w 3992356"/>
              <a:gd name="connsiteY8" fmla="*/ 3843473 h 3987489"/>
              <a:gd name="connsiteX9" fmla="*/ 504057 w 3992356"/>
              <a:gd name="connsiteY9" fmla="*/ 3987489 h 3987489"/>
              <a:gd name="connsiteX0" fmla="*/ 47859 w 3970972"/>
              <a:gd name="connsiteY0" fmla="*/ 3902485 h 3953567"/>
              <a:gd name="connsiteX1" fmla="*/ 0 w 3970972"/>
              <a:gd name="connsiteY1" fmla="*/ 3953567 h 3953567"/>
              <a:gd name="connsiteX2" fmla="*/ 3394908 w 3970972"/>
              <a:gd name="connsiteY2" fmla="*/ 564063 h 3953567"/>
              <a:gd name="connsiteX3" fmla="*/ 3456384 w 3970972"/>
              <a:gd name="connsiteY3" fmla="*/ 569191 h 3953567"/>
              <a:gd name="connsiteX4" fmla="*/ 3101610 w 3970972"/>
              <a:gd name="connsiteY4" fmla="*/ 1789014 h 3953567"/>
              <a:gd name="connsiteX5" fmla="*/ 2704795 w 3970972"/>
              <a:gd name="connsiteY5" fmla="*/ 2565391 h 3953567"/>
              <a:gd name="connsiteX6" fmla="*/ 2160241 w 3970972"/>
              <a:gd name="connsiteY6" fmla="*/ 3449511 h 3953567"/>
              <a:gd name="connsiteX7" fmla="*/ 1512169 w 3970972"/>
              <a:gd name="connsiteY7" fmla="*/ 3809551 h 3953567"/>
              <a:gd name="connsiteX8" fmla="*/ 504057 w 3970972"/>
              <a:gd name="connsiteY8" fmla="*/ 3953567 h 3953567"/>
              <a:gd name="connsiteX0" fmla="*/ 47859 w 4006734"/>
              <a:gd name="connsiteY0" fmla="*/ 3949347 h 4000429"/>
              <a:gd name="connsiteX1" fmla="*/ 0 w 4006734"/>
              <a:gd name="connsiteY1" fmla="*/ 4000429 h 4000429"/>
              <a:gd name="connsiteX2" fmla="*/ 3394908 w 4006734"/>
              <a:gd name="connsiteY2" fmla="*/ 610925 h 4000429"/>
              <a:gd name="connsiteX3" fmla="*/ 3670954 w 4006734"/>
              <a:gd name="connsiteY3" fmla="*/ 334881 h 4000429"/>
              <a:gd name="connsiteX4" fmla="*/ 3456384 w 4006734"/>
              <a:gd name="connsiteY4" fmla="*/ 616053 h 4000429"/>
              <a:gd name="connsiteX5" fmla="*/ 3101610 w 4006734"/>
              <a:gd name="connsiteY5" fmla="*/ 1835876 h 4000429"/>
              <a:gd name="connsiteX6" fmla="*/ 2704795 w 4006734"/>
              <a:gd name="connsiteY6" fmla="*/ 2612253 h 4000429"/>
              <a:gd name="connsiteX7" fmla="*/ 2160241 w 4006734"/>
              <a:gd name="connsiteY7" fmla="*/ 3496373 h 4000429"/>
              <a:gd name="connsiteX8" fmla="*/ 1512169 w 4006734"/>
              <a:gd name="connsiteY8" fmla="*/ 3856413 h 4000429"/>
              <a:gd name="connsiteX9" fmla="*/ 504057 w 4006734"/>
              <a:gd name="connsiteY9" fmla="*/ 4000429 h 4000429"/>
              <a:gd name="connsiteX0" fmla="*/ 47859 w 4006734"/>
              <a:gd name="connsiteY0" fmla="*/ 3949347 h 4000429"/>
              <a:gd name="connsiteX1" fmla="*/ 0 w 4006734"/>
              <a:gd name="connsiteY1" fmla="*/ 4000429 h 4000429"/>
              <a:gd name="connsiteX2" fmla="*/ 3394908 w 4006734"/>
              <a:gd name="connsiteY2" fmla="*/ 610925 h 4000429"/>
              <a:gd name="connsiteX3" fmla="*/ 3456384 w 4006734"/>
              <a:gd name="connsiteY3" fmla="*/ 472038 h 4000429"/>
              <a:gd name="connsiteX4" fmla="*/ 3456384 w 4006734"/>
              <a:gd name="connsiteY4" fmla="*/ 616053 h 4000429"/>
              <a:gd name="connsiteX5" fmla="*/ 3101610 w 4006734"/>
              <a:gd name="connsiteY5" fmla="*/ 1835876 h 4000429"/>
              <a:gd name="connsiteX6" fmla="*/ 2704795 w 4006734"/>
              <a:gd name="connsiteY6" fmla="*/ 2612253 h 4000429"/>
              <a:gd name="connsiteX7" fmla="*/ 2160241 w 4006734"/>
              <a:gd name="connsiteY7" fmla="*/ 3496373 h 4000429"/>
              <a:gd name="connsiteX8" fmla="*/ 1512169 w 4006734"/>
              <a:gd name="connsiteY8" fmla="*/ 3856413 h 4000429"/>
              <a:gd name="connsiteX9" fmla="*/ 504057 w 4006734"/>
              <a:gd name="connsiteY9" fmla="*/ 4000429 h 400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6734" h="4000429">
                <a:moveTo>
                  <a:pt x="47859" y="3949347"/>
                </a:moveTo>
                <a:lnTo>
                  <a:pt x="0" y="4000429"/>
                </a:lnTo>
                <a:lnTo>
                  <a:pt x="3394908" y="610925"/>
                </a:lnTo>
                <a:cubicBezTo>
                  <a:pt x="4006734" y="0"/>
                  <a:pt x="3446138" y="471183"/>
                  <a:pt x="3456384" y="472038"/>
                </a:cubicBezTo>
                <a:cubicBezTo>
                  <a:pt x="3466630" y="472893"/>
                  <a:pt x="3515513" y="388747"/>
                  <a:pt x="3456384" y="616053"/>
                </a:cubicBezTo>
                <a:cubicBezTo>
                  <a:pt x="3397255" y="843359"/>
                  <a:pt x="3226875" y="1503176"/>
                  <a:pt x="3101610" y="1835876"/>
                </a:cubicBezTo>
                <a:cubicBezTo>
                  <a:pt x="2976345" y="2168576"/>
                  <a:pt x="2861690" y="2335503"/>
                  <a:pt x="2704795" y="2612253"/>
                </a:cubicBezTo>
                <a:cubicBezTo>
                  <a:pt x="2547900" y="2889003"/>
                  <a:pt x="2359012" y="3289013"/>
                  <a:pt x="2160241" y="3496373"/>
                </a:cubicBezTo>
                <a:cubicBezTo>
                  <a:pt x="1961470" y="3703733"/>
                  <a:pt x="1788200" y="3772404"/>
                  <a:pt x="1512169" y="3856413"/>
                </a:cubicBezTo>
                <a:cubicBezTo>
                  <a:pt x="1236138" y="3940422"/>
                  <a:pt x="634028" y="3888861"/>
                  <a:pt x="504057" y="4000429"/>
                </a:cubicBezTo>
              </a:path>
            </a:pathLst>
          </a:custGeom>
          <a:solidFill>
            <a:srgbClr val="FFA18B">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p:cNvSpPr txBox="1"/>
          <p:nvPr/>
        </p:nvSpPr>
        <p:spPr>
          <a:xfrm rot="18400627">
            <a:off x="3750789" y="4461465"/>
            <a:ext cx="1728192" cy="369332"/>
          </a:xfrm>
          <a:prstGeom prst="rect">
            <a:avLst/>
          </a:prstGeom>
          <a:noFill/>
        </p:spPr>
        <p:txBody>
          <a:bodyPr wrap="square" rtlCol="0">
            <a:spAutoFit/>
          </a:bodyPr>
          <a:lstStyle/>
          <a:p>
            <a:r>
              <a:rPr lang="en-GB" b="1" dirty="0">
                <a:solidFill>
                  <a:srgbClr val="FF3300"/>
                </a:solidFill>
              </a:rPr>
              <a:t>Lorenz Curve</a:t>
            </a:r>
            <a:endParaRPr lang="en-GB" dirty="0">
              <a:solidFill>
                <a:srgbClr val="FF3300"/>
              </a:solidFill>
            </a:endParaRPr>
          </a:p>
        </p:txBody>
      </p:sp>
      <p:sp>
        <p:nvSpPr>
          <p:cNvPr id="31" name="TextBox 30"/>
          <p:cNvSpPr txBox="1"/>
          <p:nvPr/>
        </p:nvSpPr>
        <p:spPr>
          <a:xfrm rot="19130454">
            <a:off x="3272834" y="4003145"/>
            <a:ext cx="1008112" cy="369332"/>
          </a:xfrm>
          <a:prstGeom prst="rect">
            <a:avLst/>
          </a:prstGeom>
          <a:noFill/>
        </p:spPr>
        <p:txBody>
          <a:bodyPr wrap="square" rtlCol="0">
            <a:spAutoFit/>
          </a:bodyPr>
          <a:lstStyle/>
          <a:p>
            <a:r>
              <a:rPr lang="en-GB" dirty="0"/>
              <a:t>Area A</a:t>
            </a:r>
          </a:p>
        </p:txBody>
      </p:sp>
      <p:sp>
        <p:nvSpPr>
          <p:cNvPr id="32" name="TextBox 31"/>
          <p:cNvSpPr txBox="1"/>
          <p:nvPr/>
        </p:nvSpPr>
        <p:spPr>
          <a:xfrm rot="18894844">
            <a:off x="4266573" y="4883800"/>
            <a:ext cx="1008112" cy="369332"/>
          </a:xfrm>
          <a:prstGeom prst="rect">
            <a:avLst/>
          </a:prstGeom>
          <a:noFill/>
        </p:spPr>
        <p:txBody>
          <a:bodyPr wrap="square" rtlCol="0">
            <a:spAutoFit/>
          </a:bodyPr>
          <a:lstStyle/>
          <a:p>
            <a:r>
              <a:rPr lang="en-GB" dirty="0"/>
              <a:t>Area B</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6" name="TextBox 5"/>
          <p:cNvSpPr txBox="1"/>
          <p:nvPr/>
        </p:nvSpPr>
        <p:spPr>
          <a:xfrm>
            <a:off x="4355976" y="692696"/>
            <a:ext cx="4536504" cy="2585323"/>
          </a:xfrm>
          <a:prstGeom prst="rect">
            <a:avLst/>
          </a:prstGeom>
          <a:noFill/>
        </p:spPr>
        <p:txBody>
          <a:bodyPr wrap="square" rtlCol="0">
            <a:spAutoFit/>
          </a:bodyPr>
          <a:lstStyle/>
          <a:p>
            <a:r>
              <a:rPr lang="en-GB" dirty="0"/>
              <a:t>Halving the consumer’s budget from £200 per week to £100 per week will halve the quantity of loaves and beer that can be purchased with the available budget.</a:t>
            </a:r>
          </a:p>
          <a:p>
            <a:endParaRPr lang="en-GB" dirty="0"/>
          </a:p>
          <a:p>
            <a:r>
              <a:rPr lang="en-GB" dirty="0"/>
              <a:t>This assumes that the price of the products remains unchanged:</a:t>
            </a:r>
          </a:p>
          <a:p>
            <a:pPr>
              <a:buFont typeface="Arial" pitchFamily="34" charset="0"/>
              <a:buChar char="•"/>
            </a:pPr>
            <a:r>
              <a:rPr lang="en-GB" dirty="0"/>
              <a:t>  Price of bread is £1 per loaf</a:t>
            </a:r>
          </a:p>
          <a:p>
            <a:pPr>
              <a:buFont typeface="Arial" pitchFamily="34" charset="0"/>
              <a:buChar char="•"/>
            </a:pPr>
            <a:r>
              <a:rPr lang="en-GB" dirty="0"/>
              <a:t>  Price of beer is £2 per pint</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3672408" cy="18002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68144" y="4005064"/>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528392"/>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3" name="Right Arrow 22"/>
          <p:cNvSpPr/>
          <p:nvPr/>
        </p:nvSpPr>
        <p:spPr>
          <a:xfrm rot="6996525">
            <a:off x="2402305" y="3136051"/>
            <a:ext cx="1546020" cy="1738910"/>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Inward shift</a:t>
            </a:r>
          </a:p>
        </p:txBody>
      </p:sp>
      <p:sp>
        <p:nvSpPr>
          <p:cNvPr id="24" name="TextBox 23"/>
          <p:cNvSpPr txBox="1"/>
          <p:nvPr/>
        </p:nvSpPr>
        <p:spPr>
          <a:xfrm>
            <a:off x="1115616" y="4725144"/>
            <a:ext cx="1728192" cy="369332"/>
          </a:xfrm>
          <a:prstGeom prst="rect">
            <a:avLst/>
          </a:prstGeom>
          <a:noFill/>
        </p:spPr>
        <p:txBody>
          <a:bodyPr wrap="square" rtlCol="0">
            <a:spAutoFit/>
          </a:bodyPr>
          <a:lstStyle/>
          <a:p>
            <a:r>
              <a:rPr lang="en-GB" b="1" dirty="0">
                <a:solidFill>
                  <a:srgbClr val="0000FF"/>
                </a:solidFill>
              </a:rPr>
              <a:t>Budget Line 2</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Line 5"/>
          <p:cNvSpPr>
            <a:spLocks noChangeShapeType="1"/>
          </p:cNvSpPr>
          <p:nvPr/>
        </p:nvSpPr>
        <p:spPr bwMode="auto">
          <a:xfrm flipH="1" flipV="1">
            <a:off x="539552" y="1700808"/>
            <a:ext cx="198" cy="4536480"/>
          </a:xfrm>
          <a:prstGeom prst="line">
            <a:avLst/>
          </a:prstGeom>
          <a:noFill/>
          <a:ln w="57150">
            <a:solidFill>
              <a:srgbClr val="FF0000"/>
            </a:solidFill>
            <a:round/>
            <a:headEnd/>
            <a:tailEnd type="triangle" w="med" len="med"/>
          </a:ln>
        </p:spPr>
        <p:txBody>
          <a:bodyPr/>
          <a:lstStyle/>
          <a:p>
            <a:endParaRPr lang="en-GB"/>
          </a:p>
        </p:txBody>
      </p:sp>
      <p:sp>
        <p:nvSpPr>
          <p:cNvPr id="3078" name="Line 6"/>
          <p:cNvSpPr>
            <a:spLocks noChangeShapeType="1"/>
          </p:cNvSpPr>
          <p:nvPr/>
        </p:nvSpPr>
        <p:spPr bwMode="auto">
          <a:xfrm>
            <a:off x="539750" y="6237288"/>
            <a:ext cx="4032250" cy="0"/>
          </a:xfrm>
          <a:prstGeom prst="line">
            <a:avLst/>
          </a:prstGeom>
          <a:noFill/>
          <a:ln w="57150">
            <a:solidFill>
              <a:srgbClr val="FF0000"/>
            </a:solidFill>
            <a:round/>
            <a:headEnd/>
            <a:tailEnd type="triangle" w="med" len="med"/>
          </a:ln>
        </p:spPr>
        <p:txBody>
          <a:bodyPr/>
          <a:lstStyle/>
          <a:p>
            <a:endParaRPr lang="en-GB"/>
          </a:p>
        </p:txBody>
      </p:sp>
      <p:sp>
        <p:nvSpPr>
          <p:cNvPr id="3079" name="Text Box 7"/>
          <p:cNvSpPr txBox="1">
            <a:spLocks noChangeArrowheads="1"/>
          </p:cNvSpPr>
          <p:nvPr/>
        </p:nvSpPr>
        <p:spPr bwMode="auto">
          <a:xfrm>
            <a:off x="1691680" y="692696"/>
            <a:ext cx="1800200" cy="366713"/>
          </a:xfrm>
          <a:prstGeom prst="rect">
            <a:avLst/>
          </a:prstGeom>
          <a:noFill/>
          <a:ln w="9525">
            <a:noFill/>
            <a:miter lim="800000"/>
            <a:headEnd/>
            <a:tailEnd/>
          </a:ln>
          <a:effectLst/>
        </p:spPr>
        <p:txBody>
          <a:bodyPr wrap="square">
            <a:spAutoFit/>
          </a:bodyPr>
          <a:lstStyle/>
          <a:p>
            <a:pPr>
              <a:spcBef>
                <a:spcPct val="50000"/>
              </a:spcBef>
            </a:pPr>
            <a:r>
              <a:rPr lang="en-GB" u="sng" dirty="0">
                <a:solidFill>
                  <a:srgbClr val="0066FF"/>
                </a:solidFill>
              </a:rPr>
              <a:t>Whole Market</a:t>
            </a:r>
          </a:p>
        </p:txBody>
      </p:sp>
      <p:sp>
        <p:nvSpPr>
          <p:cNvPr id="3080" name="Text Box 8"/>
          <p:cNvSpPr txBox="1">
            <a:spLocks noChangeArrowheads="1"/>
          </p:cNvSpPr>
          <p:nvPr/>
        </p:nvSpPr>
        <p:spPr bwMode="auto">
          <a:xfrm>
            <a:off x="4572000" y="692696"/>
            <a:ext cx="4464496" cy="784830"/>
          </a:xfrm>
          <a:prstGeom prst="rect">
            <a:avLst/>
          </a:prstGeom>
          <a:noFill/>
          <a:ln w="9525">
            <a:noFill/>
            <a:miter lim="800000"/>
            <a:headEnd/>
            <a:tailEnd/>
          </a:ln>
          <a:effectLst/>
        </p:spPr>
        <p:txBody>
          <a:bodyPr wrap="square">
            <a:spAutoFit/>
          </a:bodyPr>
          <a:lstStyle/>
          <a:p>
            <a:pPr>
              <a:spcBef>
                <a:spcPct val="50000"/>
              </a:spcBef>
            </a:pPr>
            <a:r>
              <a:rPr lang="en-GB" u="sng" dirty="0">
                <a:solidFill>
                  <a:srgbClr val="0066FF"/>
                </a:solidFill>
              </a:rPr>
              <a:t>Individual Firm – Equilibrium</a:t>
            </a:r>
            <a:r>
              <a:rPr lang="en-GB" dirty="0">
                <a:solidFill>
                  <a:srgbClr val="0066FF"/>
                </a:solidFill>
              </a:rPr>
              <a:t> </a:t>
            </a:r>
          </a:p>
          <a:p>
            <a:pPr>
              <a:spcBef>
                <a:spcPct val="50000"/>
              </a:spcBef>
            </a:pPr>
            <a:r>
              <a:rPr lang="en-GB" dirty="0">
                <a:solidFill>
                  <a:srgbClr val="0066FF"/>
                </a:solidFill>
              </a:rPr>
              <a:t>Perfectly competitive firm is a wage taker</a:t>
            </a:r>
            <a:endParaRPr lang="en-GB" u="sng" dirty="0">
              <a:solidFill>
                <a:srgbClr val="0066FF"/>
              </a:solidFill>
            </a:endParaRPr>
          </a:p>
        </p:txBody>
      </p:sp>
      <p:sp>
        <p:nvSpPr>
          <p:cNvPr id="3081" name="Line 9"/>
          <p:cNvSpPr>
            <a:spLocks noChangeShapeType="1"/>
          </p:cNvSpPr>
          <p:nvPr/>
        </p:nvSpPr>
        <p:spPr bwMode="auto">
          <a:xfrm flipV="1">
            <a:off x="4859338" y="1844675"/>
            <a:ext cx="0" cy="4392613"/>
          </a:xfrm>
          <a:prstGeom prst="line">
            <a:avLst/>
          </a:prstGeom>
          <a:noFill/>
          <a:ln w="57150">
            <a:solidFill>
              <a:srgbClr val="FF0000"/>
            </a:solidFill>
            <a:round/>
            <a:headEnd/>
            <a:tailEnd type="triangle" w="med" len="med"/>
          </a:ln>
        </p:spPr>
        <p:txBody>
          <a:bodyPr/>
          <a:lstStyle/>
          <a:p>
            <a:endParaRPr lang="en-GB"/>
          </a:p>
        </p:txBody>
      </p:sp>
      <p:sp>
        <p:nvSpPr>
          <p:cNvPr id="3082" name="Line 10"/>
          <p:cNvSpPr>
            <a:spLocks noChangeShapeType="1"/>
          </p:cNvSpPr>
          <p:nvPr/>
        </p:nvSpPr>
        <p:spPr bwMode="auto">
          <a:xfrm>
            <a:off x="4859338" y="6237288"/>
            <a:ext cx="4032250" cy="0"/>
          </a:xfrm>
          <a:prstGeom prst="line">
            <a:avLst/>
          </a:prstGeom>
          <a:noFill/>
          <a:ln w="57150">
            <a:solidFill>
              <a:srgbClr val="FF0000"/>
            </a:solidFill>
            <a:round/>
            <a:headEnd/>
            <a:tailEnd type="triangle" w="med" len="med"/>
          </a:ln>
        </p:spPr>
        <p:txBody>
          <a:bodyPr/>
          <a:lstStyle/>
          <a:p>
            <a:endParaRPr lang="en-GB"/>
          </a:p>
        </p:txBody>
      </p:sp>
      <p:sp>
        <p:nvSpPr>
          <p:cNvPr id="3083" name="Line 11"/>
          <p:cNvSpPr>
            <a:spLocks noChangeShapeType="1"/>
          </p:cNvSpPr>
          <p:nvPr/>
        </p:nvSpPr>
        <p:spPr bwMode="auto">
          <a:xfrm>
            <a:off x="1042988" y="2349500"/>
            <a:ext cx="3097212" cy="3455988"/>
          </a:xfrm>
          <a:prstGeom prst="line">
            <a:avLst/>
          </a:prstGeom>
          <a:noFill/>
          <a:ln w="63500">
            <a:solidFill>
              <a:srgbClr val="0000FF"/>
            </a:solidFill>
            <a:round/>
            <a:headEnd/>
            <a:tailEnd/>
          </a:ln>
        </p:spPr>
        <p:txBody>
          <a:bodyPr/>
          <a:lstStyle/>
          <a:p>
            <a:endParaRPr lang="en-GB"/>
          </a:p>
        </p:txBody>
      </p:sp>
      <p:sp>
        <p:nvSpPr>
          <p:cNvPr id="3084" name="Line 12"/>
          <p:cNvSpPr>
            <a:spLocks noChangeShapeType="1"/>
          </p:cNvSpPr>
          <p:nvPr/>
        </p:nvSpPr>
        <p:spPr bwMode="auto">
          <a:xfrm flipV="1">
            <a:off x="971600" y="2204864"/>
            <a:ext cx="2735262" cy="2952750"/>
          </a:xfrm>
          <a:prstGeom prst="line">
            <a:avLst/>
          </a:prstGeom>
          <a:noFill/>
          <a:ln w="57150">
            <a:solidFill>
              <a:srgbClr val="FF0000"/>
            </a:solidFill>
            <a:round/>
            <a:headEnd/>
            <a:tailEnd/>
          </a:ln>
        </p:spPr>
        <p:txBody>
          <a:bodyPr/>
          <a:lstStyle/>
          <a:p>
            <a:endParaRPr lang="en-GB"/>
          </a:p>
        </p:txBody>
      </p:sp>
      <p:sp>
        <p:nvSpPr>
          <p:cNvPr id="3085" name="Text Box 13"/>
          <p:cNvSpPr txBox="1">
            <a:spLocks noChangeArrowheads="1"/>
          </p:cNvSpPr>
          <p:nvPr/>
        </p:nvSpPr>
        <p:spPr bwMode="auto">
          <a:xfrm>
            <a:off x="827584" y="1772816"/>
            <a:ext cx="1368152"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Demand for labour</a:t>
            </a:r>
          </a:p>
        </p:txBody>
      </p:sp>
      <p:sp>
        <p:nvSpPr>
          <p:cNvPr id="3086" name="Text Box 14"/>
          <p:cNvSpPr txBox="1">
            <a:spLocks noChangeArrowheads="1"/>
          </p:cNvSpPr>
          <p:nvPr/>
        </p:nvSpPr>
        <p:spPr bwMode="auto">
          <a:xfrm>
            <a:off x="2771800" y="1772816"/>
            <a:ext cx="1152525" cy="646331"/>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Supply of labour</a:t>
            </a:r>
          </a:p>
        </p:txBody>
      </p:sp>
      <p:sp>
        <p:nvSpPr>
          <p:cNvPr id="3087" name="Line 15"/>
          <p:cNvSpPr>
            <a:spLocks noChangeShapeType="1"/>
          </p:cNvSpPr>
          <p:nvPr/>
        </p:nvSpPr>
        <p:spPr bwMode="auto">
          <a:xfrm flipH="1">
            <a:off x="539552" y="3717032"/>
            <a:ext cx="17287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88" name="Line 16"/>
          <p:cNvSpPr>
            <a:spLocks noChangeShapeType="1"/>
          </p:cNvSpPr>
          <p:nvPr/>
        </p:nvSpPr>
        <p:spPr bwMode="auto">
          <a:xfrm>
            <a:off x="2268538" y="3716338"/>
            <a:ext cx="0" cy="252095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89" name="Text Box 17"/>
          <p:cNvSpPr txBox="1">
            <a:spLocks noChangeArrowheads="1"/>
          </p:cNvSpPr>
          <p:nvPr/>
        </p:nvSpPr>
        <p:spPr bwMode="auto">
          <a:xfrm>
            <a:off x="0" y="3429000"/>
            <a:ext cx="1476375" cy="641350"/>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Equilibrium Wage</a:t>
            </a:r>
          </a:p>
        </p:txBody>
      </p:sp>
      <p:sp>
        <p:nvSpPr>
          <p:cNvPr id="3090" name="Text Box 18"/>
          <p:cNvSpPr txBox="1">
            <a:spLocks noChangeArrowheads="1"/>
          </p:cNvSpPr>
          <p:nvPr/>
        </p:nvSpPr>
        <p:spPr bwMode="auto">
          <a:xfrm>
            <a:off x="107504" y="1412776"/>
            <a:ext cx="1152252"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Wage (£)</a:t>
            </a:r>
          </a:p>
        </p:txBody>
      </p:sp>
      <p:sp>
        <p:nvSpPr>
          <p:cNvPr id="3091" name="Text Box 19"/>
          <p:cNvSpPr txBox="1">
            <a:spLocks noChangeArrowheads="1"/>
          </p:cNvSpPr>
          <p:nvPr/>
        </p:nvSpPr>
        <p:spPr bwMode="auto">
          <a:xfrm>
            <a:off x="1042988" y="6491288"/>
            <a:ext cx="3817937" cy="366712"/>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 demanded and supplied</a:t>
            </a:r>
          </a:p>
        </p:txBody>
      </p:sp>
      <p:sp>
        <p:nvSpPr>
          <p:cNvPr id="3092" name="Text Box 20"/>
          <p:cNvSpPr txBox="1">
            <a:spLocks noChangeArrowheads="1"/>
          </p:cNvSpPr>
          <p:nvPr/>
        </p:nvSpPr>
        <p:spPr bwMode="auto">
          <a:xfrm>
            <a:off x="1476375" y="6237288"/>
            <a:ext cx="2303463" cy="366712"/>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Equilibrium Quantity</a:t>
            </a:r>
          </a:p>
        </p:txBody>
      </p:sp>
      <p:sp>
        <p:nvSpPr>
          <p:cNvPr id="3093" name="Line 21"/>
          <p:cNvSpPr>
            <a:spLocks noChangeShapeType="1"/>
          </p:cNvSpPr>
          <p:nvPr/>
        </p:nvSpPr>
        <p:spPr bwMode="auto">
          <a:xfrm>
            <a:off x="2268538" y="3716338"/>
            <a:ext cx="2590800"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94" name="Line 22"/>
          <p:cNvSpPr>
            <a:spLocks noChangeShapeType="1"/>
          </p:cNvSpPr>
          <p:nvPr/>
        </p:nvSpPr>
        <p:spPr bwMode="auto">
          <a:xfrm>
            <a:off x="4859338" y="3716338"/>
            <a:ext cx="3384550" cy="0"/>
          </a:xfrm>
          <a:prstGeom prst="line">
            <a:avLst/>
          </a:prstGeom>
          <a:noFill/>
          <a:ln w="57150">
            <a:solidFill>
              <a:srgbClr val="FF0000"/>
            </a:solidFill>
            <a:round/>
            <a:headEnd/>
            <a:tailEnd/>
          </a:ln>
        </p:spPr>
        <p:txBody>
          <a:bodyPr/>
          <a:lstStyle/>
          <a:p>
            <a:endParaRPr lang="en-GB"/>
          </a:p>
        </p:txBody>
      </p:sp>
      <p:sp>
        <p:nvSpPr>
          <p:cNvPr id="3095" name="Text Box 23"/>
          <p:cNvSpPr txBox="1">
            <a:spLocks noChangeArrowheads="1"/>
          </p:cNvSpPr>
          <p:nvPr/>
        </p:nvSpPr>
        <p:spPr bwMode="auto">
          <a:xfrm>
            <a:off x="7380312" y="3356992"/>
            <a:ext cx="1440160"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FF3300"/>
                </a:solidFill>
              </a:rPr>
              <a:t>Wage rate</a:t>
            </a:r>
          </a:p>
        </p:txBody>
      </p:sp>
      <p:sp>
        <p:nvSpPr>
          <p:cNvPr id="3096" name="Text Box 24"/>
          <p:cNvSpPr txBox="1">
            <a:spLocks noChangeArrowheads="1"/>
          </p:cNvSpPr>
          <p:nvPr/>
        </p:nvSpPr>
        <p:spPr bwMode="auto">
          <a:xfrm>
            <a:off x="4211960" y="1484784"/>
            <a:ext cx="1152004"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Price (£)</a:t>
            </a:r>
          </a:p>
        </p:txBody>
      </p:sp>
      <p:sp>
        <p:nvSpPr>
          <p:cNvPr id="3097" name="Text Box 25"/>
          <p:cNvSpPr txBox="1">
            <a:spLocks noChangeArrowheads="1"/>
          </p:cNvSpPr>
          <p:nvPr/>
        </p:nvSpPr>
        <p:spPr bwMode="auto">
          <a:xfrm>
            <a:off x="7668344" y="6309320"/>
            <a:ext cx="1079500" cy="366713"/>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a:t>
            </a:r>
          </a:p>
        </p:txBody>
      </p:sp>
      <p:sp>
        <p:nvSpPr>
          <p:cNvPr id="3102" name="Line 30"/>
          <p:cNvSpPr>
            <a:spLocks noChangeShapeType="1"/>
          </p:cNvSpPr>
          <p:nvPr/>
        </p:nvSpPr>
        <p:spPr bwMode="auto">
          <a:xfrm>
            <a:off x="6516216" y="3717032"/>
            <a:ext cx="0" cy="252095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103" name="Text Box 31"/>
          <p:cNvSpPr txBox="1">
            <a:spLocks noChangeArrowheads="1"/>
          </p:cNvSpPr>
          <p:nvPr/>
        </p:nvSpPr>
        <p:spPr bwMode="auto">
          <a:xfrm>
            <a:off x="6156176" y="6309320"/>
            <a:ext cx="1081087" cy="366713"/>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a:t>
            </a:r>
          </a:p>
        </p:txBody>
      </p:sp>
      <p:sp>
        <p:nvSpPr>
          <p:cNvPr id="29" name="Line 11"/>
          <p:cNvSpPr>
            <a:spLocks noChangeShapeType="1"/>
          </p:cNvSpPr>
          <p:nvPr/>
        </p:nvSpPr>
        <p:spPr bwMode="auto">
          <a:xfrm>
            <a:off x="5220072" y="2276872"/>
            <a:ext cx="3097212" cy="3455988"/>
          </a:xfrm>
          <a:prstGeom prst="line">
            <a:avLst/>
          </a:prstGeom>
          <a:noFill/>
          <a:ln w="63500">
            <a:solidFill>
              <a:srgbClr val="0000FF"/>
            </a:solidFill>
            <a:round/>
            <a:headEnd/>
            <a:tailEnd/>
          </a:ln>
        </p:spPr>
        <p:txBody>
          <a:bodyPr/>
          <a:lstStyle/>
          <a:p>
            <a:endParaRPr lang="en-GB"/>
          </a:p>
        </p:txBody>
      </p:sp>
      <p:sp>
        <p:nvSpPr>
          <p:cNvPr id="30" name="Text Box 13"/>
          <p:cNvSpPr txBox="1">
            <a:spLocks noChangeArrowheads="1"/>
          </p:cNvSpPr>
          <p:nvPr/>
        </p:nvSpPr>
        <p:spPr bwMode="auto">
          <a:xfrm>
            <a:off x="5436096" y="2060848"/>
            <a:ext cx="324036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Demand for labour = Marginal revenue product of labour</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Line 5"/>
          <p:cNvSpPr>
            <a:spLocks noChangeShapeType="1"/>
          </p:cNvSpPr>
          <p:nvPr/>
        </p:nvSpPr>
        <p:spPr bwMode="auto">
          <a:xfrm flipH="1" flipV="1">
            <a:off x="539552" y="1700808"/>
            <a:ext cx="198" cy="4536480"/>
          </a:xfrm>
          <a:prstGeom prst="line">
            <a:avLst/>
          </a:prstGeom>
          <a:noFill/>
          <a:ln w="57150">
            <a:solidFill>
              <a:srgbClr val="FF0000"/>
            </a:solidFill>
            <a:round/>
            <a:headEnd/>
            <a:tailEnd type="triangle" w="med" len="med"/>
          </a:ln>
        </p:spPr>
        <p:txBody>
          <a:bodyPr/>
          <a:lstStyle/>
          <a:p>
            <a:endParaRPr lang="en-GB"/>
          </a:p>
        </p:txBody>
      </p:sp>
      <p:sp>
        <p:nvSpPr>
          <p:cNvPr id="3078" name="Line 6"/>
          <p:cNvSpPr>
            <a:spLocks noChangeShapeType="1"/>
          </p:cNvSpPr>
          <p:nvPr/>
        </p:nvSpPr>
        <p:spPr bwMode="auto">
          <a:xfrm>
            <a:off x="539750" y="6237288"/>
            <a:ext cx="4032250" cy="0"/>
          </a:xfrm>
          <a:prstGeom prst="line">
            <a:avLst/>
          </a:prstGeom>
          <a:noFill/>
          <a:ln w="57150">
            <a:solidFill>
              <a:srgbClr val="FF0000"/>
            </a:solidFill>
            <a:round/>
            <a:headEnd/>
            <a:tailEnd type="triangle" w="med" len="med"/>
          </a:ln>
        </p:spPr>
        <p:txBody>
          <a:bodyPr/>
          <a:lstStyle/>
          <a:p>
            <a:endParaRPr lang="en-GB"/>
          </a:p>
        </p:txBody>
      </p:sp>
      <p:sp>
        <p:nvSpPr>
          <p:cNvPr id="3079" name="Text Box 7"/>
          <p:cNvSpPr txBox="1">
            <a:spLocks noChangeArrowheads="1"/>
          </p:cNvSpPr>
          <p:nvPr/>
        </p:nvSpPr>
        <p:spPr bwMode="auto">
          <a:xfrm>
            <a:off x="1691680" y="692696"/>
            <a:ext cx="1800200" cy="366713"/>
          </a:xfrm>
          <a:prstGeom prst="rect">
            <a:avLst/>
          </a:prstGeom>
          <a:noFill/>
          <a:ln w="9525">
            <a:noFill/>
            <a:miter lim="800000"/>
            <a:headEnd/>
            <a:tailEnd/>
          </a:ln>
          <a:effectLst/>
        </p:spPr>
        <p:txBody>
          <a:bodyPr wrap="square">
            <a:spAutoFit/>
          </a:bodyPr>
          <a:lstStyle/>
          <a:p>
            <a:pPr>
              <a:spcBef>
                <a:spcPct val="50000"/>
              </a:spcBef>
            </a:pPr>
            <a:r>
              <a:rPr lang="en-GB" u="sng" dirty="0">
                <a:solidFill>
                  <a:srgbClr val="0066FF"/>
                </a:solidFill>
              </a:rPr>
              <a:t>Whole Market</a:t>
            </a:r>
          </a:p>
        </p:txBody>
      </p:sp>
      <p:sp>
        <p:nvSpPr>
          <p:cNvPr id="3080" name="Text Box 8"/>
          <p:cNvSpPr txBox="1">
            <a:spLocks noChangeArrowheads="1"/>
          </p:cNvSpPr>
          <p:nvPr/>
        </p:nvSpPr>
        <p:spPr bwMode="auto">
          <a:xfrm>
            <a:off x="4572000" y="692696"/>
            <a:ext cx="4464496" cy="784830"/>
          </a:xfrm>
          <a:prstGeom prst="rect">
            <a:avLst/>
          </a:prstGeom>
          <a:noFill/>
          <a:ln w="9525">
            <a:noFill/>
            <a:miter lim="800000"/>
            <a:headEnd/>
            <a:tailEnd/>
          </a:ln>
          <a:effectLst/>
        </p:spPr>
        <p:txBody>
          <a:bodyPr wrap="square">
            <a:spAutoFit/>
          </a:bodyPr>
          <a:lstStyle/>
          <a:p>
            <a:pPr>
              <a:spcBef>
                <a:spcPct val="50000"/>
              </a:spcBef>
            </a:pPr>
            <a:r>
              <a:rPr lang="en-GB" u="sng" dirty="0">
                <a:solidFill>
                  <a:srgbClr val="0066FF"/>
                </a:solidFill>
              </a:rPr>
              <a:t>Individual Firm – Equilibrium</a:t>
            </a:r>
            <a:r>
              <a:rPr lang="en-GB" dirty="0">
                <a:solidFill>
                  <a:srgbClr val="0066FF"/>
                </a:solidFill>
              </a:rPr>
              <a:t> </a:t>
            </a:r>
          </a:p>
          <a:p>
            <a:pPr>
              <a:spcBef>
                <a:spcPct val="50000"/>
              </a:spcBef>
            </a:pPr>
            <a:r>
              <a:rPr lang="en-GB" dirty="0">
                <a:solidFill>
                  <a:srgbClr val="0066FF"/>
                </a:solidFill>
              </a:rPr>
              <a:t>Perfectly competitive firm is a wage taker</a:t>
            </a:r>
            <a:endParaRPr lang="en-GB" u="sng" dirty="0">
              <a:solidFill>
                <a:srgbClr val="0066FF"/>
              </a:solidFill>
            </a:endParaRPr>
          </a:p>
        </p:txBody>
      </p:sp>
      <p:sp>
        <p:nvSpPr>
          <p:cNvPr id="3081" name="Line 9"/>
          <p:cNvSpPr>
            <a:spLocks noChangeShapeType="1"/>
          </p:cNvSpPr>
          <p:nvPr/>
        </p:nvSpPr>
        <p:spPr bwMode="auto">
          <a:xfrm flipV="1">
            <a:off x="4859338" y="1844675"/>
            <a:ext cx="0" cy="4392613"/>
          </a:xfrm>
          <a:prstGeom prst="line">
            <a:avLst/>
          </a:prstGeom>
          <a:noFill/>
          <a:ln w="57150">
            <a:solidFill>
              <a:srgbClr val="FF0000"/>
            </a:solidFill>
            <a:round/>
            <a:headEnd/>
            <a:tailEnd type="triangle" w="med" len="med"/>
          </a:ln>
        </p:spPr>
        <p:txBody>
          <a:bodyPr/>
          <a:lstStyle/>
          <a:p>
            <a:endParaRPr lang="en-GB"/>
          </a:p>
        </p:txBody>
      </p:sp>
      <p:sp>
        <p:nvSpPr>
          <p:cNvPr id="3082" name="Line 10"/>
          <p:cNvSpPr>
            <a:spLocks noChangeShapeType="1"/>
          </p:cNvSpPr>
          <p:nvPr/>
        </p:nvSpPr>
        <p:spPr bwMode="auto">
          <a:xfrm>
            <a:off x="4859338" y="6237288"/>
            <a:ext cx="4032250" cy="0"/>
          </a:xfrm>
          <a:prstGeom prst="line">
            <a:avLst/>
          </a:prstGeom>
          <a:noFill/>
          <a:ln w="57150">
            <a:solidFill>
              <a:srgbClr val="FF0000"/>
            </a:solidFill>
            <a:round/>
            <a:headEnd/>
            <a:tailEnd type="triangle" w="med" len="med"/>
          </a:ln>
        </p:spPr>
        <p:txBody>
          <a:bodyPr/>
          <a:lstStyle/>
          <a:p>
            <a:endParaRPr lang="en-GB"/>
          </a:p>
        </p:txBody>
      </p:sp>
      <p:sp>
        <p:nvSpPr>
          <p:cNvPr id="3083" name="Line 11"/>
          <p:cNvSpPr>
            <a:spLocks noChangeShapeType="1"/>
          </p:cNvSpPr>
          <p:nvPr/>
        </p:nvSpPr>
        <p:spPr bwMode="auto">
          <a:xfrm>
            <a:off x="1042988" y="2349500"/>
            <a:ext cx="3097212" cy="3455988"/>
          </a:xfrm>
          <a:prstGeom prst="line">
            <a:avLst/>
          </a:prstGeom>
          <a:noFill/>
          <a:ln w="63500">
            <a:solidFill>
              <a:srgbClr val="0000FF"/>
            </a:solidFill>
            <a:round/>
            <a:headEnd/>
            <a:tailEnd/>
          </a:ln>
        </p:spPr>
        <p:txBody>
          <a:bodyPr/>
          <a:lstStyle/>
          <a:p>
            <a:endParaRPr lang="en-GB"/>
          </a:p>
        </p:txBody>
      </p:sp>
      <p:sp>
        <p:nvSpPr>
          <p:cNvPr id="3084" name="Line 12"/>
          <p:cNvSpPr>
            <a:spLocks noChangeShapeType="1"/>
          </p:cNvSpPr>
          <p:nvPr/>
        </p:nvSpPr>
        <p:spPr bwMode="auto">
          <a:xfrm flipV="1">
            <a:off x="900113" y="2276475"/>
            <a:ext cx="2735262" cy="2952750"/>
          </a:xfrm>
          <a:prstGeom prst="line">
            <a:avLst/>
          </a:prstGeom>
          <a:noFill/>
          <a:ln w="57150">
            <a:solidFill>
              <a:srgbClr val="FF0000"/>
            </a:solidFill>
            <a:round/>
            <a:headEnd/>
            <a:tailEnd/>
          </a:ln>
        </p:spPr>
        <p:txBody>
          <a:bodyPr/>
          <a:lstStyle/>
          <a:p>
            <a:endParaRPr lang="en-GB"/>
          </a:p>
        </p:txBody>
      </p:sp>
      <p:sp>
        <p:nvSpPr>
          <p:cNvPr id="3085" name="Text Box 13"/>
          <p:cNvSpPr txBox="1">
            <a:spLocks noChangeArrowheads="1"/>
          </p:cNvSpPr>
          <p:nvPr/>
        </p:nvSpPr>
        <p:spPr bwMode="auto">
          <a:xfrm>
            <a:off x="827584" y="1772816"/>
            <a:ext cx="1368152"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Demand for labour</a:t>
            </a:r>
          </a:p>
        </p:txBody>
      </p:sp>
      <p:sp>
        <p:nvSpPr>
          <p:cNvPr id="3086" name="Text Box 14"/>
          <p:cNvSpPr txBox="1">
            <a:spLocks noChangeArrowheads="1"/>
          </p:cNvSpPr>
          <p:nvPr/>
        </p:nvSpPr>
        <p:spPr bwMode="auto">
          <a:xfrm>
            <a:off x="2771800" y="1772816"/>
            <a:ext cx="1152525" cy="646331"/>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Supply of labour</a:t>
            </a:r>
          </a:p>
        </p:txBody>
      </p:sp>
      <p:sp>
        <p:nvSpPr>
          <p:cNvPr id="3087" name="Line 15"/>
          <p:cNvSpPr>
            <a:spLocks noChangeShapeType="1"/>
          </p:cNvSpPr>
          <p:nvPr/>
        </p:nvSpPr>
        <p:spPr bwMode="auto">
          <a:xfrm flipH="1">
            <a:off x="539750" y="3716338"/>
            <a:ext cx="17287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88" name="Line 16"/>
          <p:cNvSpPr>
            <a:spLocks noChangeShapeType="1"/>
          </p:cNvSpPr>
          <p:nvPr/>
        </p:nvSpPr>
        <p:spPr bwMode="auto">
          <a:xfrm>
            <a:off x="2268538" y="3716338"/>
            <a:ext cx="0" cy="252095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89" name="Text Box 17"/>
          <p:cNvSpPr txBox="1">
            <a:spLocks noChangeArrowheads="1"/>
          </p:cNvSpPr>
          <p:nvPr/>
        </p:nvSpPr>
        <p:spPr bwMode="auto">
          <a:xfrm>
            <a:off x="0" y="3573016"/>
            <a:ext cx="539552"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W0</a:t>
            </a:r>
          </a:p>
        </p:txBody>
      </p:sp>
      <p:sp>
        <p:nvSpPr>
          <p:cNvPr id="3090" name="Text Box 18"/>
          <p:cNvSpPr txBox="1">
            <a:spLocks noChangeArrowheads="1"/>
          </p:cNvSpPr>
          <p:nvPr/>
        </p:nvSpPr>
        <p:spPr bwMode="auto">
          <a:xfrm>
            <a:off x="107504" y="1412776"/>
            <a:ext cx="1152252"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Price (£)</a:t>
            </a:r>
          </a:p>
        </p:txBody>
      </p:sp>
      <p:sp>
        <p:nvSpPr>
          <p:cNvPr id="3091" name="Text Box 19"/>
          <p:cNvSpPr txBox="1">
            <a:spLocks noChangeArrowheads="1"/>
          </p:cNvSpPr>
          <p:nvPr/>
        </p:nvSpPr>
        <p:spPr bwMode="auto">
          <a:xfrm>
            <a:off x="1042988" y="6491288"/>
            <a:ext cx="3817937" cy="366712"/>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 demanded and supplied</a:t>
            </a:r>
          </a:p>
        </p:txBody>
      </p:sp>
      <p:sp>
        <p:nvSpPr>
          <p:cNvPr id="3092" name="Text Box 20"/>
          <p:cNvSpPr txBox="1">
            <a:spLocks noChangeArrowheads="1"/>
          </p:cNvSpPr>
          <p:nvPr/>
        </p:nvSpPr>
        <p:spPr bwMode="auto">
          <a:xfrm>
            <a:off x="1476375" y="6237288"/>
            <a:ext cx="2303463" cy="366712"/>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Equilibrium Quantity</a:t>
            </a:r>
          </a:p>
        </p:txBody>
      </p:sp>
      <p:sp>
        <p:nvSpPr>
          <p:cNvPr id="3093" name="Line 21"/>
          <p:cNvSpPr>
            <a:spLocks noChangeShapeType="1"/>
          </p:cNvSpPr>
          <p:nvPr/>
        </p:nvSpPr>
        <p:spPr bwMode="auto">
          <a:xfrm>
            <a:off x="2268538" y="3716338"/>
            <a:ext cx="2590800"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94" name="Line 22"/>
          <p:cNvSpPr>
            <a:spLocks noChangeShapeType="1"/>
          </p:cNvSpPr>
          <p:nvPr/>
        </p:nvSpPr>
        <p:spPr bwMode="auto">
          <a:xfrm>
            <a:off x="4859338" y="3716338"/>
            <a:ext cx="3384550" cy="0"/>
          </a:xfrm>
          <a:prstGeom prst="line">
            <a:avLst/>
          </a:prstGeom>
          <a:noFill/>
          <a:ln w="57150">
            <a:solidFill>
              <a:srgbClr val="FF0000"/>
            </a:solidFill>
            <a:round/>
            <a:headEnd/>
            <a:tailEnd/>
          </a:ln>
        </p:spPr>
        <p:txBody>
          <a:bodyPr/>
          <a:lstStyle/>
          <a:p>
            <a:endParaRPr lang="en-GB"/>
          </a:p>
        </p:txBody>
      </p:sp>
      <p:sp>
        <p:nvSpPr>
          <p:cNvPr id="3095" name="Text Box 23"/>
          <p:cNvSpPr txBox="1">
            <a:spLocks noChangeArrowheads="1"/>
          </p:cNvSpPr>
          <p:nvPr/>
        </p:nvSpPr>
        <p:spPr bwMode="auto">
          <a:xfrm>
            <a:off x="7380312" y="3356992"/>
            <a:ext cx="1440160"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FF3300"/>
                </a:solidFill>
              </a:rPr>
              <a:t>Wage rate 1</a:t>
            </a:r>
          </a:p>
        </p:txBody>
      </p:sp>
      <p:sp>
        <p:nvSpPr>
          <p:cNvPr id="3096" name="Text Box 24"/>
          <p:cNvSpPr txBox="1">
            <a:spLocks noChangeArrowheads="1"/>
          </p:cNvSpPr>
          <p:nvPr/>
        </p:nvSpPr>
        <p:spPr bwMode="auto">
          <a:xfrm>
            <a:off x="4211960" y="1484784"/>
            <a:ext cx="1152004"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Price (£)</a:t>
            </a:r>
          </a:p>
        </p:txBody>
      </p:sp>
      <p:sp>
        <p:nvSpPr>
          <p:cNvPr id="3097" name="Text Box 25"/>
          <p:cNvSpPr txBox="1">
            <a:spLocks noChangeArrowheads="1"/>
          </p:cNvSpPr>
          <p:nvPr/>
        </p:nvSpPr>
        <p:spPr bwMode="auto">
          <a:xfrm>
            <a:off x="8064500" y="6308725"/>
            <a:ext cx="1079500" cy="366713"/>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Quantity</a:t>
            </a:r>
          </a:p>
        </p:txBody>
      </p:sp>
      <p:sp>
        <p:nvSpPr>
          <p:cNvPr id="3102" name="Line 30"/>
          <p:cNvSpPr>
            <a:spLocks noChangeShapeType="1"/>
          </p:cNvSpPr>
          <p:nvPr/>
        </p:nvSpPr>
        <p:spPr bwMode="auto">
          <a:xfrm>
            <a:off x="6516216" y="3717032"/>
            <a:ext cx="0" cy="252095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103" name="Text Box 31"/>
          <p:cNvSpPr txBox="1">
            <a:spLocks noChangeArrowheads="1"/>
          </p:cNvSpPr>
          <p:nvPr/>
        </p:nvSpPr>
        <p:spPr bwMode="auto">
          <a:xfrm>
            <a:off x="6228184" y="6309320"/>
            <a:ext cx="575467"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Q1</a:t>
            </a:r>
          </a:p>
        </p:txBody>
      </p:sp>
      <p:sp>
        <p:nvSpPr>
          <p:cNvPr id="29" name="Line 11"/>
          <p:cNvSpPr>
            <a:spLocks noChangeShapeType="1"/>
          </p:cNvSpPr>
          <p:nvPr/>
        </p:nvSpPr>
        <p:spPr bwMode="auto">
          <a:xfrm>
            <a:off x="5220072" y="2276872"/>
            <a:ext cx="3097212" cy="3455988"/>
          </a:xfrm>
          <a:prstGeom prst="line">
            <a:avLst/>
          </a:prstGeom>
          <a:noFill/>
          <a:ln w="63500">
            <a:solidFill>
              <a:srgbClr val="0000FF"/>
            </a:solidFill>
            <a:round/>
            <a:headEnd/>
            <a:tailEnd/>
          </a:ln>
        </p:spPr>
        <p:txBody>
          <a:bodyPr/>
          <a:lstStyle/>
          <a:p>
            <a:endParaRPr lang="en-GB"/>
          </a:p>
        </p:txBody>
      </p:sp>
      <p:sp>
        <p:nvSpPr>
          <p:cNvPr id="30" name="Text Box 13"/>
          <p:cNvSpPr txBox="1">
            <a:spLocks noChangeArrowheads="1"/>
          </p:cNvSpPr>
          <p:nvPr/>
        </p:nvSpPr>
        <p:spPr bwMode="auto">
          <a:xfrm>
            <a:off x="5436096" y="2060848"/>
            <a:ext cx="324036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Demand for labour = Marginal revenue product of labour</a:t>
            </a:r>
          </a:p>
        </p:txBody>
      </p:sp>
      <p:sp>
        <p:nvSpPr>
          <p:cNvPr id="27" name="Line 12"/>
          <p:cNvSpPr>
            <a:spLocks noChangeShapeType="1"/>
          </p:cNvSpPr>
          <p:nvPr/>
        </p:nvSpPr>
        <p:spPr bwMode="auto">
          <a:xfrm flipV="1">
            <a:off x="1763688" y="2852936"/>
            <a:ext cx="2735262" cy="2952750"/>
          </a:xfrm>
          <a:prstGeom prst="line">
            <a:avLst/>
          </a:prstGeom>
          <a:noFill/>
          <a:ln w="57150">
            <a:solidFill>
              <a:srgbClr val="FF0000"/>
            </a:solidFill>
            <a:round/>
            <a:headEnd/>
            <a:tailEnd/>
          </a:ln>
        </p:spPr>
        <p:txBody>
          <a:bodyPr/>
          <a:lstStyle/>
          <a:p>
            <a:endParaRPr lang="en-GB"/>
          </a:p>
        </p:txBody>
      </p:sp>
      <p:sp>
        <p:nvSpPr>
          <p:cNvPr id="28" name="Text Box 14"/>
          <p:cNvSpPr txBox="1">
            <a:spLocks noChangeArrowheads="1"/>
          </p:cNvSpPr>
          <p:nvPr/>
        </p:nvSpPr>
        <p:spPr bwMode="auto">
          <a:xfrm>
            <a:off x="3563888" y="2276872"/>
            <a:ext cx="1152525" cy="646331"/>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Supply of labour 2</a:t>
            </a:r>
          </a:p>
        </p:txBody>
      </p:sp>
      <p:sp>
        <p:nvSpPr>
          <p:cNvPr id="31" name="Line 15"/>
          <p:cNvSpPr>
            <a:spLocks noChangeShapeType="1"/>
          </p:cNvSpPr>
          <p:nvPr/>
        </p:nvSpPr>
        <p:spPr bwMode="auto">
          <a:xfrm flipH="1">
            <a:off x="539552" y="4509120"/>
            <a:ext cx="4320480"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2" name="Line 22"/>
          <p:cNvSpPr>
            <a:spLocks noChangeShapeType="1"/>
          </p:cNvSpPr>
          <p:nvPr/>
        </p:nvSpPr>
        <p:spPr bwMode="auto">
          <a:xfrm>
            <a:off x="4860032" y="4509120"/>
            <a:ext cx="4032448" cy="0"/>
          </a:xfrm>
          <a:prstGeom prst="line">
            <a:avLst/>
          </a:prstGeom>
          <a:noFill/>
          <a:ln w="57150">
            <a:solidFill>
              <a:srgbClr val="FF0000"/>
            </a:solidFill>
            <a:round/>
            <a:headEnd/>
            <a:tailEnd/>
          </a:ln>
        </p:spPr>
        <p:txBody>
          <a:bodyPr/>
          <a:lstStyle/>
          <a:p>
            <a:endParaRPr lang="en-GB"/>
          </a:p>
        </p:txBody>
      </p:sp>
      <p:sp>
        <p:nvSpPr>
          <p:cNvPr id="33" name="Text Box 23"/>
          <p:cNvSpPr txBox="1">
            <a:spLocks noChangeArrowheads="1"/>
          </p:cNvSpPr>
          <p:nvPr/>
        </p:nvSpPr>
        <p:spPr bwMode="auto">
          <a:xfrm>
            <a:off x="7452320" y="4077072"/>
            <a:ext cx="1440160"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FF3300"/>
                </a:solidFill>
              </a:rPr>
              <a:t>Wage rate 2</a:t>
            </a:r>
          </a:p>
        </p:txBody>
      </p:sp>
      <p:sp>
        <p:nvSpPr>
          <p:cNvPr id="34" name="Text Box 17"/>
          <p:cNvSpPr txBox="1">
            <a:spLocks noChangeArrowheads="1"/>
          </p:cNvSpPr>
          <p:nvPr/>
        </p:nvSpPr>
        <p:spPr bwMode="auto">
          <a:xfrm>
            <a:off x="0" y="4221088"/>
            <a:ext cx="539552"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W1</a:t>
            </a:r>
          </a:p>
        </p:txBody>
      </p:sp>
      <p:sp>
        <p:nvSpPr>
          <p:cNvPr id="35" name="Line 30"/>
          <p:cNvSpPr>
            <a:spLocks noChangeShapeType="1"/>
          </p:cNvSpPr>
          <p:nvPr/>
        </p:nvSpPr>
        <p:spPr bwMode="auto">
          <a:xfrm>
            <a:off x="7236296" y="4509120"/>
            <a:ext cx="0" cy="17281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6" name="Text Box 31"/>
          <p:cNvSpPr txBox="1">
            <a:spLocks noChangeArrowheads="1"/>
          </p:cNvSpPr>
          <p:nvPr/>
        </p:nvSpPr>
        <p:spPr bwMode="auto">
          <a:xfrm>
            <a:off x="7020272" y="6309320"/>
            <a:ext cx="575467" cy="369332"/>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Q2</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Line 4"/>
          <p:cNvSpPr>
            <a:spLocks noChangeShapeType="1"/>
          </p:cNvSpPr>
          <p:nvPr/>
        </p:nvSpPr>
        <p:spPr bwMode="auto">
          <a:xfrm flipH="1" flipV="1">
            <a:off x="1475655" y="620687"/>
            <a:ext cx="718" cy="5329261"/>
          </a:xfrm>
          <a:prstGeom prst="line">
            <a:avLst/>
          </a:prstGeom>
          <a:noFill/>
          <a:ln w="63500">
            <a:solidFill>
              <a:srgbClr val="0000FF"/>
            </a:solidFill>
            <a:round/>
            <a:headEnd/>
            <a:tailEnd type="triangle" w="med" len="med"/>
          </a:ln>
        </p:spPr>
        <p:txBody>
          <a:bodyPr/>
          <a:lstStyle/>
          <a:p>
            <a:endParaRPr lang="en-GB"/>
          </a:p>
        </p:txBody>
      </p:sp>
      <p:sp>
        <p:nvSpPr>
          <p:cNvPr id="14339" name="Text Box 5"/>
          <p:cNvSpPr txBox="1">
            <a:spLocks noChangeArrowheads="1"/>
          </p:cNvSpPr>
          <p:nvPr/>
        </p:nvSpPr>
        <p:spPr bwMode="auto">
          <a:xfrm>
            <a:off x="251520" y="188640"/>
            <a:ext cx="3384376"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Government tax revenue (£)</a:t>
            </a:r>
          </a:p>
        </p:txBody>
      </p:sp>
      <p:sp>
        <p:nvSpPr>
          <p:cNvPr id="14340" name="Line 6"/>
          <p:cNvSpPr>
            <a:spLocks noChangeShapeType="1"/>
          </p:cNvSpPr>
          <p:nvPr/>
        </p:nvSpPr>
        <p:spPr bwMode="auto">
          <a:xfrm>
            <a:off x="1476375" y="5949950"/>
            <a:ext cx="6624638" cy="0"/>
          </a:xfrm>
          <a:prstGeom prst="line">
            <a:avLst/>
          </a:prstGeom>
          <a:noFill/>
          <a:ln w="63500">
            <a:solidFill>
              <a:srgbClr val="0000FF"/>
            </a:solidFill>
            <a:round/>
            <a:headEnd/>
            <a:tailEnd type="triangle" w="med" len="med"/>
          </a:ln>
        </p:spPr>
        <p:txBody>
          <a:bodyPr/>
          <a:lstStyle/>
          <a:p>
            <a:endParaRPr lang="en-GB"/>
          </a:p>
        </p:txBody>
      </p:sp>
      <p:sp>
        <p:nvSpPr>
          <p:cNvPr id="14341" name="Text Box 7"/>
          <p:cNvSpPr txBox="1">
            <a:spLocks noChangeArrowheads="1"/>
          </p:cNvSpPr>
          <p:nvPr/>
        </p:nvSpPr>
        <p:spPr bwMode="auto">
          <a:xfrm>
            <a:off x="5651500" y="6092825"/>
            <a:ext cx="2736850" cy="366713"/>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Marginal Tax Rate (%)</a:t>
            </a:r>
          </a:p>
        </p:txBody>
      </p:sp>
      <p:sp>
        <p:nvSpPr>
          <p:cNvPr id="14342" name="Freeform 8"/>
          <p:cNvSpPr>
            <a:spLocks/>
          </p:cNvSpPr>
          <p:nvPr/>
        </p:nvSpPr>
        <p:spPr bwMode="auto">
          <a:xfrm>
            <a:off x="1476375" y="2744788"/>
            <a:ext cx="6480175" cy="3205162"/>
          </a:xfrm>
          <a:custGeom>
            <a:avLst/>
            <a:gdLst>
              <a:gd name="T0" fmla="*/ 0 w 4082"/>
              <a:gd name="T1" fmla="*/ 2019 h 2019"/>
              <a:gd name="T2" fmla="*/ 1950 w 4082"/>
              <a:gd name="T3" fmla="*/ 68 h 2019"/>
              <a:gd name="T4" fmla="*/ 4082 w 4082"/>
              <a:gd name="T5" fmla="*/ 1610 h 2019"/>
              <a:gd name="T6" fmla="*/ 0 60000 65536"/>
              <a:gd name="T7" fmla="*/ 0 60000 65536"/>
              <a:gd name="T8" fmla="*/ 0 60000 65536"/>
              <a:gd name="T9" fmla="*/ 0 w 4082"/>
              <a:gd name="T10" fmla="*/ 0 h 2019"/>
              <a:gd name="T11" fmla="*/ 4082 w 4082"/>
              <a:gd name="T12" fmla="*/ 2019 h 2019"/>
            </a:gdLst>
            <a:ahLst/>
            <a:cxnLst>
              <a:cxn ang="T6">
                <a:pos x="T0" y="T1"/>
              </a:cxn>
              <a:cxn ang="T7">
                <a:pos x="T2" y="T3"/>
              </a:cxn>
              <a:cxn ang="T8">
                <a:pos x="T4" y="T5"/>
              </a:cxn>
            </a:cxnLst>
            <a:rect l="T9" t="T10" r="T11" b="T12"/>
            <a:pathLst>
              <a:path w="4082" h="2019">
                <a:moveTo>
                  <a:pt x="0" y="2019"/>
                </a:moveTo>
                <a:cubicBezTo>
                  <a:pt x="635" y="1077"/>
                  <a:pt x="1270" y="136"/>
                  <a:pt x="1950" y="68"/>
                </a:cubicBezTo>
                <a:cubicBezTo>
                  <a:pt x="2630" y="0"/>
                  <a:pt x="3356" y="805"/>
                  <a:pt x="4082" y="1610"/>
                </a:cubicBezTo>
              </a:path>
            </a:pathLst>
          </a:custGeom>
          <a:noFill/>
          <a:ln w="44450">
            <a:solidFill>
              <a:srgbClr val="0066FF"/>
            </a:solidFill>
            <a:round/>
            <a:headEnd/>
            <a:tailEnd/>
          </a:ln>
        </p:spPr>
        <p:txBody>
          <a:bodyPr/>
          <a:lstStyle/>
          <a:p>
            <a:endParaRPr 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Line 2"/>
          <p:cNvSpPr>
            <a:spLocks noChangeShapeType="1"/>
          </p:cNvSpPr>
          <p:nvPr/>
        </p:nvSpPr>
        <p:spPr bwMode="auto">
          <a:xfrm flipV="1">
            <a:off x="1692275" y="836613"/>
            <a:ext cx="0" cy="5040312"/>
          </a:xfrm>
          <a:prstGeom prst="line">
            <a:avLst/>
          </a:prstGeom>
          <a:noFill/>
          <a:ln w="9525">
            <a:solidFill>
              <a:schemeClr val="tx1"/>
            </a:solidFill>
            <a:round/>
            <a:headEnd/>
            <a:tailEnd type="triangle" w="med" len="med"/>
          </a:ln>
        </p:spPr>
        <p:txBody>
          <a:bodyPr/>
          <a:lstStyle/>
          <a:p>
            <a:endParaRPr lang="en-GB"/>
          </a:p>
        </p:txBody>
      </p:sp>
      <p:sp>
        <p:nvSpPr>
          <p:cNvPr id="12291" name="Text Box 3"/>
          <p:cNvSpPr txBox="1">
            <a:spLocks noChangeArrowheads="1"/>
          </p:cNvSpPr>
          <p:nvPr/>
        </p:nvSpPr>
        <p:spPr bwMode="auto">
          <a:xfrm>
            <a:off x="0" y="260350"/>
            <a:ext cx="1692275" cy="915988"/>
          </a:xfrm>
          <a:prstGeom prst="rect">
            <a:avLst/>
          </a:prstGeom>
          <a:noFill/>
          <a:ln w="9525">
            <a:noFill/>
            <a:miter lim="800000"/>
            <a:headEnd/>
            <a:tailEnd/>
          </a:ln>
        </p:spPr>
        <p:txBody>
          <a:bodyPr>
            <a:spAutoFit/>
          </a:bodyPr>
          <a:lstStyle/>
          <a:p>
            <a:pPr>
              <a:spcBef>
                <a:spcPct val="50000"/>
              </a:spcBef>
            </a:pPr>
            <a:r>
              <a:rPr lang="en-GB"/>
              <a:t>Percentage change in money wages</a:t>
            </a:r>
          </a:p>
        </p:txBody>
      </p:sp>
      <p:sp>
        <p:nvSpPr>
          <p:cNvPr id="12292" name="Line 4"/>
          <p:cNvSpPr>
            <a:spLocks noChangeShapeType="1"/>
          </p:cNvSpPr>
          <p:nvPr/>
        </p:nvSpPr>
        <p:spPr bwMode="auto">
          <a:xfrm>
            <a:off x="1692275" y="5876925"/>
            <a:ext cx="6408738" cy="0"/>
          </a:xfrm>
          <a:prstGeom prst="line">
            <a:avLst/>
          </a:prstGeom>
          <a:noFill/>
          <a:ln w="9525">
            <a:solidFill>
              <a:schemeClr val="tx1"/>
            </a:solidFill>
            <a:round/>
            <a:headEnd/>
            <a:tailEnd type="triangle" w="med" len="med"/>
          </a:ln>
        </p:spPr>
        <p:txBody>
          <a:bodyPr/>
          <a:lstStyle/>
          <a:p>
            <a:endParaRPr lang="en-GB"/>
          </a:p>
        </p:txBody>
      </p:sp>
      <p:sp>
        <p:nvSpPr>
          <p:cNvPr id="12293" name="Text Box 5"/>
          <p:cNvSpPr txBox="1">
            <a:spLocks noChangeArrowheads="1"/>
          </p:cNvSpPr>
          <p:nvPr/>
        </p:nvSpPr>
        <p:spPr bwMode="auto">
          <a:xfrm>
            <a:off x="5219700" y="6092825"/>
            <a:ext cx="3168650" cy="366713"/>
          </a:xfrm>
          <a:prstGeom prst="rect">
            <a:avLst/>
          </a:prstGeom>
          <a:noFill/>
          <a:ln w="9525">
            <a:noFill/>
            <a:miter lim="800000"/>
            <a:headEnd/>
            <a:tailEnd/>
          </a:ln>
        </p:spPr>
        <p:txBody>
          <a:bodyPr>
            <a:spAutoFit/>
          </a:bodyPr>
          <a:lstStyle/>
          <a:p>
            <a:pPr>
              <a:spcBef>
                <a:spcPct val="50000"/>
              </a:spcBef>
            </a:pPr>
            <a:r>
              <a:rPr lang="en-GB"/>
              <a:t>Rate of unemployment (%)</a:t>
            </a:r>
          </a:p>
        </p:txBody>
      </p:sp>
      <p:sp>
        <p:nvSpPr>
          <p:cNvPr id="12294" name="Freeform 6"/>
          <p:cNvSpPr>
            <a:spLocks/>
          </p:cNvSpPr>
          <p:nvPr/>
        </p:nvSpPr>
        <p:spPr bwMode="auto">
          <a:xfrm>
            <a:off x="1908175" y="1773238"/>
            <a:ext cx="3168650" cy="4464050"/>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38100">
            <a:solidFill>
              <a:schemeClr val="tx1"/>
            </a:solidFill>
            <a:round/>
            <a:headEnd/>
            <a:tailEnd/>
          </a:ln>
        </p:spPr>
        <p:txBody>
          <a:bodyPr/>
          <a:lstStyle/>
          <a:p>
            <a:endParaRPr lang="en-US"/>
          </a:p>
        </p:txBody>
      </p:sp>
      <p:sp>
        <p:nvSpPr>
          <p:cNvPr id="12295" name="Text Box 7"/>
          <p:cNvSpPr txBox="1">
            <a:spLocks noChangeArrowheads="1"/>
          </p:cNvSpPr>
          <p:nvPr/>
        </p:nvSpPr>
        <p:spPr bwMode="auto">
          <a:xfrm>
            <a:off x="3924300" y="6021388"/>
            <a:ext cx="863600" cy="366712"/>
          </a:xfrm>
          <a:prstGeom prst="rect">
            <a:avLst/>
          </a:prstGeom>
          <a:noFill/>
          <a:ln w="9525">
            <a:noFill/>
            <a:miter lim="800000"/>
            <a:headEnd/>
            <a:tailEnd/>
          </a:ln>
        </p:spPr>
        <p:txBody>
          <a:bodyPr>
            <a:spAutoFit/>
          </a:bodyPr>
          <a:lstStyle/>
          <a:p>
            <a:pPr>
              <a:spcBef>
                <a:spcPct val="50000"/>
              </a:spcBef>
            </a:pPr>
            <a:r>
              <a:rPr lang="en-GB"/>
              <a:t>2.5%</a:t>
            </a:r>
          </a:p>
        </p:txBody>
      </p:sp>
      <p:sp>
        <p:nvSpPr>
          <p:cNvPr id="12296" name="Line 8"/>
          <p:cNvSpPr>
            <a:spLocks noChangeShapeType="1"/>
          </p:cNvSpPr>
          <p:nvPr/>
        </p:nvSpPr>
        <p:spPr bwMode="auto">
          <a:xfrm flipV="1">
            <a:off x="2339975" y="4149725"/>
            <a:ext cx="0" cy="1727200"/>
          </a:xfrm>
          <a:prstGeom prst="line">
            <a:avLst/>
          </a:prstGeom>
          <a:noFill/>
          <a:ln w="9525">
            <a:solidFill>
              <a:schemeClr val="tx1"/>
            </a:solidFill>
            <a:prstDash val="lgDash"/>
            <a:round/>
            <a:headEnd/>
            <a:tailEnd/>
          </a:ln>
        </p:spPr>
        <p:txBody>
          <a:bodyPr/>
          <a:lstStyle/>
          <a:p>
            <a:endParaRPr lang="en-GB"/>
          </a:p>
        </p:txBody>
      </p:sp>
      <p:sp>
        <p:nvSpPr>
          <p:cNvPr id="12297" name="Line 9"/>
          <p:cNvSpPr>
            <a:spLocks noChangeShapeType="1"/>
          </p:cNvSpPr>
          <p:nvPr/>
        </p:nvSpPr>
        <p:spPr bwMode="auto">
          <a:xfrm flipH="1">
            <a:off x="1692275" y="4149725"/>
            <a:ext cx="647700" cy="0"/>
          </a:xfrm>
          <a:prstGeom prst="line">
            <a:avLst/>
          </a:prstGeom>
          <a:noFill/>
          <a:ln w="9525">
            <a:solidFill>
              <a:schemeClr val="tx1"/>
            </a:solidFill>
            <a:prstDash val="lgDash"/>
            <a:round/>
            <a:headEnd/>
            <a:tailEnd/>
          </a:ln>
        </p:spPr>
        <p:txBody>
          <a:bodyPr/>
          <a:lstStyle/>
          <a:p>
            <a:endParaRPr lang="en-GB"/>
          </a:p>
        </p:txBody>
      </p:sp>
      <p:sp>
        <p:nvSpPr>
          <p:cNvPr id="12298" name="Line 10"/>
          <p:cNvSpPr>
            <a:spLocks noChangeShapeType="1"/>
          </p:cNvSpPr>
          <p:nvPr/>
        </p:nvSpPr>
        <p:spPr bwMode="auto">
          <a:xfrm flipV="1">
            <a:off x="4284663" y="836613"/>
            <a:ext cx="0" cy="5040312"/>
          </a:xfrm>
          <a:prstGeom prst="line">
            <a:avLst/>
          </a:prstGeom>
          <a:noFill/>
          <a:ln w="38100">
            <a:solidFill>
              <a:schemeClr val="tx1"/>
            </a:solidFill>
            <a:round/>
            <a:headEnd/>
            <a:tailEnd/>
          </a:ln>
        </p:spPr>
        <p:txBody>
          <a:bodyPr/>
          <a:lstStyle/>
          <a:p>
            <a:endParaRPr lang="en-GB"/>
          </a:p>
        </p:txBody>
      </p:sp>
      <p:sp>
        <p:nvSpPr>
          <p:cNvPr id="12299" name="Text Box 11"/>
          <p:cNvSpPr txBox="1">
            <a:spLocks noChangeArrowheads="1"/>
          </p:cNvSpPr>
          <p:nvPr/>
        </p:nvSpPr>
        <p:spPr bwMode="auto">
          <a:xfrm>
            <a:off x="4284663" y="836613"/>
            <a:ext cx="4103687" cy="1328737"/>
          </a:xfrm>
          <a:prstGeom prst="rect">
            <a:avLst/>
          </a:prstGeom>
          <a:noFill/>
          <a:ln w="9525">
            <a:noFill/>
            <a:miter lim="800000"/>
            <a:headEnd/>
            <a:tailEnd/>
          </a:ln>
        </p:spPr>
        <p:txBody>
          <a:bodyPr>
            <a:spAutoFit/>
          </a:bodyPr>
          <a:lstStyle/>
          <a:p>
            <a:pPr>
              <a:spcBef>
                <a:spcPct val="50000"/>
              </a:spcBef>
            </a:pPr>
            <a:r>
              <a:rPr lang="en-GB"/>
              <a:t>Natural Rate of Unemployment (NARU) </a:t>
            </a:r>
          </a:p>
          <a:p>
            <a:pPr>
              <a:spcBef>
                <a:spcPct val="50000"/>
              </a:spcBef>
            </a:pPr>
            <a:r>
              <a:rPr lang="en-GB"/>
              <a:t>Non-Accelerating Inflation Rate of Unemployment (NAIRU) </a:t>
            </a:r>
          </a:p>
        </p:txBody>
      </p:sp>
      <p:sp>
        <p:nvSpPr>
          <p:cNvPr id="12300" name="Freeform 12"/>
          <p:cNvSpPr>
            <a:spLocks/>
          </p:cNvSpPr>
          <p:nvPr/>
        </p:nvSpPr>
        <p:spPr bwMode="auto">
          <a:xfrm>
            <a:off x="2987675" y="765175"/>
            <a:ext cx="5113338" cy="5113338"/>
          </a:xfrm>
          <a:custGeom>
            <a:avLst/>
            <a:gdLst>
              <a:gd name="T0" fmla="*/ 0 w 499"/>
              <a:gd name="T1" fmla="*/ 0 h 1723"/>
              <a:gd name="T2" fmla="*/ 90 w 499"/>
              <a:gd name="T3" fmla="*/ 998 h 1723"/>
              <a:gd name="T4" fmla="*/ 499 w 499"/>
              <a:gd name="T5" fmla="*/ 1723 h 1723"/>
              <a:gd name="T6" fmla="*/ 0 60000 65536"/>
              <a:gd name="T7" fmla="*/ 0 60000 65536"/>
              <a:gd name="T8" fmla="*/ 0 60000 65536"/>
              <a:gd name="T9" fmla="*/ 0 w 499"/>
              <a:gd name="T10" fmla="*/ 0 h 1723"/>
              <a:gd name="T11" fmla="*/ 499 w 499"/>
              <a:gd name="T12" fmla="*/ 1723 h 1723"/>
            </a:gdLst>
            <a:ahLst/>
            <a:cxnLst>
              <a:cxn ang="T6">
                <a:pos x="T0" y="T1"/>
              </a:cxn>
              <a:cxn ang="T7">
                <a:pos x="T2" y="T3"/>
              </a:cxn>
              <a:cxn ang="T8">
                <a:pos x="T4" y="T5"/>
              </a:cxn>
            </a:cxnLst>
            <a:rect l="T9" t="T10" r="T11" b="T12"/>
            <a:pathLst>
              <a:path w="499" h="1723">
                <a:moveTo>
                  <a:pt x="0" y="0"/>
                </a:moveTo>
                <a:cubicBezTo>
                  <a:pt x="3" y="355"/>
                  <a:pt x="7" y="711"/>
                  <a:pt x="90" y="998"/>
                </a:cubicBezTo>
                <a:cubicBezTo>
                  <a:pt x="173" y="1285"/>
                  <a:pt x="181" y="1383"/>
                  <a:pt x="499" y="1723"/>
                </a:cubicBezTo>
              </a:path>
            </a:pathLst>
          </a:custGeom>
          <a:noFill/>
          <a:ln w="38100">
            <a:solidFill>
              <a:schemeClr val="tx1"/>
            </a:solidFill>
            <a:round/>
            <a:headEnd/>
            <a:tailEnd/>
          </a:ln>
        </p:spPr>
        <p:txBody>
          <a:bodyPr/>
          <a:lstStyle/>
          <a:p>
            <a:endParaRPr lang="en-US"/>
          </a:p>
        </p:txBody>
      </p:sp>
      <p:sp>
        <p:nvSpPr>
          <p:cNvPr id="12301" name="Text Box 13"/>
          <p:cNvSpPr txBox="1">
            <a:spLocks noChangeArrowheads="1"/>
          </p:cNvSpPr>
          <p:nvPr/>
        </p:nvSpPr>
        <p:spPr bwMode="auto">
          <a:xfrm>
            <a:off x="1116013" y="3933825"/>
            <a:ext cx="647700" cy="366713"/>
          </a:xfrm>
          <a:prstGeom prst="rect">
            <a:avLst/>
          </a:prstGeom>
          <a:noFill/>
          <a:ln w="9525">
            <a:noFill/>
            <a:miter lim="800000"/>
            <a:headEnd/>
            <a:tailEnd/>
          </a:ln>
        </p:spPr>
        <p:txBody>
          <a:bodyPr>
            <a:spAutoFit/>
          </a:bodyPr>
          <a:lstStyle/>
          <a:p>
            <a:pPr>
              <a:spcBef>
                <a:spcPct val="50000"/>
              </a:spcBef>
            </a:pPr>
            <a:r>
              <a:rPr lang="en-GB"/>
              <a:t>5%</a:t>
            </a:r>
          </a:p>
        </p:txBody>
      </p:sp>
      <p:sp>
        <p:nvSpPr>
          <p:cNvPr id="12302" name="Line 14"/>
          <p:cNvSpPr>
            <a:spLocks noChangeShapeType="1"/>
          </p:cNvSpPr>
          <p:nvPr/>
        </p:nvSpPr>
        <p:spPr bwMode="auto">
          <a:xfrm>
            <a:off x="2339975" y="4149725"/>
            <a:ext cx="1944688" cy="0"/>
          </a:xfrm>
          <a:prstGeom prst="line">
            <a:avLst/>
          </a:prstGeom>
          <a:noFill/>
          <a:ln w="9525">
            <a:solidFill>
              <a:schemeClr val="tx1"/>
            </a:solidFill>
            <a:prstDash val="lgDash"/>
            <a:round/>
            <a:headEnd/>
            <a:tailEnd/>
          </a:ln>
        </p:spPr>
        <p:txBody>
          <a:bodyPr/>
          <a:lstStyle/>
          <a:p>
            <a:endParaRPr lang="en-GB"/>
          </a:p>
        </p:txBody>
      </p:sp>
      <p:sp>
        <p:nvSpPr>
          <p:cNvPr id="12303" name="Line 15"/>
          <p:cNvSpPr>
            <a:spLocks noChangeShapeType="1"/>
          </p:cNvSpPr>
          <p:nvPr/>
        </p:nvSpPr>
        <p:spPr bwMode="auto">
          <a:xfrm flipH="1" flipV="1">
            <a:off x="2627313" y="4292600"/>
            <a:ext cx="1512887" cy="1368425"/>
          </a:xfrm>
          <a:prstGeom prst="line">
            <a:avLst/>
          </a:prstGeom>
          <a:noFill/>
          <a:ln w="9525">
            <a:solidFill>
              <a:schemeClr val="tx1"/>
            </a:solidFill>
            <a:round/>
            <a:headEnd/>
            <a:tailEnd type="triangle" w="med" len="med"/>
          </a:ln>
        </p:spPr>
        <p:txBody>
          <a:bodyPr/>
          <a:lstStyle/>
          <a:p>
            <a:endParaRPr lang="en-GB"/>
          </a:p>
        </p:txBody>
      </p:sp>
      <p:sp>
        <p:nvSpPr>
          <p:cNvPr id="12304" name="Line 16"/>
          <p:cNvSpPr>
            <a:spLocks noChangeShapeType="1"/>
          </p:cNvSpPr>
          <p:nvPr/>
        </p:nvSpPr>
        <p:spPr bwMode="auto">
          <a:xfrm>
            <a:off x="2555875" y="4221163"/>
            <a:ext cx="1584325" cy="0"/>
          </a:xfrm>
          <a:prstGeom prst="line">
            <a:avLst/>
          </a:prstGeom>
          <a:noFill/>
          <a:ln w="9525">
            <a:solidFill>
              <a:schemeClr val="tx1"/>
            </a:solidFill>
            <a:round/>
            <a:headEnd/>
            <a:tailEnd type="triangle" w="med" len="med"/>
          </a:ln>
        </p:spPr>
        <p:txBody>
          <a:bodyPr/>
          <a:lstStyle/>
          <a:p>
            <a:endParaRPr lang="en-GB"/>
          </a:p>
        </p:txBody>
      </p:sp>
      <p:sp>
        <p:nvSpPr>
          <p:cNvPr id="12305" name="Line 17"/>
          <p:cNvSpPr>
            <a:spLocks noChangeShapeType="1"/>
          </p:cNvSpPr>
          <p:nvPr/>
        </p:nvSpPr>
        <p:spPr bwMode="auto">
          <a:xfrm>
            <a:off x="4500563" y="4149725"/>
            <a:ext cx="3311525" cy="1511300"/>
          </a:xfrm>
          <a:prstGeom prst="line">
            <a:avLst/>
          </a:prstGeom>
          <a:noFill/>
          <a:ln w="9525">
            <a:solidFill>
              <a:schemeClr val="tx1"/>
            </a:solidFill>
            <a:round/>
            <a:headEnd/>
            <a:tailEnd type="triangle" w="med" len="med"/>
          </a:ln>
        </p:spPr>
        <p:txBody>
          <a:bodyPr/>
          <a:lstStyle/>
          <a:p>
            <a:endParaRPr lang="en-GB"/>
          </a:p>
        </p:txBody>
      </p:sp>
      <p:sp>
        <p:nvSpPr>
          <p:cNvPr id="12306" name="Line 18"/>
          <p:cNvSpPr>
            <a:spLocks noChangeShapeType="1"/>
          </p:cNvSpPr>
          <p:nvPr/>
        </p:nvSpPr>
        <p:spPr bwMode="auto">
          <a:xfrm flipH="1">
            <a:off x="4427538" y="5805488"/>
            <a:ext cx="3097212" cy="0"/>
          </a:xfrm>
          <a:prstGeom prst="line">
            <a:avLst/>
          </a:prstGeom>
          <a:noFill/>
          <a:ln w="9525">
            <a:solidFill>
              <a:schemeClr val="tx1"/>
            </a:solidFill>
            <a:round/>
            <a:headEnd/>
            <a:tailEnd type="triangle" w="med" len="med"/>
          </a:ln>
        </p:spPr>
        <p:txBody>
          <a:bodyPr/>
          <a:lstStyle/>
          <a:p>
            <a:endParaRPr lang="en-GB"/>
          </a:p>
        </p:txBody>
      </p:sp>
      <p:sp>
        <p:nvSpPr>
          <p:cNvPr id="12307" name="Text Box 19"/>
          <p:cNvSpPr txBox="1">
            <a:spLocks noChangeArrowheads="1"/>
          </p:cNvSpPr>
          <p:nvPr/>
        </p:nvSpPr>
        <p:spPr bwMode="auto">
          <a:xfrm>
            <a:off x="971550" y="1196975"/>
            <a:ext cx="1944688" cy="641350"/>
          </a:xfrm>
          <a:prstGeom prst="rect">
            <a:avLst/>
          </a:prstGeom>
          <a:noFill/>
          <a:ln w="9525">
            <a:noFill/>
            <a:miter lim="800000"/>
            <a:headEnd/>
            <a:tailEnd/>
          </a:ln>
        </p:spPr>
        <p:txBody>
          <a:bodyPr>
            <a:spAutoFit/>
          </a:bodyPr>
          <a:lstStyle/>
          <a:p>
            <a:pPr>
              <a:spcBef>
                <a:spcPct val="50000"/>
              </a:spcBef>
            </a:pPr>
            <a:r>
              <a:rPr lang="en-GB"/>
              <a:t>Inflationary expectations = 0</a:t>
            </a:r>
          </a:p>
        </p:txBody>
      </p:sp>
      <p:sp>
        <p:nvSpPr>
          <p:cNvPr id="12308" name="Text Box 20"/>
          <p:cNvSpPr txBox="1">
            <a:spLocks noChangeArrowheads="1"/>
          </p:cNvSpPr>
          <p:nvPr/>
        </p:nvSpPr>
        <p:spPr bwMode="auto">
          <a:xfrm>
            <a:off x="2339975" y="228600"/>
            <a:ext cx="2087563" cy="641350"/>
          </a:xfrm>
          <a:prstGeom prst="rect">
            <a:avLst/>
          </a:prstGeom>
          <a:noFill/>
          <a:ln w="9525">
            <a:noFill/>
            <a:miter lim="800000"/>
            <a:headEnd/>
            <a:tailEnd/>
          </a:ln>
        </p:spPr>
        <p:txBody>
          <a:bodyPr>
            <a:spAutoFit/>
          </a:bodyPr>
          <a:lstStyle/>
          <a:p>
            <a:pPr>
              <a:spcBef>
                <a:spcPct val="50000"/>
              </a:spcBef>
            </a:pPr>
            <a:r>
              <a:rPr lang="en-GB"/>
              <a:t>Inflationary expectations = 5%</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957531" y="534838"/>
            <a:ext cx="7211683" cy="5046453"/>
          </a:xfrm>
          <a:custGeom>
            <a:avLst/>
            <a:gdLst>
              <a:gd name="connsiteX0" fmla="*/ 956094 w 8170652"/>
              <a:gd name="connsiteY0" fmla="*/ 841075 h 6727166"/>
              <a:gd name="connsiteX1" fmla="*/ 973347 w 8170652"/>
              <a:gd name="connsiteY1" fmla="*/ 5887528 h 6727166"/>
              <a:gd name="connsiteX2" fmla="*/ 6727166 w 8170652"/>
              <a:gd name="connsiteY2" fmla="*/ 5878901 h 6727166"/>
              <a:gd name="connsiteX3" fmla="*/ 8167777 w 8170652"/>
              <a:gd name="connsiteY3" fmla="*/ 3290977 h 6727166"/>
              <a:gd name="connsiteX4" fmla="*/ 6709913 w 8170652"/>
              <a:gd name="connsiteY4" fmla="*/ 841075 h 6727166"/>
              <a:gd name="connsiteX5" fmla="*/ 956094 w 8170652"/>
              <a:gd name="connsiteY5" fmla="*/ 841075 h 6727166"/>
              <a:gd name="connsiteX0" fmla="*/ 0 w 7214558"/>
              <a:gd name="connsiteY0" fmla="*/ 841075 h 6727166"/>
              <a:gd name="connsiteX1" fmla="*/ 17253 w 7214558"/>
              <a:gd name="connsiteY1" fmla="*/ 5887528 h 6727166"/>
              <a:gd name="connsiteX2" fmla="*/ 5771072 w 7214558"/>
              <a:gd name="connsiteY2" fmla="*/ 5878901 h 6727166"/>
              <a:gd name="connsiteX3" fmla="*/ 7211683 w 7214558"/>
              <a:gd name="connsiteY3" fmla="*/ 3290977 h 6727166"/>
              <a:gd name="connsiteX4" fmla="*/ 5753819 w 7214558"/>
              <a:gd name="connsiteY4" fmla="*/ 841075 h 6727166"/>
              <a:gd name="connsiteX5" fmla="*/ 0 w 7214558"/>
              <a:gd name="connsiteY5" fmla="*/ 841075 h 6727166"/>
              <a:gd name="connsiteX0" fmla="*/ 0 w 7214558"/>
              <a:gd name="connsiteY0" fmla="*/ 841075 h 5887528"/>
              <a:gd name="connsiteX1" fmla="*/ 17253 w 7214558"/>
              <a:gd name="connsiteY1" fmla="*/ 5887528 h 5887528"/>
              <a:gd name="connsiteX2" fmla="*/ 5771072 w 7214558"/>
              <a:gd name="connsiteY2" fmla="*/ 5878901 h 5887528"/>
              <a:gd name="connsiteX3" fmla="*/ 7211683 w 7214558"/>
              <a:gd name="connsiteY3" fmla="*/ 3290977 h 5887528"/>
              <a:gd name="connsiteX4" fmla="*/ 5753819 w 7214558"/>
              <a:gd name="connsiteY4" fmla="*/ 841075 h 5887528"/>
              <a:gd name="connsiteX5" fmla="*/ 0 w 7214558"/>
              <a:gd name="connsiteY5" fmla="*/ 841075 h 5887528"/>
              <a:gd name="connsiteX0" fmla="*/ 0 w 7211683"/>
              <a:gd name="connsiteY0" fmla="*/ 841075 h 5887528"/>
              <a:gd name="connsiteX1" fmla="*/ 17253 w 7211683"/>
              <a:gd name="connsiteY1" fmla="*/ 5887528 h 5887528"/>
              <a:gd name="connsiteX2" fmla="*/ 5771072 w 7211683"/>
              <a:gd name="connsiteY2" fmla="*/ 5878901 h 5887528"/>
              <a:gd name="connsiteX3" fmla="*/ 7211683 w 7211683"/>
              <a:gd name="connsiteY3" fmla="*/ 3290977 h 5887528"/>
              <a:gd name="connsiteX4" fmla="*/ 5753819 w 7211683"/>
              <a:gd name="connsiteY4" fmla="*/ 841075 h 5887528"/>
              <a:gd name="connsiteX5" fmla="*/ 0 w 7211683"/>
              <a:gd name="connsiteY5" fmla="*/ 841075 h 5887528"/>
              <a:gd name="connsiteX0" fmla="*/ 0 w 7211683"/>
              <a:gd name="connsiteY0" fmla="*/ 841075 h 5887528"/>
              <a:gd name="connsiteX1" fmla="*/ 17253 w 7211683"/>
              <a:gd name="connsiteY1" fmla="*/ 5887528 h 5887528"/>
              <a:gd name="connsiteX2" fmla="*/ 5771072 w 7211683"/>
              <a:gd name="connsiteY2" fmla="*/ 5878901 h 5887528"/>
              <a:gd name="connsiteX3" fmla="*/ 7211683 w 7211683"/>
              <a:gd name="connsiteY3" fmla="*/ 3290977 h 5887528"/>
              <a:gd name="connsiteX4" fmla="*/ 5753819 w 7211683"/>
              <a:gd name="connsiteY4" fmla="*/ 841075 h 5887528"/>
              <a:gd name="connsiteX5" fmla="*/ 0 w 7211683"/>
              <a:gd name="connsiteY5" fmla="*/ 841075 h 5887528"/>
              <a:gd name="connsiteX0" fmla="*/ 0 w 7211683"/>
              <a:gd name="connsiteY0" fmla="*/ 0 h 5046453"/>
              <a:gd name="connsiteX1" fmla="*/ 17253 w 7211683"/>
              <a:gd name="connsiteY1" fmla="*/ 5046453 h 5046453"/>
              <a:gd name="connsiteX2" fmla="*/ 5771072 w 7211683"/>
              <a:gd name="connsiteY2" fmla="*/ 5037826 h 5046453"/>
              <a:gd name="connsiteX3" fmla="*/ 7211683 w 7211683"/>
              <a:gd name="connsiteY3" fmla="*/ 2449902 h 5046453"/>
              <a:gd name="connsiteX4" fmla="*/ 5753819 w 7211683"/>
              <a:gd name="connsiteY4" fmla="*/ 0 h 5046453"/>
              <a:gd name="connsiteX5" fmla="*/ 0 w 7211683"/>
              <a:gd name="connsiteY5" fmla="*/ 0 h 5046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1683" h="5046453">
                <a:moveTo>
                  <a:pt x="0" y="0"/>
                </a:moveTo>
                <a:lnTo>
                  <a:pt x="17253" y="5046453"/>
                </a:lnTo>
                <a:lnTo>
                  <a:pt x="5771072" y="5037826"/>
                </a:lnTo>
                <a:lnTo>
                  <a:pt x="7211683" y="2449902"/>
                </a:lnTo>
                <a:lnTo>
                  <a:pt x="5753819" y="0"/>
                </a:ln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2"/>
          <p:cNvSpPr/>
          <p:nvPr/>
        </p:nvSpPr>
        <p:spPr>
          <a:xfrm>
            <a:off x="6003985" y="526211"/>
            <a:ext cx="2165230" cy="5053443"/>
          </a:xfrm>
          <a:custGeom>
            <a:avLst/>
            <a:gdLst>
              <a:gd name="connsiteX0" fmla="*/ 823823 w 2293188"/>
              <a:gd name="connsiteY0" fmla="*/ 411192 h 5772509"/>
              <a:gd name="connsiteX1" fmla="*/ 2290313 w 2293188"/>
              <a:gd name="connsiteY1" fmla="*/ 2861094 h 5772509"/>
              <a:gd name="connsiteX2" fmla="*/ 841075 w 2293188"/>
              <a:gd name="connsiteY2" fmla="*/ 5457645 h 5772509"/>
              <a:gd name="connsiteX3" fmla="*/ 849702 w 2293188"/>
              <a:gd name="connsiteY3" fmla="*/ 4750279 h 5772509"/>
              <a:gd name="connsiteX4" fmla="*/ 1565694 w 2293188"/>
              <a:gd name="connsiteY4" fmla="*/ 2930106 h 5772509"/>
              <a:gd name="connsiteX5" fmla="*/ 125083 w 2293188"/>
              <a:gd name="connsiteY5" fmla="*/ 419819 h 5772509"/>
              <a:gd name="connsiteX6" fmla="*/ 823823 w 2293188"/>
              <a:gd name="connsiteY6" fmla="*/ 411192 h 5772509"/>
              <a:gd name="connsiteX0" fmla="*/ 823823 w 2293188"/>
              <a:gd name="connsiteY0" fmla="*/ 411192 h 5891568"/>
              <a:gd name="connsiteX1" fmla="*/ 2290313 w 2293188"/>
              <a:gd name="connsiteY1" fmla="*/ 2861094 h 5891568"/>
              <a:gd name="connsiteX2" fmla="*/ 841075 w 2293188"/>
              <a:gd name="connsiteY2" fmla="*/ 5457645 h 5891568"/>
              <a:gd name="connsiteX3" fmla="*/ 135290 w 2293188"/>
              <a:gd name="connsiteY3" fmla="*/ 5464635 h 5891568"/>
              <a:gd name="connsiteX4" fmla="*/ 1565694 w 2293188"/>
              <a:gd name="connsiteY4" fmla="*/ 2930106 h 5891568"/>
              <a:gd name="connsiteX5" fmla="*/ 125083 w 2293188"/>
              <a:gd name="connsiteY5" fmla="*/ 419819 h 5891568"/>
              <a:gd name="connsiteX6" fmla="*/ 823823 w 2293188"/>
              <a:gd name="connsiteY6" fmla="*/ 411192 h 5891568"/>
              <a:gd name="connsiteX0" fmla="*/ 823823 w 2293188"/>
              <a:gd name="connsiteY0" fmla="*/ 411192 h 5464635"/>
              <a:gd name="connsiteX1" fmla="*/ 2290313 w 2293188"/>
              <a:gd name="connsiteY1" fmla="*/ 2861094 h 5464635"/>
              <a:gd name="connsiteX2" fmla="*/ 841075 w 2293188"/>
              <a:gd name="connsiteY2" fmla="*/ 5457645 h 5464635"/>
              <a:gd name="connsiteX3" fmla="*/ 135290 w 2293188"/>
              <a:gd name="connsiteY3" fmla="*/ 5464635 h 5464635"/>
              <a:gd name="connsiteX4" fmla="*/ 1565694 w 2293188"/>
              <a:gd name="connsiteY4" fmla="*/ 2930106 h 5464635"/>
              <a:gd name="connsiteX5" fmla="*/ 125083 w 2293188"/>
              <a:gd name="connsiteY5" fmla="*/ 419819 h 5464635"/>
              <a:gd name="connsiteX6" fmla="*/ 823823 w 2293188"/>
              <a:gd name="connsiteY6" fmla="*/ 411192 h 5464635"/>
              <a:gd name="connsiteX0" fmla="*/ 823823 w 2290313"/>
              <a:gd name="connsiteY0" fmla="*/ 411192 h 5464635"/>
              <a:gd name="connsiteX1" fmla="*/ 2290313 w 2290313"/>
              <a:gd name="connsiteY1" fmla="*/ 2861094 h 5464635"/>
              <a:gd name="connsiteX2" fmla="*/ 841075 w 2290313"/>
              <a:gd name="connsiteY2" fmla="*/ 5457645 h 5464635"/>
              <a:gd name="connsiteX3" fmla="*/ 135290 w 2290313"/>
              <a:gd name="connsiteY3" fmla="*/ 5464635 h 5464635"/>
              <a:gd name="connsiteX4" fmla="*/ 1565694 w 2290313"/>
              <a:gd name="connsiteY4" fmla="*/ 2930106 h 5464635"/>
              <a:gd name="connsiteX5" fmla="*/ 125083 w 2290313"/>
              <a:gd name="connsiteY5" fmla="*/ 419819 h 5464635"/>
              <a:gd name="connsiteX6" fmla="*/ 823823 w 2290313"/>
              <a:gd name="connsiteY6" fmla="*/ 411192 h 5464635"/>
              <a:gd name="connsiteX0" fmla="*/ 823823 w 2290313"/>
              <a:gd name="connsiteY0" fmla="*/ 411192 h 5464635"/>
              <a:gd name="connsiteX1" fmla="*/ 2290313 w 2290313"/>
              <a:gd name="connsiteY1" fmla="*/ 2861094 h 5464635"/>
              <a:gd name="connsiteX2" fmla="*/ 841075 w 2290313"/>
              <a:gd name="connsiteY2" fmla="*/ 5457645 h 5464635"/>
              <a:gd name="connsiteX3" fmla="*/ 135290 w 2290313"/>
              <a:gd name="connsiteY3" fmla="*/ 5464635 h 5464635"/>
              <a:gd name="connsiteX4" fmla="*/ 1565694 w 2290313"/>
              <a:gd name="connsiteY4" fmla="*/ 2930106 h 5464635"/>
              <a:gd name="connsiteX5" fmla="*/ 125083 w 2290313"/>
              <a:gd name="connsiteY5" fmla="*/ 419819 h 5464635"/>
              <a:gd name="connsiteX6" fmla="*/ 823823 w 2290313"/>
              <a:gd name="connsiteY6" fmla="*/ 411192 h 5464635"/>
              <a:gd name="connsiteX0" fmla="*/ 698740 w 2165230"/>
              <a:gd name="connsiteY0" fmla="*/ 0 h 5053443"/>
              <a:gd name="connsiteX1" fmla="*/ 2165230 w 2165230"/>
              <a:gd name="connsiteY1" fmla="*/ 2449902 h 5053443"/>
              <a:gd name="connsiteX2" fmla="*/ 715992 w 2165230"/>
              <a:gd name="connsiteY2" fmla="*/ 5046453 h 5053443"/>
              <a:gd name="connsiteX3" fmla="*/ 10207 w 2165230"/>
              <a:gd name="connsiteY3" fmla="*/ 5053443 h 5053443"/>
              <a:gd name="connsiteX4" fmla="*/ 1440611 w 2165230"/>
              <a:gd name="connsiteY4" fmla="*/ 2518914 h 5053443"/>
              <a:gd name="connsiteX5" fmla="*/ 0 w 2165230"/>
              <a:gd name="connsiteY5" fmla="*/ 8627 h 5053443"/>
              <a:gd name="connsiteX6" fmla="*/ 698740 w 2165230"/>
              <a:gd name="connsiteY6" fmla="*/ 0 h 5053443"/>
              <a:gd name="connsiteX0" fmla="*/ 698740 w 2165230"/>
              <a:gd name="connsiteY0" fmla="*/ 0 h 5053443"/>
              <a:gd name="connsiteX1" fmla="*/ 2165230 w 2165230"/>
              <a:gd name="connsiteY1" fmla="*/ 2449902 h 5053443"/>
              <a:gd name="connsiteX2" fmla="*/ 715992 w 2165230"/>
              <a:gd name="connsiteY2" fmla="*/ 5046453 h 5053443"/>
              <a:gd name="connsiteX3" fmla="*/ 10207 w 2165230"/>
              <a:gd name="connsiteY3" fmla="*/ 5053443 h 5053443"/>
              <a:gd name="connsiteX4" fmla="*/ 1440611 w 2165230"/>
              <a:gd name="connsiteY4" fmla="*/ 2518914 h 5053443"/>
              <a:gd name="connsiteX5" fmla="*/ 0 w 2165230"/>
              <a:gd name="connsiteY5" fmla="*/ 8627 h 5053443"/>
              <a:gd name="connsiteX6" fmla="*/ 698740 w 2165230"/>
              <a:gd name="connsiteY6" fmla="*/ 0 h 5053443"/>
              <a:gd name="connsiteX0" fmla="*/ 698740 w 2165230"/>
              <a:gd name="connsiteY0" fmla="*/ 0 h 5053443"/>
              <a:gd name="connsiteX1" fmla="*/ 2165230 w 2165230"/>
              <a:gd name="connsiteY1" fmla="*/ 2449902 h 5053443"/>
              <a:gd name="connsiteX2" fmla="*/ 715992 w 2165230"/>
              <a:gd name="connsiteY2" fmla="*/ 5046453 h 5053443"/>
              <a:gd name="connsiteX3" fmla="*/ 10207 w 2165230"/>
              <a:gd name="connsiteY3" fmla="*/ 5053443 h 5053443"/>
              <a:gd name="connsiteX4" fmla="*/ 1440611 w 2165230"/>
              <a:gd name="connsiteY4" fmla="*/ 2518914 h 5053443"/>
              <a:gd name="connsiteX5" fmla="*/ 0 w 2165230"/>
              <a:gd name="connsiteY5" fmla="*/ 8627 h 5053443"/>
              <a:gd name="connsiteX6" fmla="*/ 698740 w 2165230"/>
              <a:gd name="connsiteY6" fmla="*/ 0 h 505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5230" h="5053443">
                <a:moveTo>
                  <a:pt x="698740" y="0"/>
                </a:moveTo>
                <a:lnTo>
                  <a:pt x="2165230" y="2449902"/>
                </a:lnTo>
                <a:lnTo>
                  <a:pt x="715992" y="5046453"/>
                </a:lnTo>
                <a:lnTo>
                  <a:pt x="10207" y="5053443"/>
                </a:lnTo>
                <a:lnTo>
                  <a:pt x="1440611" y="2518914"/>
                </a:lnTo>
                <a:lnTo>
                  <a:pt x="0" y="8627"/>
                </a:lnTo>
                <a:lnTo>
                  <a:pt x="698740" y="0"/>
                </a:lnTo>
                <a:close/>
              </a:path>
            </a:pathLst>
          </a:custGeom>
          <a:solidFill>
            <a:srgbClr val="D9FFD9"/>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0"/>
          <a:lstStyle/>
          <a:p>
            <a:pPr algn="ctr"/>
            <a:r>
              <a:rPr lang="en-GB" dirty="0">
                <a:solidFill>
                  <a:schemeClr val="tx1"/>
                </a:solidFill>
              </a:rPr>
              <a:t>                    </a:t>
            </a:r>
          </a:p>
        </p:txBody>
      </p:sp>
      <p:sp>
        <p:nvSpPr>
          <p:cNvPr id="4" name="TextBox 3"/>
          <p:cNvSpPr txBox="1"/>
          <p:nvPr/>
        </p:nvSpPr>
        <p:spPr>
          <a:xfrm rot="3519167">
            <a:off x="6501364" y="1500035"/>
            <a:ext cx="1071570" cy="369332"/>
          </a:xfrm>
          <a:prstGeom prst="rect">
            <a:avLst/>
          </a:prstGeom>
          <a:noFill/>
        </p:spPr>
        <p:txBody>
          <a:bodyPr wrap="square" rtlCol="0">
            <a:spAutoFit/>
          </a:bodyPr>
          <a:lstStyle/>
          <a:p>
            <a:r>
              <a:rPr lang="en-GB" dirty="0"/>
              <a:t>Margin</a:t>
            </a:r>
          </a:p>
        </p:txBody>
      </p:sp>
      <p:sp>
        <p:nvSpPr>
          <p:cNvPr id="5" name="TextBox 4"/>
          <p:cNvSpPr txBox="1"/>
          <p:nvPr/>
        </p:nvSpPr>
        <p:spPr>
          <a:xfrm rot="7103469">
            <a:off x="6596569" y="4017796"/>
            <a:ext cx="1071570" cy="369332"/>
          </a:xfrm>
          <a:prstGeom prst="rect">
            <a:avLst/>
          </a:prstGeom>
          <a:noFill/>
        </p:spPr>
        <p:txBody>
          <a:bodyPr wrap="square" rtlCol="0">
            <a:spAutoFit/>
          </a:bodyPr>
          <a:lstStyle/>
          <a:p>
            <a:r>
              <a:rPr lang="en-GB" dirty="0"/>
              <a:t>Margin</a:t>
            </a:r>
          </a:p>
        </p:txBody>
      </p:sp>
      <p:sp>
        <p:nvSpPr>
          <p:cNvPr id="6" name="Freeform 5"/>
          <p:cNvSpPr/>
          <p:nvPr/>
        </p:nvSpPr>
        <p:spPr>
          <a:xfrm>
            <a:off x="957532" y="534838"/>
            <a:ext cx="5477774" cy="741871"/>
          </a:xfrm>
          <a:custGeom>
            <a:avLst/>
            <a:gdLst>
              <a:gd name="connsiteX0" fmla="*/ 911525 w 7231812"/>
              <a:gd name="connsiteY0" fmla="*/ 120770 h 983411"/>
              <a:gd name="connsiteX1" fmla="*/ 5966604 w 7231812"/>
              <a:gd name="connsiteY1" fmla="*/ 129396 h 983411"/>
              <a:gd name="connsiteX2" fmla="*/ 6389299 w 7231812"/>
              <a:gd name="connsiteY2" fmla="*/ 862641 h 983411"/>
              <a:gd name="connsiteX3" fmla="*/ 911525 w 7231812"/>
              <a:gd name="connsiteY3" fmla="*/ 854015 h 983411"/>
              <a:gd name="connsiteX4" fmla="*/ 911525 w 7231812"/>
              <a:gd name="connsiteY4" fmla="*/ 120770 h 983411"/>
              <a:gd name="connsiteX0" fmla="*/ 911525 w 7231812"/>
              <a:gd name="connsiteY0" fmla="*/ 0 h 862641"/>
              <a:gd name="connsiteX1" fmla="*/ 5966604 w 7231812"/>
              <a:gd name="connsiteY1" fmla="*/ 8626 h 862641"/>
              <a:gd name="connsiteX2" fmla="*/ 6389299 w 7231812"/>
              <a:gd name="connsiteY2" fmla="*/ 741871 h 862641"/>
              <a:gd name="connsiteX3" fmla="*/ 911525 w 7231812"/>
              <a:gd name="connsiteY3" fmla="*/ 733245 h 862641"/>
              <a:gd name="connsiteX4" fmla="*/ 911525 w 7231812"/>
              <a:gd name="connsiteY4" fmla="*/ 0 h 862641"/>
              <a:gd name="connsiteX0" fmla="*/ 0 w 6320287"/>
              <a:gd name="connsiteY0" fmla="*/ 0 h 862641"/>
              <a:gd name="connsiteX1" fmla="*/ 5055079 w 6320287"/>
              <a:gd name="connsiteY1" fmla="*/ 8626 h 862641"/>
              <a:gd name="connsiteX2" fmla="*/ 5477774 w 6320287"/>
              <a:gd name="connsiteY2" fmla="*/ 741871 h 862641"/>
              <a:gd name="connsiteX3" fmla="*/ 0 w 6320287"/>
              <a:gd name="connsiteY3" fmla="*/ 733245 h 862641"/>
              <a:gd name="connsiteX4" fmla="*/ 0 w 6320287"/>
              <a:gd name="connsiteY4" fmla="*/ 0 h 862641"/>
              <a:gd name="connsiteX0" fmla="*/ 0 w 6320287"/>
              <a:gd name="connsiteY0" fmla="*/ 0 h 741871"/>
              <a:gd name="connsiteX1" fmla="*/ 5055079 w 6320287"/>
              <a:gd name="connsiteY1" fmla="*/ 8626 h 741871"/>
              <a:gd name="connsiteX2" fmla="*/ 5477774 w 6320287"/>
              <a:gd name="connsiteY2" fmla="*/ 741871 h 741871"/>
              <a:gd name="connsiteX3" fmla="*/ 0 w 6320287"/>
              <a:gd name="connsiteY3" fmla="*/ 733245 h 741871"/>
              <a:gd name="connsiteX4" fmla="*/ 0 w 6320287"/>
              <a:gd name="connsiteY4" fmla="*/ 0 h 741871"/>
              <a:gd name="connsiteX0" fmla="*/ 0 w 5477774"/>
              <a:gd name="connsiteY0" fmla="*/ 0 h 741871"/>
              <a:gd name="connsiteX1" fmla="*/ 5055079 w 5477774"/>
              <a:gd name="connsiteY1" fmla="*/ 8626 h 741871"/>
              <a:gd name="connsiteX2" fmla="*/ 5477774 w 5477774"/>
              <a:gd name="connsiteY2" fmla="*/ 741871 h 741871"/>
              <a:gd name="connsiteX3" fmla="*/ 0 w 5477774"/>
              <a:gd name="connsiteY3" fmla="*/ 733245 h 741871"/>
              <a:gd name="connsiteX4" fmla="*/ 0 w 5477774"/>
              <a:gd name="connsiteY4" fmla="*/ 0 h 74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774" h="741871">
                <a:moveTo>
                  <a:pt x="0" y="0"/>
                </a:moveTo>
                <a:lnTo>
                  <a:pt x="5055079" y="8626"/>
                </a:lnTo>
                <a:lnTo>
                  <a:pt x="5477774" y="741871"/>
                </a:lnTo>
                <a:lnTo>
                  <a:pt x="0" y="733245"/>
                </a:lnTo>
                <a:lnTo>
                  <a:pt x="0" y="0"/>
                </a:lnTo>
                <a:close/>
              </a:path>
            </a:pathLst>
          </a:cu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Firm infrastructure</a:t>
            </a:r>
          </a:p>
        </p:txBody>
      </p:sp>
      <p:sp>
        <p:nvSpPr>
          <p:cNvPr id="8" name="Freeform 7"/>
          <p:cNvSpPr/>
          <p:nvPr/>
        </p:nvSpPr>
        <p:spPr>
          <a:xfrm>
            <a:off x="948905" y="1268083"/>
            <a:ext cx="5883215" cy="733245"/>
          </a:xfrm>
          <a:custGeom>
            <a:avLst/>
            <a:gdLst>
              <a:gd name="connsiteX0" fmla="*/ 963284 w 7756586"/>
              <a:gd name="connsiteY0" fmla="*/ 122207 h 976222"/>
              <a:gd name="connsiteX1" fmla="*/ 980536 w 7756586"/>
              <a:gd name="connsiteY1" fmla="*/ 855452 h 976222"/>
              <a:gd name="connsiteX2" fmla="*/ 6846499 w 7756586"/>
              <a:gd name="connsiteY2" fmla="*/ 846826 h 976222"/>
              <a:gd name="connsiteX3" fmla="*/ 6441057 w 7756586"/>
              <a:gd name="connsiteY3" fmla="*/ 122207 h 976222"/>
              <a:gd name="connsiteX4" fmla="*/ 963284 w 7756586"/>
              <a:gd name="connsiteY4" fmla="*/ 122207 h 976222"/>
              <a:gd name="connsiteX0" fmla="*/ 963284 w 7756586"/>
              <a:gd name="connsiteY0" fmla="*/ 0 h 854015"/>
              <a:gd name="connsiteX1" fmla="*/ 980536 w 7756586"/>
              <a:gd name="connsiteY1" fmla="*/ 733245 h 854015"/>
              <a:gd name="connsiteX2" fmla="*/ 6846499 w 7756586"/>
              <a:gd name="connsiteY2" fmla="*/ 724619 h 854015"/>
              <a:gd name="connsiteX3" fmla="*/ 6441057 w 7756586"/>
              <a:gd name="connsiteY3" fmla="*/ 0 h 854015"/>
              <a:gd name="connsiteX4" fmla="*/ 963284 w 7756586"/>
              <a:gd name="connsiteY4" fmla="*/ 0 h 854015"/>
              <a:gd name="connsiteX0" fmla="*/ 0 w 6793302"/>
              <a:gd name="connsiteY0" fmla="*/ 0 h 854015"/>
              <a:gd name="connsiteX1" fmla="*/ 17252 w 6793302"/>
              <a:gd name="connsiteY1" fmla="*/ 733245 h 854015"/>
              <a:gd name="connsiteX2" fmla="*/ 5883215 w 6793302"/>
              <a:gd name="connsiteY2" fmla="*/ 724619 h 854015"/>
              <a:gd name="connsiteX3" fmla="*/ 5477773 w 6793302"/>
              <a:gd name="connsiteY3" fmla="*/ 0 h 854015"/>
              <a:gd name="connsiteX4" fmla="*/ 0 w 6793302"/>
              <a:gd name="connsiteY4" fmla="*/ 0 h 854015"/>
              <a:gd name="connsiteX0" fmla="*/ 0 w 6793302"/>
              <a:gd name="connsiteY0" fmla="*/ 0 h 733245"/>
              <a:gd name="connsiteX1" fmla="*/ 17252 w 6793302"/>
              <a:gd name="connsiteY1" fmla="*/ 733245 h 733245"/>
              <a:gd name="connsiteX2" fmla="*/ 5883215 w 6793302"/>
              <a:gd name="connsiteY2" fmla="*/ 724619 h 733245"/>
              <a:gd name="connsiteX3" fmla="*/ 5477773 w 6793302"/>
              <a:gd name="connsiteY3" fmla="*/ 0 h 733245"/>
              <a:gd name="connsiteX4" fmla="*/ 0 w 6793302"/>
              <a:gd name="connsiteY4" fmla="*/ 0 h 733245"/>
              <a:gd name="connsiteX0" fmla="*/ 0 w 5883215"/>
              <a:gd name="connsiteY0" fmla="*/ 0 h 733245"/>
              <a:gd name="connsiteX1" fmla="*/ 17252 w 5883215"/>
              <a:gd name="connsiteY1" fmla="*/ 733245 h 733245"/>
              <a:gd name="connsiteX2" fmla="*/ 5883215 w 5883215"/>
              <a:gd name="connsiteY2" fmla="*/ 724619 h 733245"/>
              <a:gd name="connsiteX3" fmla="*/ 5477773 w 5883215"/>
              <a:gd name="connsiteY3" fmla="*/ 0 h 733245"/>
              <a:gd name="connsiteX4" fmla="*/ 0 w 5883215"/>
              <a:gd name="connsiteY4" fmla="*/ 0 h 733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3215" h="733245">
                <a:moveTo>
                  <a:pt x="0" y="0"/>
                </a:moveTo>
                <a:lnTo>
                  <a:pt x="17252" y="733245"/>
                </a:lnTo>
                <a:lnTo>
                  <a:pt x="5883215" y="724619"/>
                </a:lnTo>
                <a:lnTo>
                  <a:pt x="5477773" y="0"/>
                </a:lnTo>
                <a:lnTo>
                  <a:pt x="0" y="0"/>
                </a:lnTo>
                <a:close/>
              </a:path>
            </a:pathLst>
          </a:custGeom>
          <a:solidFill>
            <a:srgbClr val="F9E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Human Resource Management</a:t>
            </a:r>
          </a:p>
        </p:txBody>
      </p:sp>
      <p:sp>
        <p:nvSpPr>
          <p:cNvPr id="9" name="Freeform 8"/>
          <p:cNvSpPr/>
          <p:nvPr/>
        </p:nvSpPr>
        <p:spPr>
          <a:xfrm>
            <a:off x="957532" y="2001328"/>
            <a:ext cx="6297283" cy="707366"/>
          </a:xfrm>
          <a:custGeom>
            <a:avLst/>
            <a:gdLst>
              <a:gd name="connsiteX0" fmla="*/ 1056735 w 8325928"/>
              <a:gd name="connsiteY0" fmla="*/ 117894 h 943154"/>
              <a:gd name="connsiteX1" fmla="*/ 6931324 w 8325928"/>
              <a:gd name="connsiteY1" fmla="*/ 117894 h 943154"/>
              <a:gd name="connsiteX2" fmla="*/ 7345392 w 8325928"/>
              <a:gd name="connsiteY2" fmla="*/ 825260 h 943154"/>
              <a:gd name="connsiteX3" fmla="*/ 1048109 w 8325928"/>
              <a:gd name="connsiteY3" fmla="*/ 825260 h 943154"/>
              <a:gd name="connsiteX4" fmla="*/ 1056735 w 8325928"/>
              <a:gd name="connsiteY4" fmla="*/ 117894 h 943154"/>
              <a:gd name="connsiteX0" fmla="*/ 1056735 w 8325928"/>
              <a:gd name="connsiteY0" fmla="*/ 0 h 825260"/>
              <a:gd name="connsiteX1" fmla="*/ 6931324 w 8325928"/>
              <a:gd name="connsiteY1" fmla="*/ 0 h 825260"/>
              <a:gd name="connsiteX2" fmla="*/ 7345392 w 8325928"/>
              <a:gd name="connsiteY2" fmla="*/ 707366 h 825260"/>
              <a:gd name="connsiteX3" fmla="*/ 1048109 w 8325928"/>
              <a:gd name="connsiteY3" fmla="*/ 707366 h 825260"/>
              <a:gd name="connsiteX4" fmla="*/ 1056735 w 8325928"/>
              <a:gd name="connsiteY4" fmla="*/ 0 h 825260"/>
              <a:gd name="connsiteX0" fmla="*/ 1056735 w 8325928"/>
              <a:gd name="connsiteY0" fmla="*/ 0 h 707366"/>
              <a:gd name="connsiteX1" fmla="*/ 6931324 w 8325928"/>
              <a:gd name="connsiteY1" fmla="*/ 0 h 707366"/>
              <a:gd name="connsiteX2" fmla="*/ 7345392 w 8325928"/>
              <a:gd name="connsiteY2" fmla="*/ 707366 h 707366"/>
              <a:gd name="connsiteX3" fmla="*/ 1048109 w 8325928"/>
              <a:gd name="connsiteY3" fmla="*/ 707366 h 707366"/>
              <a:gd name="connsiteX4" fmla="*/ 1056735 w 8325928"/>
              <a:gd name="connsiteY4" fmla="*/ 0 h 707366"/>
              <a:gd name="connsiteX0" fmla="*/ 1056735 w 7345392"/>
              <a:gd name="connsiteY0" fmla="*/ 0 h 707366"/>
              <a:gd name="connsiteX1" fmla="*/ 6931324 w 7345392"/>
              <a:gd name="connsiteY1" fmla="*/ 0 h 707366"/>
              <a:gd name="connsiteX2" fmla="*/ 7345392 w 7345392"/>
              <a:gd name="connsiteY2" fmla="*/ 707366 h 707366"/>
              <a:gd name="connsiteX3" fmla="*/ 1048109 w 7345392"/>
              <a:gd name="connsiteY3" fmla="*/ 707366 h 707366"/>
              <a:gd name="connsiteX4" fmla="*/ 1056735 w 7345392"/>
              <a:gd name="connsiteY4" fmla="*/ 0 h 707366"/>
              <a:gd name="connsiteX0" fmla="*/ 8626 w 6297283"/>
              <a:gd name="connsiteY0" fmla="*/ 0 h 707366"/>
              <a:gd name="connsiteX1" fmla="*/ 5883215 w 6297283"/>
              <a:gd name="connsiteY1" fmla="*/ 0 h 707366"/>
              <a:gd name="connsiteX2" fmla="*/ 6297283 w 6297283"/>
              <a:gd name="connsiteY2" fmla="*/ 707366 h 707366"/>
              <a:gd name="connsiteX3" fmla="*/ 0 w 6297283"/>
              <a:gd name="connsiteY3" fmla="*/ 707366 h 707366"/>
              <a:gd name="connsiteX4" fmla="*/ 8626 w 6297283"/>
              <a:gd name="connsiteY4" fmla="*/ 0 h 707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7283" h="707366">
                <a:moveTo>
                  <a:pt x="8626" y="0"/>
                </a:moveTo>
                <a:lnTo>
                  <a:pt x="5883215" y="0"/>
                </a:lnTo>
                <a:lnTo>
                  <a:pt x="6297283" y="707366"/>
                </a:lnTo>
                <a:lnTo>
                  <a:pt x="0" y="707366"/>
                </a:lnTo>
                <a:lnTo>
                  <a:pt x="8626" y="0"/>
                </a:lnTo>
                <a:close/>
              </a:path>
            </a:pathLst>
          </a:custGeom>
          <a:solidFill>
            <a:srgbClr val="DEF1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Technology Development</a:t>
            </a:r>
          </a:p>
        </p:txBody>
      </p:sp>
      <p:sp>
        <p:nvSpPr>
          <p:cNvPr id="10" name="Freeform 9"/>
          <p:cNvSpPr/>
          <p:nvPr/>
        </p:nvSpPr>
        <p:spPr>
          <a:xfrm>
            <a:off x="966158" y="2708694"/>
            <a:ext cx="6478438" cy="724619"/>
          </a:xfrm>
          <a:custGeom>
            <a:avLst/>
            <a:gdLst>
              <a:gd name="connsiteX0" fmla="*/ 1043796 w 8393502"/>
              <a:gd name="connsiteY0" fmla="*/ 119332 h 956095"/>
              <a:gd name="connsiteX1" fmla="*/ 1052423 w 8393502"/>
              <a:gd name="connsiteY1" fmla="*/ 835325 h 956095"/>
              <a:gd name="connsiteX2" fmla="*/ 7306574 w 8393502"/>
              <a:gd name="connsiteY2" fmla="*/ 843951 h 956095"/>
              <a:gd name="connsiteX3" fmla="*/ 7522234 w 8393502"/>
              <a:gd name="connsiteY3" fmla="*/ 464389 h 956095"/>
              <a:gd name="connsiteX4" fmla="*/ 7315200 w 8393502"/>
              <a:gd name="connsiteY4" fmla="*/ 119332 h 956095"/>
              <a:gd name="connsiteX5" fmla="*/ 1043796 w 8393502"/>
              <a:gd name="connsiteY5" fmla="*/ 119332 h 956095"/>
              <a:gd name="connsiteX0" fmla="*/ 1043796 w 8393502"/>
              <a:gd name="connsiteY0" fmla="*/ 0 h 836763"/>
              <a:gd name="connsiteX1" fmla="*/ 1052423 w 8393502"/>
              <a:gd name="connsiteY1" fmla="*/ 715993 h 836763"/>
              <a:gd name="connsiteX2" fmla="*/ 7306574 w 8393502"/>
              <a:gd name="connsiteY2" fmla="*/ 724619 h 836763"/>
              <a:gd name="connsiteX3" fmla="*/ 7522234 w 8393502"/>
              <a:gd name="connsiteY3" fmla="*/ 345057 h 836763"/>
              <a:gd name="connsiteX4" fmla="*/ 7315200 w 8393502"/>
              <a:gd name="connsiteY4" fmla="*/ 0 h 836763"/>
              <a:gd name="connsiteX5" fmla="*/ 1043796 w 8393502"/>
              <a:gd name="connsiteY5" fmla="*/ 0 h 836763"/>
              <a:gd name="connsiteX0" fmla="*/ 1043796 w 8393502"/>
              <a:gd name="connsiteY0" fmla="*/ 0 h 724619"/>
              <a:gd name="connsiteX1" fmla="*/ 1052423 w 8393502"/>
              <a:gd name="connsiteY1" fmla="*/ 715993 h 724619"/>
              <a:gd name="connsiteX2" fmla="*/ 7306574 w 8393502"/>
              <a:gd name="connsiteY2" fmla="*/ 724619 h 724619"/>
              <a:gd name="connsiteX3" fmla="*/ 7522234 w 8393502"/>
              <a:gd name="connsiteY3" fmla="*/ 345057 h 724619"/>
              <a:gd name="connsiteX4" fmla="*/ 7315200 w 8393502"/>
              <a:gd name="connsiteY4" fmla="*/ 0 h 724619"/>
              <a:gd name="connsiteX5" fmla="*/ 1043796 w 8393502"/>
              <a:gd name="connsiteY5" fmla="*/ 0 h 724619"/>
              <a:gd name="connsiteX0" fmla="*/ 1043796 w 8393502"/>
              <a:gd name="connsiteY0" fmla="*/ 0 h 724619"/>
              <a:gd name="connsiteX1" fmla="*/ 1052423 w 8393502"/>
              <a:gd name="connsiteY1" fmla="*/ 715993 h 724619"/>
              <a:gd name="connsiteX2" fmla="*/ 7306574 w 8393502"/>
              <a:gd name="connsiteY2" fmla="*/ 724619 h 724619"/>
              <a:gd name="connsiteX3" fmla="*/ 7522234 w 8393502"/>
              <a:gd name="connsiteY3" fmla="*/ 345057 h 724619"/>
              <a:gd name="connsiteX4" fmla="*/ 7315200 w 8393502"/>
              <a:gd name="connsiteY4" fmla="*/ 0 h 724619"/>
              <a:gd name="connsiteX5" fmla="*/ 1043796 w 8393502"/>
              <a:gd name="connsiteY5" fmla="*/ 0 h 724619"/>
              <a:gd name="connsiteX0" fmla="*/ 1043796 w 7522234"/>
              <a:gd name="connsiteY0" fmla="*/ 0 h 724619"/>
              <a:gd name="connsiteX1" fmla="*/ 1052423 w 7522234"/>
              <a:gd name="connsiteY1" fmla="*/ 715993 h 724619"/>
              <a:gd name="connsiteX2" fmla="*/ 7306574 w 7522234"/>
              <a:gd name="connsiteY2" fmla="*/ 724619 h 724619"/>
              <a:gd name="connsiteX3" fmla="*/ 7522234 w 7522234"/>
              <a:gd name="connsiteY3" fmla="*/ 345057 h 724619"/>
              <a:gd name="connsiteX4" fmla="*/ 7315200 w 7522234"/>
              <a:gd name="connsiteY4" fmla="*/ 0 h 724619"/>
              <a:gd name="connsiteX5" fmla="*/ 1043796 w 7522234"/>
              <a:gd name="connsiteY5" fmla="*/ 0 h 724619"/>
              <a:gd name="connsiteX0" fmla="*/ 0 w 6478438"/>
              <a:gd name="connsiteY0" fmla="*/ 0 h 724619"/>
              <a:gd name="connsiteX1" fmla="*/ 8627 w 6478438"/>
              <a:gd name="connsiteY1" fmla="*/ 715993 h 724619"/>
              <a:gd name="connsiteX2" fmla="*/ 6262778 w 6478438"/>
              <a:gd name="connsiteY2" fmla="*/ 724619 h 724619"/>
              <a:gd name="connsiteX3" fmla="*/ 6478438 w 6478438"/>
              <a:gd name="connsiteY3" fmla="*/ 345057 h 724619"/>
              <a:gd name="connsiteX4" fmla="*/ 6271404 w 6478438"/>
              <a:gd name="connsiteY4" fmla="*/ 0 h 724619"/>
              <a:gd name="connsiteX5" fmla="*/ 0 w 6478438"/>
              <a:gd name="connsiteY5" fmla="*/ 0 h 724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8438" h="724619">
                <a:moveTo>
                  <a:pt x="0" y="0"/>
                </a:moveTo>
                <a:lnTo>
                  <a:pt x="8627" y="715993"/>
                </a:lnTo>
                <a:lnTo>
                  <a:pt x="6262778" y="724619"/>
                </a:lnTo>
                <a:lnTo>
                  <a:pt x="6478438" y="345057"/>
                </a:lnTo>
                <a:lnTo>
                  <a:pt x="6271404" y="0"/>
                </a:lnTo>
                <a:lnTo>
                  <a:pt x="0" y="0"/>
                </a:lnTo>
                <a:close/>
              </a:path>
            </a:pathLst>
          </a:custGeom>
          <a:solidFill>
            <a:srgbClr val="E5F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Procurement</a:t>
            </a:r>
          </a:p>
        </p:txBody>
      </p:sp>
      <p:sp>
        <p:nvSpPr>
          <p:cNvPr id="11" name="Rectangle 10"/>
          <p:cNvSpPr/>
          <p:nvPr/>
        </p:nvSpPr>
        <p:spPr>
          <a:xfrm>
            <a:off x="1000100" y="3429000"/>
            <a:ext cx="1143008" cy="2143140"/>
          </a:xfrm>
          <a:prstGeom prst="rect">
            <a:avLst/>
          </a:prstGeom>
          <a:solidFill>
            <a:srgbClr val="D9FFD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Inbound Logistics</a:t>
            </a:r>
          </a:p>
        </p:txBody>
      </p:sp>
      <p:sp>
        <p:nvSpPr>
          <p:cNvPr id="12" name="Rectangle 11"/>
          <p:cNvSpPr/>
          <p:nvPr/>
        </p:nvSpPr>
        <p:spPr>
          <a:xfrm>
            <a:off x="2143108" y="3429000"/>
            <a:ext cx="1143008" cy="2143140"/>
          </a:xfrm>
          <a:prstGeom prst="rect">
            <a:avLst/>
          </a:prstGeom>
          <a:solidFill>
            <a:srgbClr val="DEF1F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Operations</a:t>
            </a:r>
          </a:p>
        </p:txBody>
      </p:sp>
      <p:sp>
        <p:nvSpPr>
          <p:cNvPr id="13" name="Rectangle 12"/>
          <p:cNvSpPr/>
          <p:nvPr/>
        </p:nvSpPr>
        <p:spPr>
          <a:xfrm>
            <a:off x="3286116" y="3429000"/>
            <a:ext cx="1143008" cy="2143140"/>
          </a:xfrm>
          <a:prstGeom prst="rect">
            <a:avLst/>
          </a:prstGeom>
          <a:solidFill>
            <a:srgbClr val="D9FFD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Outbound Logistics</a:t>
            </a:r>
          </a:p>
        </p:txBody>
      </p:sp>
      <p:sp>
        <p:nvSpPr>
          <p:cNvPr id="14" name="Rectangle 13"/>
          <p:cNvSpPr/>
          <p:nvPr/>
        </p:nvSpPr>
        <p:spPr>
          <a:xfrm>
            <a:off x="4429124" y="3429000"/>
            <a:ext cx="1143008" cy="2143140"/>
          </a:xfrm>
          <a:prstGeom prst="rect">
            <a:avLst/>
          </a:prstGeom>
          <a:solidFill>
            <a:srgbClr val="F9E5D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Marketing and Sales</a:t>
            </a:r>
          </a:p>
        </p:txBody>
      </p:sp>
      <p:sp>
        <p:nvSpPr>
          <p:cNvPr id="15" name="Freeform 14"/>
          <p:cNvSpPr/>
          <p:nvPr/>
        </p:nvSpPr>
        <p:spPr>
          <a:xfrm>
            <a:off x="5564038" y="3424687"/>
            <a:ext cx="1664898" cy="2156604"/>
          </a:xfrm>
          <a:custGeom>
            <a:avLst/>
            <a:gdLst>
              <a:gd name="connsiteX0" fmla="*/ 257354 w 1995577"/>
              <a:gd name="connsiteY0" fmla="*/ 2513162 h 2872596"/>
              <a:gd name="connsiteX1" fmla="*/ 714554 w 1995577"/>
              <a:gd name="connsiteY1" fmla="*/ 2513162 h 2872596"/>
              <a:gd name="connsiteX2" fmla="*/ 1922252 w 1995577"/>
              <a:gd name="connsiteY2" fmla="*/ 365184 h 2872596"/>
              <a:gd name="connsiteX3" fmla="*/ 274607 w 1995577"/>
              <a:gd name="connsiteY3" fmla="*/ 356558 h 2872596"/>
              <a:gd name="connsiteX4" fmla="*/ 257354 w 1995577"/>
              <a:gd name="connsiteY4" fmla="*/ 2513162 h 2872596"/>
              <a:gd name="connsiteX0" fmla="*/ 257354 w 1995577"/>
              <a:gd name="connsiteY0" fmla="*/ 2156604 h 2516038"/>
              <a:gd name="connsiteX1" fmla="*/ 714554 w 1995577"/>
              <a:gd name="connsiteY1" fmla="*/ 2156604 h 2516038"/>
              <a:gd name="connsiteX2" fmla="*/ 1922252 w 1995577"/>
              <a:gd name="connsiteY2" fmla="*/ 8626 h 2516038"/>
              <a:gd name="connsiteX3" fmla="*/ 274607 w 1995577"/>
              <a:gd name="connsiteY3" fmla="*/ 0 h 2516038"/>
              <a:gd name="connsiteX4" fmla="*/ 257354 w 1995577"/>
              <a:gd name="connsiteY4" fmla="*/ 2156604 h 2516038"/>
              <a:gd name="connsiteX0" fmla="*/ 257354 w 1922252"/>
              <a:gd name="connsiteY0" fmla="*/ 2156604 h 2516038"/>
              <a:gd name="connsiteX1" fmla="*/ 714554 w 1922252"/>
              <a:gd name="connsiteY1" fmla="*/ 2156604 h 2516038"/>
              <a:gd name="connsiteX2" fmla="*/ 1922252 w 1922252"/>
              <a:gd name="connsiteY2" fmla="*/ 8626 h 2516038"/>
              <a:gd name="connsiteX3" fmla="*/ 274607 w 1922252"/>
              <a:gd name="connsiteY3" fmla="*/ 0 h 2516038"/>
              <a:gd name="connsiteX4" fmla="*/ 257354 w 1922252"/>
              <a:gd name="connsiteY4" fmla="*/ 2156604 h 2516038"/>
              <a:gd name="connsiteX0" fmla="*/ 0 w 1664898"/>
              <a:gd name="connsiteY0" fmla="*/ 2156604 h 2516038"/>
              <a:gd name="connsiteX1" fmla="*/ 457200 w 1664898"/>
              <a:gd name="connsiteY1" fmla="*/ 2156604 h 2516038"/>
              <a:gd name="connsiteX2" fmla="*/ 1664898 w 1664898"/>
              <a:gd name="connsiteY2" fmla="*/ 8626 h 2516038"/>
              <a:gd name="connsiteX3" fmla="*/ 17253 w 1664898"/>
              <a:gd name="connsiteY3" fmla="*/ 0 h 2516038"/>
              <a:gd name="connsiteX4" fmla="*/ 0 w 1664898"/>
              <a:gd name="connsiteY4" fmla="*/ 2156604 h 2516038"/>
              <a:gd name="connsiteX0" fmla="*/ 0 w 1664898"/>
              <a:gd name="connsiteY0" fmla="*/ 2156604 h 2156604"/>
              <a:gd name="connsiteX1" fmla="*/ 457200 w 1664898"/>
              <a:gd name="connsiteY1" fmla="*/ 2156604 h 2156604"/>
              <a:gd name="connsiteX2" fmla="*/ 1664898 w 1664898"/>
              <a:gd name="connsiteY2" fmla="*/ 8626 h 2156604"/>
              <a:gd name="connsiteX3" fmla="*/ 17253 w 1664898"/>
              <a:gd name="connsiteY3" fmla="*/ 0 h 2156604"/>
              <a:gd name="connsiteX4" fmla="*/ 0 w 1664898"/>
              <a:gd name="connsiteY4" fmla="*/ 2156604 h 2156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4898" h="2156604">
                <a:moveTo>
                  <a:pt x="0" y="2156604"/>
                </a:moveTo>
                <a:lnTo>
                  <a:pt x="457200" y="2156604"/>
                </a:lnTo>
                <a:lnTo>
                  <a:pt x="1664898" y="8626"/>
                </a:lnTo>
                <a:lnTo>
                  <a:pt x="17253" y="0"/>
                </a:lnTo>
                <a:lnTo>
                  <a:pt x="0" y="2156604"/>
                </a:lnTo>
                <a:close/>
              </a:path>
            </a:pathLst>
          </a:custGeom>
          <a:solidFill>
            <a:srgbClr val="DEF1F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ctr"/>
            <a:r>
              <a:rPr lang="en-GB" dirty="0">
                <a:solidFill>
                  <a:schemeClr val="tx1"/>
                </a:solidFill>
              </a:rPr>
              <a:t>       Service</a:t>
            </a:r>
          </a:p>
        </p:txBody>
      </p:sp>
      <p:cxnSp>
        <p:nvCxnSpPr>
          <p:cNvPr id="17" name="Straight Connector 16"/>
          <p:cNvCxnSpPr/>
          <p:nvPr/>
        </p:nvCxnSpPr>
        <p:spPr>
          <a:xfrm rot="5400000" flipH="1" flipV="1">
            <a:off x="1071538" y="2357430"/>
            <a:ext cx="2143140" cy="1588"/>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2215340" y="2356636"/>
            <a:ext cx="2143140" cy="1588"/>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flipV="1">
            <a:off x="3358348" y="2356636"/>
            <a:ext cx="2143140" cy="1588"/>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flipH="1" flipV="1">
            <a:off x="4501356" y="2356636"/>
            <a:ext cx="2143140" cy="1588"/>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22" name="Right Arrow 21"/>
          <p:cNvSpPr/>
          <p:nvPr/>
        </p:nvSpPr>
        <p:spPr>
          <a:xfrm>
            <a:off x="1000100" y="5715016"/>
            <a:ext cx="6429420" cy="928694"/>
          </a:xfrm>
          <a:prstGeom prst="rightArrow">
            <a:avLst/>
          </a:prstGeom>
          <a:solidFill>
            <a:srgbClr val="E5FF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Primary activities (end-to-end process)</a:t>
            </a:r>
          </a:p>
        </p:txBody>
      </p:sp>
      <p:sp>
        <p:nvSpPr>
          <p:cNvPr id="23" name="Left Brace 22"/>
          <p:cNvSpPr/>
          <p:nvPr/>
        </p:nvSpPr>
        <p:spPr>
          <a:xfrm>
            <a:off x="428596" y="571480"/>
            <a:ext cx="500066" cy="2857520"/>
          </a:xfrm>
          <a:prstGeom prst="leftBrace">
            <a:avLst/>
          </a:prstGeom>
          <a:ln w="444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4" name="TextBox 23"/>
          <p:cNvSpPr txBox="1"/>
          <p:nvPr/>
        </p:nvSpPr>
        <p:spPr>
          <a:xfrm rot="16200000">
            <a:off x="-708341" y="1851293"/>
            <a:ext cx="2071702" cy="369332"/>
          </a:xfrm>
          <a:prstGeom prst="rect">
            <a:avLst/>
          </a:prstGeom>
          <a:noFill/>
        </p:spPr>
        <p:txBody>
          <a:bodyPr wrap="square" rtlCol="0">
            <a:spAutoFit/>
          </a:bodyPr>
          <a:lstStyle/>
          <a:p>
            <a:r>
              <a:rPr lang="en-GB" dirty="0"/>
              <a:t>Support Activities</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a:xfrm>
            <a:off x="1673524" y="-8626"/>
            <a:ext cx="7470476" cy="5322498"/>
          </a:xfrm>
          <a:custGeom>
            <a:avLst/>
            <a:gdLst>
              <a:gd name="connsiteX0" fmla="*/ 866954 w 9591134"/>
              <a:gd name="connsiteY0" fmla="*/ 6206706 h 6489940"/>
              <a:gd name="connsiteX1" fmla="*/ 3144327 w 9591134"/>
              <a:gd name="connsiteY1" fmla="*/ 884208 h 6489940"/>
              <a:gd name="connsiteX2" fmla="*/ 8328803 w 9591134"/>
              <a:gd name="connsiteY2" fmla="*/ 901460 h 6489940"/>
              <a:gd name="connsiteX3" fmla="*/ 8346055 w 9591134"/>
              <a:gd name="connsiteY3" fmla="*/ 2583611 h 6489940"/>
              <a:gd name="connsiteX4" fmla="*/ 866954 w 9591134"/>
              <a:gd name="connsiteY4" fmla="*/ 6206706 h 6489940"/>
              <a:gd name="connsiteX0" fmla="*/ 866954 w 9591134"/>
              <a:gd name="connsiteY0" fmla="*/ 5322498 h 5605732"/>
              <a:gd name="connsiteX1" fmla="*/ 3144327 w 9591134"/>
              <a:gd name="connsiteY1" fmla="*/ 0 h 5605732"/>
              <a:gd name="connsiteX2" fmla="*/ 8328803 w 9591134"/>
              <a:gd name="connsiteY2" fmla="*/ 17252 h 5605732"/>
              <a:gd name="connsiteX3" fmla="*/ 8346055 w 9591134"/>
              <a:gd name="connsiteY3" fmla="*/ 1699403 h 5605732"/>
              <a:gd name="connsiteX4" fmla="*/ 866954 w 9591134"/>
              <a:gd name="connsiteY4" fmla="*/ 5322498 h 5605732"/>
              <a:gd name="connsiteX0" fmla="*/ 866954 w 8346055"/>
              <a:gd name="connsiteY0" fmla="*/ 5322498 h 5605732"/>
              <a:gd name="connsiteX1" fmla="*/ 3144327 w 8346055"/>
              <a:gd name="connsiteY1" fmla="*/ 0 h 5605732"/>
              <a:gd name="connsiteX2" fmla="*/ 8328803 w 8346055"/>
              <a:gd name="connsiteY2" fmla="*/ 17252 h 5605732"/>
              <a:gd name="connsiteX3" fmla="*/ 8346055 w 8346055"/>
              <a:gd name="connsiteY3" fmla="*/ 1699403 h 5605732"/>
              <a:gd name="connsiteX4" fmla="*/ 866954 w 8346055"/>
              <a:gd name="connsiteY4" fmla="*/ 5322498 h 5605732"/>
              <a:gd name="connsiteX0" fmla="*/ 0 w 7479101"/>
              <a:gd name="connsiteY0" fmla="*/ 5322498 h 5605732"/>
              <a:gd name="connsiteX1" fmla="*/ 2277373 w 7479101"/>
              <a:gd name="connsiteY1" fmla="*/ 0 h 5605732"/>
              <a:gd name="connsiteX2" fmla="*/ 7461849 w 7479101"/>
              <a:gd name="connsiteY2" fmla="*/ 17252 h 5605732"/>
              <a:gd name="connsiteX3" fmla="*/ 7479101 w 7479101"/>
              <a:gd name="connsiteY3" fmla="*/ 1699403 h 5605732"/>
              <a:gd name="connsiteX4" fmla="*/ 0 w 7479101"/>
              <a:gd name="connsiteY4" fmla="*/ 5322498 h 5605732"/>
              <a:gd name="connsiteX0" fmla="*/ 0 w 7479101"/>
              <a:gd name="connsiteY0" fmla="*/ 5322498 h 5322498"/>
              <a:gd name="connsiteX1" fmla="*/ 2277373 w 7479101"/>
              <a:gd name="connsiteY1" fmla="*/ 0 h 5322498"/>
              <a:gd name="connsiteX2" fmla="*/ 7461849 w 7479101"/>
              <a:gd name="connsiteY2" fmla="*/ 17252 h 5322498"/>
              <a:gd name="connsiteX3" fmla="*/ 7479101 w 7479101"/>
              <a:gd name="connsiteY3" fmla="*/ 1699403 h 5322498"/>
              <a:gd name="connsiteX4" fmla="*/ 0 w 7479101"/>
              <a:gd name="connsiteY4" fmla="*/ 5322498 h 5322498"/>
              <a:gd name="connsiteX0" fmla="*/ 0 w 7470476"/>
              <a:gd name="connsiteY0" fmla="*/ 5322498 h 5322498"/>
              <a:gd name="connsiteX1" fmla="*/ 2277373 w 7470476"/>
              <a:gd name="connsiteY1" fmla="*/ 0 h 5322498"/>
              <a:gd name="connsiteX2" fmla="*/ 7461849 w 7470476"/>
              <a:gd name="connsiteY2" fmla="*/ 17252 h 5322498"/>
              <a:gd name="connsiteX3" fmla="*/ 7470476 w 7470476"/>
              <a:gd name="connsiteY3" fmla="*/ 1637426 h 5322498"/>
              <a:gd name="connsiteX4" fmla="*/ 0 w 7470476"/>
              <a:gd name="connsiteY4" fmla="*/ 5322498 h 5322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70476" h="5322498">
                <a:moveTo>
                  <a:pt x="0" y="5322498"/>
                </a:moveTo>
                <a:lnTo>
                  <a:pt x="2277373" y="0"/>
                </a:lnTo>
                <a:lnTo>
                  <a:pt x="7461849" y="17252"/>
                </a:lnTo>
                <a:cubicBezTo>
                  <a:pt x="7464725" y="557310"/>
                  <a:pt x="7467600" y="1097368"/>
                  <a:pt x="7470476" y="1637426"/>
                </a:cubicBezTo>
                <a:lnTo>
                  <a:pt x="0" y="5322498"/>
                </a:lnTo>
                <a:close/>
              </a:path>
            </a:pathLst>
          </a:custGeom>
          <a:solidFill>
            <a:srgbClr val="0000FF">
              <a:alpha val="7000"/>
            </a:srgbClr>
          </a:solidFill>
          <a:ln>
            <a:solidFill>
              <a:srgbClr val="0000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Line 3"/>
          <p:cNvSpPr>
            <a:spLocks noChangeShapeType="1"/>
          </p:cNvSpPr>
          <p:nvPr/>
        </p:nvSpPr>
        <p:spPr bwMode="auto">
          <a:xfrm flipV="1">
            <a:off x="1619672" y="1124744"/>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619672" y="5372894"/>
            <a:ext cx="4464496" cy="322"/>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V="1">
            <a:off x="1619672" y="548680"/>
            <a:ext cx="2088232" cy="4824534"/>
          </a:xfrm>
          <a:prstGeom prst="line">
            <a:avLst/>
          </a:prstGeom>
          <a:noFill/>
          <a:ln w="63500">
            <a:solidFill>
              <a:srgbClr val="0000FF"/>
            </a:solidFill>
            <a:prstDash val="dash"/>
            <a:round/>
            <a:headEnd/>
            <a:tailEnd type="stealth"/>
          </a:ln>
        </p:spPr>
        <p:txBody>
          <a:bodyPr/>
          <a:lstStyle/>
          <a:p>
            <a:endParaRPr lang="en-GB"/>
          </a:p>
        </p:txBody>
      </p:sp>
      <p:sp>
        <p:nvSpPr>
          <p:cNvPr id="5" name="Text Box 6"/>
          <p:cNvSpPr txBox="1">
            <a:spLocks noChangeArrowheads="1"/>
          </p:cNvSpPr>
          <p:nvPr/>
        </p:nvSpPr>
        <p:spPr bwMode="auto">
          <a:xfrm>
            <a:off x="179512" y="764704"/>
            <a:ext cx="1592280" cy="369332"/>
          </a:xfrm>
          <a:prstGeom prst="rect">
            <a:avLst/>
          </a:prstGeom>
          <a:noFill/>
          <a:ln w="57150">
            <a:noFill/>
            <a:miter lim="800000"/>
            <a:headEnd/>
            <a:tailEnd/>
          </a:ln>
        </p:spPr>
        <p:txBody>
          <a:bodyPr wrap="square">
            <a:spAutoFit/>
          </a:bodyPr>
          <a:lstStyle/>
          <a:p>
            <a:pPr>
              <a:spcBef>
                <a:spcPct val="50000"/>
              </a:spcBef>
            </a:pPr>
            <a:r>
              <a:rPr lang="en-GB" b="1" dirty="0">
                <a:solidFill>
                  <a:srgbClr val="0000FF"/>
                </a:solidFill>
              </a:rPr>
              <a:t>Philanthropy</a:t>
            </a:r>
          </a:p>
        </p:txBody>
      </p:sp>
      <p:sp>
        <p:nvSpPr>
          <p:cNvPr id="7" name="Text Box 6"/>
          <p:cNvSpPr txBox="1">
            <a:spLocks noChangeArrowheads="1"/>
          </p:cNvSpPr>
          <p:nvPr/>
        </p:nvSpPr>
        <p:spPr bwMode="auto">
          <a:xfrm>
            <a:off x="6084168" y="5013176"/>
            <a:ext cx="2528384" cy="646331"/>
          </a:xfrm>
          <a:prstGeom prst="rect">
            <a:avLst/>
          </a:prstGeom>
          <a:noFill/>
          <a:ln w="57150">
            <a:noFill/>
            <a:miter lim="800000"/>
            <a:headEnd/>
            <a:tailEnd/>
          </a:ln>
        </p:spPr>
        <p:txBody>
          <a:bodyPr wrap="square">
            <a:spAutoFit/>
          </a:bodyPr>
          <a:lstStyle/>
          <a:p>
            <a:pPr>
              <a:spcBef>
                <a:spcPct val="50000"/>
              </a:spcBef>
            </a:pPr>
            <a:r>
              <a:rPr lang="en-GB" b="1" dirty="0">
                <a:solidFill>
                  <a:srgbClr val="0000FF"/>
                </a:solidFill>
              </a:rPr>
              <a:t>Pure commercial benefit</a:t>
            </a:r>
          </a:p>
        </p:txBody>
      </p:sp>
      <p:sp>
        <p:nvSpPr>
          <p:cNvPr id="11" name="Line 5"/>
          <p:cNvSpPr>
            <a:spLocks noChangeShapeType="1"/>
          </p:cNvSpPr>
          <p:nvPr/>
        </p:nvSpPr>
        <p:spPr bwMode="auto">
          <a:xfrm flipV="1">
            <a:off x="1619672" y="1916832"/>
            <a:ext cx="6912768" cy="3456384"/>
          </a:xfrm>
          <a:prstGeom prst="line">
            <a:avLst/>
          </a:prstGeom>
          <a:noFill/>
          <a:ln w="63500">
            <a:solidFill>
              <a:srgbClr val="0000FF"/>
            </a:solidFill>
            <a:prstDash val="dash"/>
            <a:round/>
            <a:headEnd/>
            <a:tailEnd type="stealth"/>
          </a:ln>
        </p:spPr>
        <p:txBody>
          <a:bodyPr/>
          <a:lstStyle/>
          <a:p>
            <a:endParaRPr lang="en-GB"/>
          </a:p>
        </p:txBody>
      </p:sp>
      <p:sp>
        <p:nvSpPr>
          <p:cNvPr id="12" name="Text Box 6"/>
          <p:cNvSpPr txBox="1">
            <a:spLocks noChangeArrowheads="1"/>
          </p:cNvSpPr>
          <p:nvPr/>
        </p:nvSpPr>
        <p:spPr bwMode="auto">
          <a:xfrm>
            <a:off x="3491880" y="5445224"/>
            <a:ext cx="2088232" cy="369332"/>
          </a:xfrm>
          <a:prstGeom prst="rect">
            <a:avLst/>
          </a:prstGeom>
          <a:noFill/>
          <a:ln w="57150">
            <a:noFill/>
            <a:miter lim="800000"/>
            <a:headEnd/>
            <a:tailEnd/>
          </a:ln>
        </p:spPr>
        <p:txBody>
          <a:bodyPr wrap="square">
            <a:spAutoFit/>
          </a:bodyPr>
          <a:lstStyle/>
          <a:p>
            <a:pPr>
              <a:spcBef>
                <a:spcPct val="50000"/>
              </a:spcBef>
            </a:pPr>
            <a:r>
              <a:rPr lang="en-GB" dirty="0">
                <a:solidFill>
                  <a:srgbClr val="0000FF"/>
                </a:solidFill>
              </a:rPr>
              <a:t>Economic benefit</a:t>
            </a:r>
          </a:p>
        </p:txBody>
      </p:sp>
      <p:sp>
        <p:nvSpPr>
          <p:cNvPr id="13" name="Text Box 6"/>
          <p:cNvSpPr txBox="1">
            <a:spLocks noChangeArrowheads="1"/>
          </p:cNvSpPr>
          <p:nvPr/>
        </p:nvSpPr>
        <p:spPr bwMode="auto">
          <a:xfrm rot="16200000">
            <a:off x="364178" y="3100318"/>
            <a:ext cx="1872208" cy="369332"/>
          </a:xfrm>
          <a:prstGeom prst="rect">
            <a:avLst/>
          </a:prstGeom>
          <a:noFill/>
          <a:ln w="57150">
            <a:noFill/>
            <a:miter lim="800000"/>
            <a:headEnd/>
            <a:tailEnd/>
          </a:ln>
        </p:spPr>
        <p:txBody>
          <a:bodyPr wrap="square">
            <a:spAutoFit/>
          </a:bodyPr>
          <a:lstStyle/>
          <a:p>
            <a:pPr>
              <a:spcBef>
                <a:spcPct val="50000"/>
              </a:spcBef>
            </a:pPr>
            <a:r>
              <a:rPr lang="en-GB" dirty="0">
                <a:solidFill>
                  <a:srgbClr val="0000FF"/>
                </a:solidFill>
              </a:rPr>
              <a:t>Social benefit</a:t>
            </a:r>
          </a:p>
        </p:txBody>
      </p:sp>
      <p:sp>
        <p:nvSpPr>
          <p:cNvPr id="14" name="TextBox 13"/>
          <p:cNvSpPr txBox="1"/>
          <p:nvPr/>
        </p:nvSpPr>
        <p:spPr>
          <a:xfrm>
            <a:off x="4788024" y="620688"/>
            <a:ext cx="4176464" cy="954107"/>
          </a:xfrm>
          <a:prstGeom prst="rect">
            <a:avLst/>
          </a:prstGeom>
          <a:noFill/>
        </p:spPr>
        <p:txBody>
          <a:bodyPr wrap="square" rtlCol="0">
            <a:spAutoFit/>
          </a:bodyPr>
          <a:lstStyle/>
          <a:p>
            <a:r>
              <a:rPr lang="en-GB" sz="2800" dirty="0">
                <a:solidFill>
                  <a:srgbClr val="0000FF"/>
                </a:solidFill>
              </a:rPr>
              <a:t>Area for Potential Corporate Shared Value</a:t>
            </a:r>
          </a:p>
        </p:txBody>
      </p:sp>
      <p:sp>
        <p:nvSpPr>
          <p:cNvPr id="15" name="TextBox 14"/>
          <p:cNvSpPr txBox="1"/>
          <p:nvPr/>
        </p:nvSpPr>
        <p:spPr>
          <a:xfrm>
            <a:off x="2555776" y="3645024"/>
            <a:ext cx="6336704" cy="646331"/>
          </a:xfrm>
          <a:prstGeom prst="rect">
            <a:avLst/>
          </a:prstGeom>
          <a:noFill/>
        </p:spPr>
        <p:txBody>
          <a:bodyPr wrap="square" rtlCol="0">
            <a:spAutoFit/>
          </a:bodyPr>
          <a:lstStyle/>
          <a:p>
            <a:pPr>
              <a:buFont typeface="Arial" pitchFamily="34" charset="0"/>
              <a:buChar char="•"/>
            </a:pPr>
            <a:r>
              <a:rPr lang="en-GB" dirty="0">
                <a:solidFill>
                  <a:srgbClr val="0000FF"/>
                </a:solidFill>
              </a:rPr>
              <a:t> </a:t>
            </a:r>
            <a:r>
              <a:rPr lang="en-GB" b="1" dirty="0">
                <a:solidFill>
                  <a:srgbClr val="0000FF"/>
                </a:solidFill>
              </a:rPr>
              <a:t>Redesign product propositions </a:t>
            </a:r>
            <a:r>
              <a:rPr lang="en-GB" dirty="0">
                <a:solidFill>
                  <a:srgbClr val="0000FF"/>
                </a:solidFill>
              </a:rPr>
              <a:t>and </a:t>
            </a:r>
            <a:r>
              <a:rPr lang="en-GB" b="1" dirty="0">
                <a:solidFill>
                  <a:srgbClr val="0000FF"/>
                </a:solidFill>
              </a:rPr>
              <a:t>redevelop markets </a:t>
            </a:r>
            <a:r>
              <a:rPr lang="en-GB" dirty="0">
                <a:solidFill>
                  <a:srgbClr val="0000FF"/>
                </a:solidFill>
              </a:rPr>
              <a:t>to reduce social need and increase social benefit.</a:t>
            </a:r>
          </a:p>
        </p:txBody>
      </p:sp>
      <p:sp>
        <p:nvSpPr>
          <p:cNvPr id="17" name="TextBox 16"/>
          <p:cNvSpPr txBox="1"/>
          <p:nvPr/>
        </p:nvSpPr>
        <p:spPr>
          <a:xfrm>
            <a:off x="3347864" y="1772816"/>
            <a:ext cx="4896544" cy="923330"/>
          </a:xfrm>
          <a:prstGeom prst="rect">
            <a:avLst/>
          </a:prstGeom>
          <a:noFill/>
        </p:spPr>
        <p:txBody>
          <a:bodyPr wrap="square" rtlCol="0">
            <a:spAutoFit/>
          </a:bodyPr>
          <a:lstStyle/>
          <a:p>
            <a:pPr>
              <a:buFont typeface="Arial" pitchFamily="34" charset="0"/>
              <a:buChar char="•"/>
            </a:pPr>
            <a:r>
              <a:rPr lang="en-GB" b="1" dirty="0">
                <a:solidFill>
                  <a:srgbClr val="0000FF"/>
                </a:solidFill>
              </a:rPr>
              <a:t> Improve the external social context </a:t>
            </a:r>
            <a:r>
              <a:rPr lang="en-GB" dirty="0">
                <a:solidFill>
                  <a:srgbClr val="0000FF"/>
                </a:solidFill>
              </a:rPr>
              <a:t>in ways that are beneficial for both the company and society.</a:t>
            </a:r>
          </a:p>
        </p:txBody>
      </p:sp>
      <p:sp>
        <p:nvSpPr>
          <p:cNvPr id="16" name="TextBox 15"/>
          <p:cNvSpPr txBox="1"/>
          <p:nvPr/>
        </p:nvSpPr>
        <p:spPr>
          <a:xfrm>
            <a:off x="2915816" y="2780928"/>
            <a:ext cx="5904656" cy="646331"/>
          </a:xfrm>
          <a:prstGeom prst="rect">
            <a:avLst/>
          </a:prstGeom>
          <a:noFill/>
        </p:spPr>
        <p:txBody>
          <a:bodyPr wrap="square" rtlCol="0">
            <a:spAutoFit/>
          </a:bodyPr>
          <a:lstStyle/>
          <a:p>
            <a:pPr>
              <a:buFont typeface="Arial" pitchFamily="34" charset="0"/>
              <a:buChar char="•"/>
            </a:pPr>
            <a:r>
              <a:rPr lang="en-GB" dirty="0">
                <a:solidFill>
                  <a:srgbClr val="0000FF"/>
                </a:solidFill>
              </a:rPr>
              <a:t> </a:t>
            </a:r>
            <a:r>
              <a:rPr lang="en-GB" b="1" dirty="0">
                <a:solidFill>
                  <a:srgbClr val="0000FF"/>
                </a:solidFill>
              </a:rPr>
              <a:t>Redesign value chain activities </a:t>
            </a:r>
            <a:r>
              <a:rPr lang="en-GB" dirty="0">
                <a:solidFill>
                  <a:srgbClr val="0000FF"/>
                </a:solidFill>
              </a:rPr>
              <a:t>to </a:t>
            </a:r>
            <a:r>
              <a:rPr lang="en-GB" b="1" dirty="0">
                <a:solidFill>
                  <a:srgbClr val="0000FF"/>
                </a:solidFill>
              </a:rPr>
              <a:t>reduce negative externalities</a:t>
            </a:r>
            <a:r>
              <a:rPr lang="en-GB" dirty="0">
                <a:solidFill>
                  <a:srgbClr val="0000FF"/>
                </a:solidFill>
              </a:rPr>
              <a:t>, and </a:t>
            </a:r>
            <a:r>
              <a:rPr lang="en-GB" b="1" dirty="0">
                <a:solidFill>
                  <a:srgbClr val="0000FF"/>
                </a:solidFill>
              </a:rPr>
              <a:t>promote positive externalities</a:t>
            </a:r>
            <a:r>
              <a:rPr lang="en-GB" dirty="0">
                <a:solidFill>
                  <a:srgbClr val="0000FF"/>
                </a:solidFill>
              </a:rPr>
              <a:t>.</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786050" y="3071810"/>
            <a:ext cx="2286016" cy="1071570"/>
          </a:xfrm>
          <a:prstGeom prst="roundRect">
            <a:avLst/>
          </a:prstGeom>
          <a:solidFill>
            <a:srgbClr val="CDE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Manufacturer</a:t>
            </a:r>
          </a:p>
        </p:txBody>
      </p:sp>
      <p:cxnSp>
        <p:nvCxnSpPr>
          <p:cNvPr id="4" name="Straight Connector 3"/>
          <p:cNvCxnSpPr/>
          <p:nvPr/>
        </p:nvCxnSpPr>
        <p:spPr>
          <a:xfrm>
            <a:off x="0" y="4500570"/>
            <a:ext cx="9144000" cy="0"/>
          </a:xfrm>
          <a:prstGeom prst="line">
            <a:avLst/>
          </a:prstGeom>
          <a:ln w="50800">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0" y="2643182"/>
            <a:ext cx="9144000" cy="0"/>
          </a:xfrm>
          <a:prstGeom prst="line">
            <a:avLst/>
          </a:prstGeom>
          <a:ln w="50800">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358018" y="3000372"/>
            <a:ext cx="1785982" cy="830997"/>
          </a:xfrm>
          <a:prstGeom prst="rect">
            <a:avLst/>
          </a:prstGeom>
          <a:noFill/>
        </p:spPr>
        <p:txBody>
          <a:bodyPr wrap="square" rtlCol="0">
            <a:spAutoFit/>
          </a:bodyPr>
          <a:lstStyle/>
          <a:p>
            <a:r>
              <a:rPr lang="en-GB" sz="2400" b="1" dirty="0">
                <a:solidFill>
                  <a:srgbClr val="0033CC"/>
                </a:solidFill>
              </a:rPr>
              <a:t>Horizontal Integration</a:t>
            </a:r>
          </a:p>
        </p:txBody>
      </p:sp>
      <p:sp>
        <p:nvSpPr>
          <p:cNvPr id="8" name="Rounded Rectangle 7"/>
          <p:cNvSpPr/>
          <p:nvPr/>
        </p:nvSpPr>
        <p:spPr>
          <a:xfrm>
            <a:off x="5572132" y="3143248"/>
            <a:ext cx="1785950" cy="714380"/>
          </a:xfrm>
          <a:prstGeom prst="roundRec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Competitor</a:t>
            </a:r>
          </a:p>
        </p:txBody>
      </p:sp>
      <p:sp>
        <p:nvSpPr>
          <p:cNvPr id="9" name="Right Arrow 8"/>
          <p:cNvSpPr/>
          <p:nvPr/>
        </p:nvSpPr>
        <p:spPr>
          <a:xfrm>
            <a:off x="5072066" y="3286124"/>
            <a:ext cx="500066" cy="357190"/>
          </a:xfrm>
          <a:prstGeom prst="rightArrow">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10" name="Right Arrow 9"/>
          <p:cNvSpPr/>
          <p:nvPr/>
        </p:nvSpPr>
        <p:spPr>
          <a:xfrm rot="10800000">
            <a:off x="2285984" y="3357562"/>
            <a:ext cx="500066" cy="357190"/>
          </a:xfrm>
          <a:prstGeom prst="rightArrow">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11" name="Rounded Rectangle 10"/>
          <p:cNvSpPr/>
          <p:nvPr/>
        </p:nvSpPr>
        <p:spPr>
          <a:xfrm>
            <a:off x="500034" y="3214686"/>
            <a:ext cx="1785950" cy="714380"/>
          </a:xfrm>
          <a:prstGeom prst="roundRec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By-product</a:t>
            </a:r>
          </a:p>
        </p:txBody>
      </p:sp>
      <p:sp>
        <p:nvSpPr>
          <p:cNvPr id="12" name="Rectangle 11"/>
          <p:cNvSpPr/>
          <p:nvPr/>
        </p:nvSpPr>
        <p:spPr>
          <a:xfrm>
            <a:off x="142844" y="357166"/>
            <a:ext cx="8858312" cy="571504"/>
          </a:xfrm>
          <a:prstGeom prst="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FF0000"/>
                </a:solidFill>
              </a:rPr>
              <a:t>Backward (Upstream) Vertical Integration</a:t>
            </a:r>
          </a:p>
        </p:txBody>
      </p:sp>
      <p:sp>
        <p:nvSpPr>
          <p:cNvPr id="13" name="Rounded Rectangle 12"/>
          <p:cNvSpPr/>
          <p:nvPr/>
        </p:nvSpPr>
        <p:spPr>
          <a:xfrm>
            <a:off x="142844" y="928670"/>
            <a:ext cx="1785950"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Raw Material Supplier</a:t>
            </a:r>
          </a:p>
        </p:txBody>
      </p:sp>
      <p:sp>
        <p:nvSpPr>
          <p:cNvPr id="14" name="Rounded Rectangle 13"/>
          <p:cNvSpPr/>
          <p:nvPr/>
        </p:nvSpPr>
        <p:spPr>
          <a:xfrm>
            <a:off x="1928794" y="928670"/>
            <a:ext cx="1785950"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Component</a:t>
            </a:r>
          </a:p>
          <a:p>
            <a:pPr algn="ctr"/>
            <a:r>
              <a:rPr lang="en-GB" b="1" dirty="0">
                <a:solidFill>
                  <a:srgbClr val="FF0000"/>
                </a:solidFill>
              </a:rPr>
              <a:t>Supplier</a:t>
            </a:r>
          </a:p>
        </p:txBody>
      </p:sp>
      <p:sp>
        <p:nvSpPr>
          <p:cNvPr id="15" name="Rounded Rectangle 14"/>
          <p:cNvSpPr/>
          <p:nvPr/>
        </p:nvSpPr>
        <p:spPr>
          <a:xfrm>
            <a:off x="3714744" y="928670"/>
            <a:ext cx="1785950"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Financier / </a:t>
            </a:r>
            <a:r>
              <a:rPr lang="en-GB" sz="1600" b="1" dirty="0">
                <a:solidFill>
                  <a:srgbClr val="FF0000"/>
                </a:solidFill>
              </a:rPr>
              <a:t>credit provider</a:t>
            </a:r>
          </a:p>
        </p:txBody>
      </p:sp>
      <p:sp>
        <p:nvSpPr>
          <p:cNvPr id="16" name="Rounded Rectangle 15"/>
          <p:cNvSpPr/>
          <p:nvPr/>
        </p:nvSpPr>
        <p:spPr>
          <a:xfrm>
            <a:off x="5500694" y="928670"/>
            <a:ext cx="1714512"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Logistics</a:t>
            </a:r>
          </a:p>
        </p:txBody>
      </p:sp>
      <p:sp>
        <p:nvSpPr>
          <p:cNvPr id="17" name="Rounded Rectangle 16"/>
          <p:cNvSpPr/>
          <p:nvPr/>
        </p:nvSpPr>
        <p:spPr>
          <a:xfrm>
            <a:off x="7215206" y="928670"/>
            <a:ext cx="1785950" cy="714380"/>
          </a:xfrm>
          <a:prstGeom prst="roundRect">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0000"/>
                </a:solidFill>
              </a:rPr>
              <a:t>Machine manufacturer</a:t>
            </a:r>
          </a:p>
        </p:txBody>
      </p:sp>
      <p:sp>
        <p:nvSpPr>
          <p:cNvPr id="18" name="Up Arrow 17"/>
          <p:cNvSpPr/>
          <p:nvPr/>
        </p:nvSpPr>
        <p:spPr>
          <a:xfrm>
            <a:off x="3071802" y="1571612"/>
            <a:ext cx="1285884" cy="1500198"/>
          </a:xfrm>
          <a:prstGeom prst="upArrow">
            <a:avLst/>
          </a:prstGeom>
          <a:solidFill>
            <a:srgbClr val="FFE5E5"/>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ctr"/>
            <a:r>
              <a:rPr lang="en-GB" b="1" dirty="0">
                <a:solidFill>
                  <a:srgbClr val="FF0000"/>
                </a:solidFill>
              </a:rPr>
              <a:t>Backward Vertical</a:t>
            </a:r>
          </a:p>
        </p:txBody>
      </p:sp>
      <p:sp>
        <p:nvSpPr>
          <p:cNvPr id="22" name="Rectangle 21"/>
          <p:cNvSpPr/>
          <p:nvPr/>
        </p:nvSpPr>
        <p:spPr>
          <a:xfrm>
            <a:off x="285688" y="6072206"/>
            <a:ext cx="8786906" cy="571504"/>
          </a:xfrm>
          <a:prstGeom prst="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Forward (Downstream) Vertical Integration</a:t>
            </a:r>
          </a:p>
        </p:txBody>
      </p:sp>
      <p:sp>
        <p:nvSpPr>
          <p:cNvPr id="23" name="Rounded Rectangle 22"/>
          <p:cNvSpPr/>
          <p:nvPr/>
        </p:nvSpPr>
        <p:spPr>
          <a:xfrm>
            <a:off x="285720" y="5357826"/>
            <a:ext cx="1785950"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Retail outlets/ wholesalers</a:t>
            </a:r>
          </a:p>
        </p:txBody>
      </p:sp>
      <p:sp>
        <p:nvSpPr>
          <p:cNvPr id="24" name="Rounded Rectangle 23"/>
          <p:cNvSpPr/>
          <p:nvPr/>
        </p:nvSpPr>
        <p:spPr>
          <a:xfrm>
            <a:off x="2071670" y="5357826"/>
            <a:ext cx="1785950"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Repairs and servicing</a:t>
            </a:r>
          </a:p>
        </p:txBody>
      </p:sp>
      <p:sp>
        <p:nvSpPr>
          <p:cNvPr id="26" name="Rounded Rectangle 25"/>
          <p:cNvSpPr/>
          <p:nvPr/>
        </p:nvSpPr>
        <p:spPr>
          <a:xfrm>
            <a:off x="3857620" y="5357826"/>
            <a:ext cx="1785950"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Customer support</a:t>
            </a:r>
          </a:p>
        </p:txBody>
      </p:sp>
      <p:sp>
        <p:nvSpPr>
          <p:cNvPr id="27" name="Rounded Rectangle 26"/>
          <p:cNvSpPr/>
          <p:nvPr/>
        </p:nvSpPr>
        <p:spPr>
          <a:xfrm>
            <a:off x="5643570" y="5357826"/>
            <a:ext cx="1785950"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Customer finance</a:t>
            </a:r>
          </a:p>
        </p:txBody>
      </p:sp>
      <p:sp>
        <p:nvSpPr>
          <p:cNvPr id="28" name="Rounded Rectangle 27"/>
          <p:cNvSpPr/>
          <p:nvPr/>
        </p:nvSpPr>
        <p:spPr>
          <a:xfrm>
            <a:off x="7429520" y="5357826"/>
            <a:ext cx="1571636" cy="714380"/>
          </a:xfrm>
          <a:prstGeom prst="roundRect">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33CC"/>
                </a:solidFill>
              </a:rPr>
              <a:t>Logistics</a:t>
            </a:r>
          </a:p>
        </p:txBody>
      </p:sp>
      <p:sp>
        <p:nvSpPr>
          <p:cNvPr id="31" name="Down Arrow 30"/>
          <p:cNvSpPr/>
          <p:nvPr/>
        </p:nvSpPr>
        <p:spPr>
          <a:xfrm>
            <a:off x="3214678" y="4143380"/>
            <a:ext cx="1285884" cy="1357322"/>
          </a:xfrm>
          <a:prstGeom prst="downArrow">
            <a:avLst/>
          </a:prstGeom>
          <a:solidFill>
            <a:srgbClr val="E4F3F4"/>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t" anchorCtr="0"/>
          <a:lstStyle/>
          <a:p>
            <a:pPr algn="ctr"/>
            <a:r>
              <a:rPr lang="en-GB" b="1" dirty="0">
                <a:solidFill>
                  <a:srgbClr val="0033CC"/>
                </a:solidFill>
              </a:rPr>
              <a:t>Forward Vertical</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00" name="Text Box 8"/>
          <p:cNvSpPr txBox="1">
            <a:spLocks noChangeArrowheads="1"/>
          </p:cNvSpPr>
          <p:nvPr/>
        </p:nvSpPr>
        <p:spPr bwMode="auto">
          <a:xfrm>
            <a:off x="1785918" y="285728"/>
            <a:ext cx="3786214" cy="646331"/>
          </a:xfrm>
          <a:prstGeom prst="rect">
            <a:avLst/>
          </a:prstGeom>
          <a:noFill/>
          <a:ln w="9525">
            <a:noFill/>
            <a:miter lim="800000"/>
            <a:headEnd/>
            <a:tailEnd/>
          </a:ln>
          <a:effectLst/>
        </p:spPr>
        <p:txBody>
          <a:bodyPr wrap="square">
            <a:spAutoFit/>
          </a:bodyPr>
          <a:lstStyle/>
          <a:p>
            <a:pPr>
              <a:spcBef>
                <a:spcPct val="50000"/>
              </a:spcBef>
            </a:pPr>
            <a:r>
              <a:rPr lang="en-GB" dirty="0"/>
              <a:t>Economist’s Production Chain is the same as Porter’s Value System</a:t>
            </a:r>
          </a:p>
        </p:txBody>
      </p:sp>
      <p:pic>
        <p:nvPicPr>
          <p:cNvPr id="85001" name="Picture 9" descr="j0233312"/>
          <p:cNvPicPr>
            <a:picLocks noChangeAspect="1" noChangeArrowheads="1"/>
          </p:cNvPicPr>
          <p:nvPr/>
        </p:nvPicPr>
        <p:blipFill>
          <a:blip r:embed="rId3" cstate="print"/>
          <a:srcRect/>
          <a:stretch>
            <a:fillRect/>
          </a:stretch>
        </p:blipFill>
        <p:spPr bwMode="auto">
          <a:xfrm>
            <a:off x="3005122" y="1146156"/>
            <a:ext cx="1473200" cy="1500187"/>
          </a:xfrm>
          <a:prstGeom prst="rect">
            <a:avLst/>
          </a:prstGeom>
          <a:noFill/>
        </p:spPr>
      </p:pic>
      <p:pic>
        <p:nvPicPr>
          <p:cNvPr id="85002" name="Picture 10" descr="j0285360"/>
          <p:cNvPicPr>
            <a:picLocks noChangeAspect="1" noChangeArrowheads="1"/>
          </p:cNvPicPr>
          <p:nvPr/>
        </p:nvPicPr>
        <p:blipFill>
          <a:blip r:embed="rId4" cstate="print"/>
          <a:srcRect/>
          <a:stretch>
            <a:fillRect/>
          </a:stretch>
        </p:blipFill>
        <p:spPr bwMode="auto">
          <a:xfrm>
            <a:off x="3071802" y="3143248"/>
            <a:ext cx="1424002" cy="1754402"/>
          </a:xfrm>
          <a:prstGeom prst="rect">
            <a:avLst/>
          </a:prstGeom>
          <a:noFill/>
        </p:spPr>
      </p:pic>
      <p:sp>
        <p:nvSpPr>
          <p:cNvPr id="85004" name="Text Box 12"/>
          <p:cNvSpPr txBox="1">
            <a:spLocks noChangeArrowheads="1"/>
          </p:cNvSpPr>
          <p:nvPr/>
        </p:nvSpPr>
        <p:spPr bwMode="auto">
          <a:xfrm>
            <a:off x="4572000" y="1500174"/>
            <a:ext cx="3554452" cy="800219"/>
          </a:xfrm>
          <a:prstGeom prst="rect">
            <a:avLst/>
          </a:prstGeom>
          <a:noFill/>
          <a:ln w="9525">
            <a:noFill/>
            <a:miter lim="800000"/>
            <a:headEnd/>
            <a:tailEnd/>
          </a:ln>
          <a:effectLst/>
        </p:spPr>
        <p:txBody>
          <a:bodyPr wrap="square">
            <a:spAutoFit/>
          </a:bodyPr>
          <a:lstStyle/>
          <a:p>
            <a:pPr>
              <a:spcBef>
                <a:spcPct val="50000"/>
              </a:spcBef>
            </a:pPr>
            <a:r>
              <a:rPr lang="en-GB" dirty="0"/>
              <a:t>Farm (source of raw materials). </a:t>
            </a:r>
            <a:r>
              <a:rPr lang="en-GB" sz="1400" dirty="0"/>
              <a:t>Economists refer to this type of activity occurring within the primary sector.</a:t>
            </a:r>
            <a:endParaRPr lang="en-GB" dirty="0"/>
          </a:p>
        </p:txBody>
      </p:sp>
      <p:sp>
        <p:nvSpPr>
          <p:cNvPr id="85005" name="Text Box 13"/>
          <p:cNvSpPr txBox="1">
            <a:spLocks noChangeArrowheads="1"/>
          </p:cNvSpPr>
          <p:nvPr/>
        </p:nvSpPr>
        <p:spPr bwMode="auto">
          <a:xfrm>
            <a:off x="4572000" y="3571876"/>
            <a:ext cx="3554452" cy="1077218"/>
          </a:xfrm>
          <a:prstGeom prst="rect">
            <a:avLst/>
          </a:prstGeom>
          <a:noFill/>
          <a:ln w="9525">
            <a:noFill/>
            <a:miter lim="800000"/>
            <a:headEnd/>
            <a:tailEnd/>
          </a:ln>
          <a:effectLst/>
        </p:spPr>
        <p:txBody>
          <a:bodyPr wrap="square">
            <a:spAutoFit/>
          </a:bodyPr>
          <a:lstStyle/>
          <a:p>
            <a:pPr>
              <a:spcBef>
                <a:spcPct val="50000"/>
              </a:spcBef>
            </a:pPr>
            <a:r>
              <a:rPr lang="en-GB" dirty="0"/>
              <a:t>Factory (manufacturing and processing). </a:t>
            </a:r>
            <a:r>
              <a:rPr lang="en-GB" sz="1400" dirty="0"/>
              <a:t>Economists refer to this type of activity occurring within the secondary sector.</a:t>
            </a:r>
            <a:endParaRPr lang="en-GB" dirty="0"/>
          </a:p>
        </p:txBody>
      </p:sp>
      <p:sp>
        <p:nvSpPr>
          <p:cNvPr id="85006" name="Text Box 14"/>
          <p:cNvSpPr txBox="1">
            <a:spLocks noChangeArrowheads="1"/>
          </p:cNvSpPr>
          <p:nvPr/>
        </p:nvSpPr>
        <p:spPr bwMode="auto">
          <a:xfrm>
            <a:off x="4572000" y="5357826"/>
            <a:ext cx="3411576" cy="907941"/>
          </a:xfrm>
          <a:prstGeom prst="rect">
            <a:avLst/>
          </a:prstGeom>
          <a:noFill/>
          <a:ln w="9525">
            <a:noFill/>
            <a:miter lim="800000"/>
            <a:headEnd/>
            <a:tailEnd/>
          </a:ln>
          <a:effectLst/>
        </p:spPr>
        <p:txBody>
          <a:bodyPr wrap="square">
            <a:spAutoFit/>
          </a:bodyPr>
          <a:lstStyle/>
          <a:p>
            <a:pPr>
              <a:spcBef>
                <a:spcPct val="50000"/>
              </a:spcBef>
            </a:pPr>
            <a:r>
              <a:rPr lang="en-GB" dirty="0"/>
              <a:t>Shop (services and retailing).</a:t>
            </a:r>
          </a:p>
          <a:p>
            <a:pPr>
              <a:spcBef>
                <a:spcPct val="50000"/>
              </a:spcBef>
            </a:pPr>
            <a:r>
              <a:rPr lang="en-GB" sz="1400" dirty="0"/>
              <a:t>Economists refer to this type of activity being within the tertiary sector</a:t>
            </a:r>
          </a:p>
        </p:txBody>
      </p:sp>
      <p:sp>
        <p:nvSpPr>
          <p:cNvPr id="85007" name="Line 15"/>
          <p:cNvSpPr>
            <a:spLocks noChangeShapeType="1"/>
          </p:cNvSpPr>
          <p:nvPr/>
        </p:nvSpPr>
        <p:spPr bwMode="auto">
          <a:xfrm>
            <a:off x="3581385" y="2659043"/>
            <a:ext cx="0" cy="574675"/>
          </a:xfrm>
          <a:prstGeom prst="line">
            <a:avLst/>
          </a:prstGeom>
          <a:noFill/>
          <a:ln w="38100">
            <a:solidFill>
              <a:schemeClr val="tx1"/>
            </a:solidFill>
            <a:round/>
            <a:headEnd/>
            <a:tailEnd type="triangle" w="med" len="med"/>
          </a:ln>
          <a:effectLst/>
        </p:spPr>
        <p:txBody>
          <a:bodyPr/>
          <a:lstStyle/>
          <a:p>
            <a:endParaRPr lang="en-GB"/>
          </a:p>
        </p:txBody>
      </p:sp>
      <p:sp>
        <p:nvSpPr>
          <p:cNvPr id="85008" name="Line 16"/>
          <p:cNvSpPr>
            <a:spLocks noChangeShapeType="1"/>
          </p:cNvSpPr>
          <p:nvPr/>
        </p:nvSpPr>
        <p:spPr bwMode="auto">
          <a:xfrm>
            <a:off x="3508360" y="4675168"/>
            <a:ext cx="0" cy="792163"/>
          </a:xfrm>
          <a:prstGeom prst="line">
            <a:avLst/>
          </a:prstGeom>
          <a:noFill/>
          <a:ln w="38100">
            <a:solidFill>
              <a:schemeClr val="tx1"/>
            </a:solidFill>
            <a:round/>
            <a:headEnd/>
            <a:tailEnd type="triangle" w="med" len="med"/>
          </a:ln>
          <a:effectLst/>
        </p:spPr>
        <p:txBody>
          <a:bodyPr/>
          <a:lstStyle/>
          <a:p>
            <a:endParaRPr lang="en-GB"/>
          </a:p>
        </p:txBody>
      </p:sp>
      <p:pic>
        <p:nvPicPr>
          <p:cNvPr id="11" name="Picture 10" descr="Sainsbury.jpg"/>
          <p:cNvPicPr>
            <a:picLocks noChangeAspect="1"/>
          </p:cNvPicPr>
          <p:nvPr/>
        </p:nvPicPr>
        <p:blipFill>
          <a:blip r:embed="rId5" cstate="print"/>
          <a:stretch>
            <a:fillRect/>
          </a:stretch>
        </p:blipFill>
        <p:spPr>
          <a:xfrm>
            <a:off x="2627784" y="5373216"/>
            <a:ext cx="1752972" cy="1057828"/>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142844" y="142852"/>
            <a:ext cx="8858312" cy="6715148"/>
          </a:xfrm>
          <a:prstGeom prst="roundRect">
            <a:avLst/>
          </a:prstGeom>
          <a:solidFill>
            <a:srgbClr val="FFCCCC">
              <a:alpha val="2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Down Arrow Callout 2"/>
          <p:cNvSpPr/>
          <p:nvPr/>
        </p:nvSpPr>
        <p:spPr>
          <a:xfrm>
            <a:off x="714348" y="714356"/>
            <a:ext cx="2428892" cy="1214446"/>
          </a:xfrm>
          <a:prstGeom prst="downArrowCallou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Supplier A</a:t>
            </a:r>
          </a:p>
        </p:txBody>
      </p:sp>
      <p:sp>
        <p:nvSpPr>
          <p:cNvPr id="4" name="Down Arrow Callout 3"/>
          <p:cNvSpPr/>
          <p:nvPr/>
        </p:nvSpPr>
        <p:spPr>
          <a:xfrm>
            <a:off x="3428992" y="714356"/>
            <a:ext cx="2428892" cy="1214446"/>
          </a:xfrm>
          <a:prstGeom prst="downArrowCallou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Supplier B</a:t>
            </a:r>
          </a:p>
        </p:txBody>
      </p:sp>
      <p:sp>
        <p:nvSpPr>
          <p:cNvPr id="5" name="Down Arrow Callout 4"/>
          <p:cNvSpPr/>
          <p:nvPr/>
        </p:nvSpPr>
        <p:spPr>
          <a:xfrm>
            <a:off x="6286512" y="714356"/>
            <a:ext cx="2428892" cy="1214446"/>
          </a:xfrm>
          <a:prstGeom prst="downArrowCallout">
            <a:avLst/>
          </a:prstGeom>
          <a:solidFill>
            <a:srgbClr val="D5FF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Supplier C</a:t>
            </a:r>
          </a:p>
        </p:txBody>
      </p:sp>
      <p:sp>
        <p:nvSpPr>
          <p:cNvPr id="6" name="Rounded Rectangle 5"/>
          <p:cNvSpPr/>
          <p:nvPr/>
        </p:nvSpPr>
        <p:spPr>
          <a:xfrm>
            <a:off x="571472" y="1928802"/>
            <a:ext cx="8286808" cy="1500198"/>
          </a:xfrm>
          <a:prstGeom prst="roundRec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rPr>
              <a:t>Organisation’s Value Chain</a:t>
            </a:r>
          </a:p>
        </p:txBody>
      </p:sp>
      <p:sp>
        <p:nvSpPr>
          <p:cNvPr id="7" name="Down Arrow Callout 6"/>
          <p:cNvSpPr/>
          <p:nvPr/>
        </p:nvSpPr>
        <p:spPr>
          <a:xfrm>
            <a:off x="642910" y="3714752"/>
            <a:ext cx="2428892" cy="1214446"/>
          </a:xfrm>
          <a:prstGeom prst="downArrowCallout">
            <a:avLst/>
          </a:prstGeom>
          <a:solidFill>
            <a:srgbClr val="B7FF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Distribution Channel Value Chain</a:t>
            </a:r>
          </a:p>
        </p:txBody>
      </p:sp>
      <p:sp>
        <p:nvSpPr>
          <p:cNvPr id="8" name="Down Arrow Callout 7"/>
          <p:cNvSpPr/>
          <p:nvPr/>
        </p:nvSpPr>
        <p:spPr>
          <a:xfrm>
            <a:off x="3286116" y="3714752"/>
            <a:ext cx="2428892" cy="1214446"/>
          </a:xfrm>
          <a:prstGeom prst="downArrowCallout">
            <a:avLst/>
          </a:prstGeom>
          <a:solidFill>
            <a:srgbClr val="B7FF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 Distribution Channel Value Chain</a:t>
            </a:r>
          </a:p>
        </p:txBody>
      </p:sp>
      <p:sp>
        <p:nvSpPr>
          <p:cNvPr id="9" name="Down Arrow Callout 8"/>
          <p:cNvSpPr/>
          <p:nvPr/>
        </p:nvSpPr>
        <p:spPr>
          <a:xfrm>
            <a:off x="6072198" y="3714752"/>
            <a:ext cx="2428892" cy="1214446"/>
          </a:xfrm>
          <a:prstGeom prst="downArrowCallout">
            <a:avLst/>
          </a:prstGeom>
          <a:solidFill>
            <a:srgbClr val="B7FF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 Distribution Channel Value Chain</a:t>
            </a:r>
          </a:p>
        </p:txBody>
      </p:sp>
      <p:sp>
        <p:nvSpPr>
          <p:cNvPr id="10" name="Down Arrow Callout 9"/>
          <p:cNvSpPr/>
          <p:nvPr/>
        </p:nvSpPr>
        <p:spPr>
          <a:xfrm>
            <a:off x="642910" y="5429264"/>
            <a:ext cx="2428892" cy="1214446"/>
          </a:xfrm>
          <a:prstGeom prst="downArrowCallout">
            <a:avLst/>
          </a:prstGeom>
          <a:solidFill>
            <a:srgbClr val="81FF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Customer Value Chain</a:t>
            </a:r>
          </a:p>
        </p:txBody>
      </p:sp>
      <p:sp>
        <p:nvSpPr>
          <p:cNvPr id="11" name="Down Arrow Callout 10"/>
          <p:cNvSpPr/>
          <p:nvPr/>
        </p:nvSpPr>
        <p:spPr>
          <a:xfrm>
            <a:off x="3286116" y="5429264"/>
            <a:ext cx="2428892" cy="1214446"/>
          </a:xfrm>
          <a:prstGeom prst="downArrowCallout">
            <a:avLst/>
          </a:prstGeom>
          <a:solidFill>
            <a:srgbClr val="81FF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 Customer Value Chain</a:t>
            </a:r>
          </a:p>
        </p:txBody>
      </p:sp>
      <p:sp>
        <p:nvSpPr>
          <p:cNvPr id="12" name="Down Arrow Callout 11"/>
          <p:cNvSpPr/>
          <p:nvPr/>
        </p:nvSpPr>
        <p:spPr>
          <a:xfrm>
            <a:off x="6072198" y="5429264"/>
            <a:ext cx="2428892" cy="1214446"/>
          </a:xfrm>
          <a:prstGeom prst="downArrowCallout">
            <a:avLst/>
          </a:prstGeom>
          <a:solidFill>
            <a:srgbClr val="81FF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 Customer Value Chain</a:t>
            </a:r>
          </a:p>
        </p:txBody>
      </p:sp>
      <p:sp>
        <p:nvSpPr>
          <p:cNvPr id="14" name="TextBox 13"/>
          <p:cNvSpPr txBox="1"/>
          <p:nvPr/>
        </p:nvSpPr>
        <p:spPr>
          <a:xfrm>
            <a:off x="3143240" y="142852"/>
            <a:ext cx="2786082" cy="523220"/>
          </a:xfrm>
          <a:prstGeom prst="rect">
            <a:avLst/>
          </a:prstGeom>
          <a:noFill/>
        </p:spPr>
        <p:txBody>
          <a:bodyPr wrap="square" rtlCol="0">
            <a:spAutoFit/>
          </a:bodyPr>
          <a:lstStyle/>
          <a:p>
            <a:r>
              <a:rPr lang="en-GB" sz="2800" dirty="0"/>
              <a:t>Value System</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4"/>
          <p:cNvSpPr>
            <a:spLocks noChangeShapeType="1"/>
          </p:cNvSpPr>
          <p:nvPr/>
        </p:nvSpPr>
        <p:spPr bwMode="auto">
          <a:xfrm flipV="1">
            <a:off x="1293813" y="671530"/>
            <a:ext cx="0" cy="5257800"/>
          </a:xfrm>
          <a:prstGeom prst="line">
            <a:avLst/>
          </a:prstGeom>
          <a:noFill/>
          <a:ln w="57150">
            <a:solidFill>
              <a:schemeClr val="tx1"/>
            </a:solidFill>
            <a:round/>
            <a:headEnd/>
            <a:tailEnd type="triangle" w="med" len="med"/>
          </a:ln>
        </p:spPr>
        <p:txBody>
          <a:bodyPr/>
          <a:lstStyle/>
          <a:p>
            <a:endParaRPr lang="en-GB"/>
          </a:p>
        </p:txBody>
      </p:sp>
      <p:sp>
        <p:nvSpPr>
          <p:cNvPr id="3" name="Line 6"/>
          <p:cNvSpPr>
            <a:spLocks noChangeShapeType="1"/>
          </p:cNvSpPr>
          <p:nvPr/>
        </p:nvSpPr>
        <p:spPr bwMode="auto">
          <a:xfrm>
            <a:off x="1293813" y="5929330"/>
            <a:ext cx="4967287" cy="0"/>
          </a:xfrm>
          <a:prstGeom prst="line">
            <a:avLst/>
          </a:prstGeom>
          <a:noFill/>
          <a:ln w="38100">
            <a:solidFill>
              <a:schemeClr val="tx1"/>
            </a:solidFill>
            <a:round/>
            <a:headEnd/>
            <a:tailEnd type="triangle" w="med" len="med"/>
          </a:ln>
        </p:spPr>
        <p:txBody>
          <a:bodyPr/>
          <a:lstStyle/>
          <a:p>
            <a:endParaRPr lang="en-GB"/>
          </a:p>
        </p:txBody>
      </p:sp>
      <p:sp>
        <p:nvSpPr>
          <p:cNvPr id="4" name="Line 7"/>
          <p:cNvSpPr>
            <a:spLocks noChangeShapeType="1"/>
          </p:cNvSpPr>
          <p:nvPr/>
        </p:nvSpPr>
        <p:spPr bwMode="auto">
          <a:xfrm>
            <a:off x="1654175" y="960455"/>
            <a:ext cx="4103688" cy="4535488"/>
          </a:xfrm>
          <a:prstGeom prst="line">
            <a:avLst/>
          </a:prstGeom>
          <a:noFill/>
          <a:ln w="19050">
            <a:solidFill>
              <a:schemeClr val="tx1"/>
            </a:solidFill>
            <a:round/>
            <a:headEnd/>
            <a:tailEnd/>
          </a:ln>
        </p:spPr>
        <p:txBody>
          <a:bodyPr/>
          <a:lstStyle/>
          <a:p>
            <a:endParaRPr lang="en-GB"/>
          </a:p>
        </p:txBody>
      </p:sp>
      <p:sp>
        <p:nvSpPr>
          <p:cNvPr id="5" name="Text Box 8"/>
          <p:cNvSpPr txBox="1">
            <a:spLocks noChangeArrowheads="1"/>
          </p:cNvSpPr>
          <p:nvPr/>
        </p:nvSpPr>
        <p:spPr bwMode="auto">
          <a:xfrm>
            <a:off x="5757863" y="5208605"/>
            <a:ext cx="1439862" cy="366713"/>
          </a:xfrm>
          <a:prstGeom prst="rect">
            <a:avLst/>
          </a:prstGeom>
          <a:noFill/>
          <a:ln w="9525">
            <a:noFill/>
            <a:miter lim="800000"/>
            <a:headEnd/>
            <a:tailEnd/>
          </a:ln>
        </p:spPr>
        <p:txBody>
          <a:bodyPr>
            <a:spAutoFit/>
          </a:bodyPr>
          <a:lstStyle/>
          <a:p>
            <a:pPr>
              <a:spcBef>
                <a:spcPct val="50000"/>
              </a:spcBef>
            </a:pPr>
            <a:r>
              <a:rPr lang="en-GB"/>
              <a:t>UK Demand</a:t>
            </a:r>
          </a:p>
        </p:txBody>
      </p:sp>
      <p:sp>
        <p:nvSpPr>
          <p:cNvPr id="6" name="Line 9"/>
          <p:cNvSpPr>
            <a:spLocks noChangeShapeType="1"/>
          </p:cNvSpPr>
          <p:nvPr/>
        </p:nvSpPr>
        <p:spPr bwMode="auto">
          <a:xfrm flipV="1">
            <a:off x="1652588" y="744555"/>
            <a:ext cx="1514475" cy="3959225"/>
          </a:xfrm>
          <a:prstGeom prst="line">
            <a:avLst/>
          </a:prstGeom>
          <a:noFill/>
          <a:ln w="28575">
            <a:solidFill>
              <a:schemeClr val="tx1"/>
            </a:solidFill>
            <a:round/>
            <a:headEnd/>
            <a:tailEnd/>
          </a:ln>
        </p:spPr>
        <p:txBody>
          <a:bodyPr/>
          <a:lstStyle/>
          <a:p>
            <a:endParaRPr lang="en-GB"/>
          </a:p>
        </p:txBody>
      </p:sp>
      <p:sp>
        <p:nvSpPr>
          <p:cNvPr id="7" name="Text Box 10"/>
          <p:cNvSpPr txBox="1">
            <a:spLocks noChangeArrowheads="1"/>
          </p:cNvSpPr>
          <p:nvPr/>
        </p:nvSpPr>
        <p:spPr bwMode="auto">
          <a:xfrm>
            <a:off x="3236913" y="528655"/>
            <a:ext cx="1512887" cy="366713"/>
          </a:xfrm>
          <a:prstGeom prst="rect">
            <a:avLst/>
          </a:prstGeom>
          <a:noFill/>
          <a:ln w="9525">
            <a:noFill/>
            <a:miter lim="800000"/>
            <a:headEnd/>
            <a:tailEnd/>
          </a:ln>
        </p:spPr>
        <p:txBody>
          <a:bodyPr>
            <a:spAutoFit/>
          </a:bodyPr>
          <a:lstStyle/>
          <a:p>
            <a:pPr>
              <a:spcBef>
                <a:spcPct val="50000"/>
              </a:spcBef>
            </a:pPr>
            <a:r>
              <a:rPr lang="en-GB"/>
              <a:t>UK Supply</a:t>
            </a:r>
          </a:p>
        </p:txBody>
      </p:sp>
      <p:sp>
        <p:nvSpPr>
          <p:cNvPr id="8" name="Line 11"/>
          <p:cNvSpPr>
            <a:spLocks noChangeShapeType="1"/>
          </p:cNvSpPr>
          <p:nvPr/>
        </p:nvSpPr>
        <p:spPr bwMode="auto">
          <a:xfrm flipV="1">
            <a:off x="1868488" y="1320818"/>
            <a:ext cx="3170237" cy="3311525"/>
          </a:xfrm>
          <a:prstGeom prst="line">
            <a:avLst/>
          </a:prstGeom>
          <a:noFill/>
          <a:ln w="28575">
            <a:solidFill>
              <a:schemeClr val="tx1"/>
            </a:solidFill>
            <a:round/>
            <a:headEnd/>
            <a:tailEnd/>
          </a:ln>
        </p:spPr>
        <p:txBody>
          <a:bodyPr/>
          <a:lstStyle/>
          <a:p>
            <a:endParaRPr lang="en-GB"/>
          </a:p>
        </p:txBody>
      </p:sp>
      <p:sp>
        <p:nvSpPr>
          <p:cNvPr id="9" name="Text Box 12"/>
          <p:cNvSpPr txBox="1">
            <a:spLocks noChangeArrowheads="1"/>
          </p:cNvSpPr>
          <p:nvPr/>
        </p:nvSpPr>
        <p:spPr bwMode="auto">
          <a:xfrm>
            <a:off x="4822825" y="960455"/>
            <a:ext cx="2016125" cy="366713"/>
          </a:xfrm>
          <a:prstGeom prst="rect">
            <a:avLst/>
          </a:prstGeom>
          <a:noFill/>
          <a:ln w="9525">
            <a:noFill/>
            <a:miter lim="800000"/>
            <a:headEnd/>
            <a:tailEnd/>
          </a:ln>
        </p:spPr>
        <p:txBody>
          <a:bodyPr>
            <a:spAutoFit/>
          </a:bodyPr>
          <a:lstStyle/>
          <a:p>
            <a:pPr>
              <a:spcBef>
                <a:spcPct val="50000"/>
              </a:spcBef>
            </a:pPr>
            <a:r>
              <a:rPr lang="en-GB"/>
              <a:t>European Supply</a:t>
            </a:r>
          </a:p>
        </p:txBody>
      </p:sp>
      <p:sp>
        <p:nvSpPr>
          <p:cNvPr id="10" name="Line 13"/>
          <p:cNvSpPr>
            <a:spLocks noChangeShapeType="1"/>
          </p:cNvSpPr>
          <p:nvPr/>
        </p:nvSpPr>
        <p:spPr bwMode="auto">
          <a:xfrm>
            <a:off x="1797050" y="4703780"/>
            <a:ext cx="4392613" cy="0"/>
          </a:xfrm>
          <a:prstGeom prst="line">
            <a:avLst/>
          </a:prstGeom>
          <a:noFill/>
          <a:ln w="28575">
            <a:solidFill>
              <a:schemeClr val="tx1"/>
            </a:solidFill>
            <a:round/>
            <a:headEnd/>
            <a:tailEnd/>
          </a:ln>
        </p:spPr>
        <p:txBody>
          <a:bodyPr/>
          <a:lstStyle/>
          <a:p>
            <a:endParaRPr lang="en-GB"/>
          </a:p>
        </p:txBody>
      </p:sp>
      <p:sp>
        <p:nvSpPr>
          <p:cNvPr id="11" name="Text Box 14"/>
          <p:cNvSpPr txBox="1">
            <a:spLocks noChangeArrowheads="1"/>
          </p:cNvSpPr>
          <p:nvPr/>
        </p:nvSpPr>
        <p:spPr bwMode="auto">
          <a:xfrm>
            <a:off x="6261100" y="4487880"/>
            <a:ext cx="1584325" cy="366713"/>
          </a:xfrm>
          <a:prstGeom prst="rect">
            <a:avLst/>
          </a:prstGeom>
          <a:noFill/>
          <a:ln w="9525">
            <a:noFill/>
            <a:miter lim="800000"/>
            <a:headEnd/>
            <a:tailEnd/>
          </a:ln>
        </p:spPr>
        <p:txBody>
          <a:bodyPr>
            <a:spAutoFit/>
          </a:bodyPr>
          <a:lstStyle/>
          <a:p>
            <a:pPr>
              <a:spcBef>
                <a:spcPct val="50000"/>
              </a:spcBef>
            </a:pPr>
            <a:r>
              <a:rPr lang="en-GB"/>
              <a:t>World Supply</a:t>
            </a:r>
          </a:p>
        </p:txBody>
      </p:sp>
      <p:sp>
        <p:nvSpPr>
          <p:cNvPr id="12" name="Text Box 15"/>
          <p:cNvSpPr txBox="1">
            <a:spLocks noChangeArrowheads="1"/>
          </p:cNvSpPr>
          <p:nvPr/>
        </p:nvSpPr>
        <p:spPr bwMode="auto">
          <a:xfrm>
            <a:off x="825500" y="455630"/>
            <a:ext cx="828675" cy="366713"/>
          </a:xfrm>
          <a:prstGeom prst="rect">
            <a:avLst/>
          </a:prstGeom>
          <a:noFill/>
          <a:ln w="9525">
            <a:noFill/>
            <a:miter lim="800000"/>
            <a:headEnd/>
            <a:tailEnd/>
          </a:ln>
        </p:spPr>
        <p:txBody>
          <a:bodyPr>
            <a:spAutoFit/>
          </a:bodyPr>
          <a:lstStyle/>
          <a:p>
            <a:pPr>
              <a:spcBef>
                <a:spcPct val="50000"/>
              </a:spcBef>
            </a:pPr>
            <a:r>
              <a:rPr lang="en-GB"/>
              <a:t>Price</a:t>
            </a:r>
          </a:p>
        </p:txBody>
      </p:sp>
      <p:sp>
        <p:nvSpPr>
          <p:cNvPr id="13" name="Line 16"/>
          <p:cNvSpPr>
            <a:spLocks noChangeShapeType="1"/>
          </p:cNvSpPr>
          <p:nvPr/>
        </p:nvSpPr>
        <p:spPr bwMode="auto">
          <a:xfrm flipH="1">
            <a:off x="1293813" y="2039955"/>
            <a:ext cx="1296987" cy="0"/>
          </a:xfrm>
          <a:prstGeom prst="line">
            <a:avLst/>
          </a:prstGeom>
          <a:noFill/>
          <a:ln w="9525">
            <a:solidFill>
              <a:schemeClr val="tx1"/>
            </a:solidFill>
            <a:prstDash val="lgDash"/>
            <a:round/>
            <a:headEnd/>
            <a:tailEnd/>
          </a:ln>
        </p:spPr>
        <p:txBody>
          <a:bodyPr/>
          <a:lstStyle/>
          <a:p>
            <a:endParaRPr lang="en-GB"/>
          </a:p>
        </p:txBody>
      </p:sp>
      <p:sp>
        <p:nvSpPr>
          <p:cNvPr id="14" name="Text Box 17"/>
          <p:cNvSpPr txBox="1">
            <a:spLocks noChangeArrowheads="1"/>
          </p:cNvSpPr>
          <p:nvPr/>
        </p:nvSpPr>
        <p:spPr bwMode="auto">
          <a:xfrm>
            <a:off x="430213" y="1895493"/>
            <a:ext cx="755650" cy="366712"/>
          </a:xfrm>
          <a:prstGeom prst="rect">
            <a:avLst/>
          </a:prstGeom>
          <a:noFill/>
          <a:ln w="9525">
            <a:noFill/>
            <a:miter lim="800000"/>
            <a:headEnd/>
            <a:tailEnd/>
          </a:ln>
        </p:spPr>
        <p:txBody>
          <a:bodyPr>
            <a:spAutoFit/>
          </a:bodyPr>
          <a:lstStyle/>
          <a:p>
            <a:pPr>
              <a:spcBef>
                <a:spcPct val="50000"/>
              </a:spcBef>
            </a:pPr>
            <a:r>
              <a:rPr lang="en-GB"/>
              <a:t>P UK</a:t>
            </a:r>
          </a:p>
        </p:txBody>
      </p:sp>
      <p:sp>
        <p:nvSpPr>
          <p:cNvPr id="15" name="Line 18"/>
          <p:cNvSpPr>
            <a:spLocks noChangeShapeType="1"/>
          </p:cNvSpPr>
          <p:nvPr/>
        </p:nvSpPr>
        <p:spPr bwMode="auto">
          <a:xfrm flipH="1">
            <a:off x="1293813" y="2976580"/>
            <a:ext cx="2160587" cy="0"/>
          </a:xfrm>
          <a:prstGeom prst="line">
            <a:avLst/>
          </a:prstGeom>
          <a:noFill/>
          <a:ln w="9525">
            <a:solidFill>
              <a:schemeClr val="tx1"/>
            </a:solidFill>
            <a:prstDash val="lgDash"/>
            <a:round/>
            <a:headEnd/>
            <a:tailEnd/>
          </a:ln>
        </p:spPr>
        <p:txBody>
          <a:bodyPr/>
          <a:lstStyle/>
          <a:p>
            <a:endParaRPr lang="en-GB"/>
          </a:p>
        </p:txBody>
      </p:sp>
      <p:sp>
        <p:nvSpPr>
          <p:cNvPr id="16" name="Text Box 19"/>
          <p:cNvSpPr txBox="1">
            <a:spLocks noChangeArrowheads="1"/>
          </p:cNvSpPr>
          <p:nvPr/>
        </p:nvSpPr>
        <p:spPr bwMode="auto">
          <a:xfrm>
            <a:off x="250825" y="2687655"/>
            <a:ext cx="971550" cy="366713"/>
          </a:xfrm>
          <a:prstGeom prst="rect">
            <a:avLst/>
          </a:prstGeom>
          <a:noFill/>
          <a:ln w="9525">
            <a:noFill/>
            <a:miter lim="800000"/>
            <a:headEnd/>
            <a:tailEnd/>
          </a:ln>
        </p:spPr>
        <p:txBody>
          <a:bodyPr>
            <a:spAutoFit/>
          </a:bodyPr>
          <a:lstStyle/>
          <a:p>
            <a:pPr>
              <a:spcBef>
                <a:spcPct val="50000"/>
              </a:spcBef>
            </a:pPr>
            <a:r>
              <a:rPr lang="en-GB"/>
              <a:t>P Euro</a:t>
            </a:r>
          </a:p>
        </p:txBody>
      </p:sp>
      <p:sp>
        <p:nvSpPr>
          <p:cNvPr id="17" name="Line 20"/>
          <p:cNvSpPr>
            <a:spLocks noChangeShapeType="1"/>
          </p:cNvSpPr>
          <p:nvPr/>
        </p:nvSpPr>
        <p:spPr bwMode="auto">
          <a:xfrm>
            <a:off x="2662238" y="2039955"/>
            <a:ext cx="0" cy="3889375"/>
          </a:xfrm>
          <a:prstGeom prst="line">
            <a:avLst/>
          </a:prstGeom>
          <a:noFill/>
          <a:ln w="9525">
            <a:solidFill>
              <a:schemeClr val="tx1"/>
            </a:solidFill>
            <a:prstDash val="lgDash"/>
            <a:round/>
            <a:headEnd/>
            <a:tailEnd/>
          </a:ln>
        </p:spPr>
        <p:txBody>
          <a:bodyPr/>
          <a:lstStyle/>
          <a:p>
            <a:endParaRPr lang="en-GB"/>
          </a:p>
        </p:txBody>
      </p:sp>
      <p:sp>
        <p:nvSpPr>
          <p:cNvPr id="18" name="Line 21"/>
          <p:cNvSpPr>
            <a:spLocks noChangeShapeType="1"/>
          </p:cNvSpPr>
          <p:nvPr/>
        </p:nvSpPr>
        <p:spPr bwMode="auto">
          <a:xfrm>
            <a:off x="3454400" y="2976580"/>
            <a:ext cx="0" cy="2952750"/>
          </a:xfrm>
          <a:prstGeom prst="line">
            <a:avLst/>
          </a:prstGeom>
          <a:noFill/>
          <a:ln w="9525">
            <a:solidFill>
              <a:schemeClr val="tx1"/>
            </a:solidFill>
            <a:prstDash val="lgDash"/>
            <a:round/>
            <a:headEnd/>
            <a:tailEnd/>
          </a:ln>
        </p:spPr>
        <p:txBody>
          <a:bodyPr/>
          <a:lstStyle/>
          <a:p>
            <a:endParaRPr lang="en-GB"/>
          </a:p>
        </p:txBody>
      </p:sp>
      <p:sp>
        <p:nvSpPr>
          <p:cNvPr id="19" name="Text Box 22"/>
          <p:cNvSpPr txBox="1">
            <a:spLocks noChangeArrowheads="1"/>
          </p:cNvSpPr>
          <p:nvPr/>
        </p:nvSpPr>
        <p:spPr bwMode="auto">
          <a:xfrm>
            <a:off x="2301875" y="6000768"/>
            <a:ext cx="576263" cy="641350"/>
          </a:xfrm>
          <a:prstGeom prst="rect">
            <a:avLst/>
          </a:prstGeom>
          <a:noFill/>
          <a:ln w="9525">
            <a:noFill/>
            <a:miter lim="800000"/>
            <a:headEnd/>
            <a:tailEnd/>
          </a:ln>
        </p:spPr>
        <p:txBody>
          <a:bodyPr>
            <a:spAutoFit/>
          </a:bodyPr>
          <a:lstStyle/>
          <a:p>
            <a:pPr>
              <a:spcBef>
                <a:spcPct val="50000"/>
              </a:spcBef>
            </a:pPr>
            <a:r>
              <a:rPr lang="en-GB"/>
              <a:t>Q UK</a:t>
            </a:r>
          </a:p>
        </p:txBody>
      </p:sp>
      <p:sp>
        <p:nvSpPr>
          <p:cNvPr id="20" name="Text Box 23"/>
          <p:cNvSpPr txBox="1">
            <a:spLocks noChangeArrowheads="1"/>
          </p:cNvSpPr>
          <p:nvPr/>
        </p:nvSpPr>
        <p:spPr bwMode="auto">
          <a:xfrm>
            <a:off x="3167063" y="6000768"/>
            <a:ext cx="792162" cy="641350"/>
          </a:xfrm>
          <a:prstGeom prst="rect">
            <a:avLst/>
          </a:prstGeom>
          <a:noFill/>
          <a:ln w="9525">
            <a:noFill/>
            <a:miter lim="800000"/>
            <a:headEnd/>
            <a:tailEnd/>
          </a:ln>
        </p:spPr>
        <p:txBody>
          <a:bodyPr>
            <a:spAutoFit/>
          </a:bodyPr>
          <a:lstStyle/>
          <a:p>
            <a:pPr>
              <a:spcBef>
                <a:spcPct val="50000"/>
              </a:spcBef>
            </a:pPr>
            <a:r>
              <a:rPr lang="en-GB"/>
              <a:t>UK Q Euro</a:t>
            </a:r>
          </a:p>
        </p:txBody>
      </p:sp>
      <p:sp>
        <p:nvSpPr>
          <p:cNvPr id="21" name="Line 24"/>
          <p:cNvSpPr>
            <a:spLocks noChangeShapeType="1"/>
          </p:cNvSpPr>
          <p:nvPr/>
        </p:nvSpPr>
        <p:spPr bwMode="auto">
          <a:xfrm flipH="1">
            <a:off x="1293813" y="4703780"/>
            <a:ext cx="3744912" cy="0"/>
          </a:xfrm>
          <a:prstGeom prst="line">
            <a:avLst/>
          </a:prstGeom>
          <a:noFill/>
          <a:ln w="9525">
            <a:solidFill>
              <a:schemeClr val="tx1"/>
            </a:solidFill>
            <a:prstDash val="lgDash"/>
            <a:round/>
            <a:headEnd/>
            <a:tailEnd/>
          </a:ln>
        </p:spPr>
        <p:txBody>
          <a:bodyPr/>
          <a:lstStyle/>
          <a:p>
            <a:endParaRPr lang="en-GB"/>
          </a:p>
        </p:txBody>
      </p:sp>
      <p:sp>
        <p:nvSpPr>
          <p:cNvPr id="22" name="Line 25"/>
          <p:cNvSpPr>
            <a:spLocks noChangeShapeType="1"/>
          </p:cNvSpPr>
          <p:nvPr/>
        </p:nvSpPr>
        <p:spPr bwMode="auto">
          <a:xfrm>
            <a:off x="5038725" y="4703780"/>
            <a:ext cx="0" cy="1225550"/>
          </a:xfrm>
          <a:prstGeom prst="line">
            <a:avLst/>
          </a:prstGeom>
          <a:noFill/>
          <a:ln w="9525">
            <a:solidFill>
              <a:schemeClr val="tx1"/>
            </a:solidFill>
            <a:prstDash val="lgDash"/>
            <a:round/>
            <a:headEnd/>
            <a:tailEnd/>
          </a:ln>
        </p:spPr>
        <p:txBody>
          <a:bodyPr/>
          <a:lstStyle/>
          <a:p>
            <a:endParaRPr lang="en-GB"/>
          </a:p>
        </p:txBody>
      </p:sp>
      <p:sp>
        <p:nvSpPr>
          <p:cNvPr id="23" name="Text Box 26"/>
          <p:cNvSpPr txBox="1">
            <a:spLocks noChangeArrowheads="1"/>
          </p:cNvSpPr>
          <p:nvPr/>
        </p:nvSpPr>
        <p:spPr bwMode="auto">
          <a:xfrm>
            <a:off x="250825" y="4487880"/>
            <a:ext cx="971550" cy="366713"/>
          </a:xfrm>
          <a:prstGeom prst="rect">
            <a:avLst/>
          </a:prstGeom>
          <a:noFill/>
          <a:ln w="9525">
            <a:noFill/>
            <a:miter lim="800000"/>
            <a:headEnd/>
            <a:tailEnd/>
          </a:ln>
        </p:spPr>
        <p:txBody>
          <a:bodyPr>
            <a:spAutoFit/>
          </a:bodyPr>
          <a:lstStyle/>
          <a:p>
            <a:pPr>
              <a:spcBef>
                <a:spcPct val="50000"/>
              </a:spcBef>
            </a:pPr>
            <a:r>
              <a:rPr lang="en-GB"/>
              <a:t>P world</a:t>
            </a:r>
          </a:p>
        </p:txBody>
      </p:sp>
      <p:sp>
        <p:nvSpPr>
          <p:cNvPr id="24" name="Text Box 27"/>
          <p:cNvSpPr txBox="1">
            <a:spLocks noChangeArrowheads="1"/>
          </p:cNvSpPr>
          <p:nvPr/>
        </p:nvSpPr>
        <p:spPr bwMode="auto">
          <a:xfrm>
            <a:off x="4678363" y="6000768"/>
            <a:ext cx="792162" cy="641350"/>
          </a:xfrm>
          <a:prstGeom prst="rect">
            <a:avLst/>
          </a:prstGeom>
          <a:noFill/>
          <a:ln w="9525">
            <a:noFill/>
            <a:miter lim="800000"/>
            <a:headEnd/>
            <a:tailEnd/>
          </a:ln>
        </p:spPr>
        <p:txBody>
          <a:bodyPr>
            <a:spAutoFit/>
          </a:bodyPr>
          <a:lstStyle/>
          <a:p>
            <a:pPr>
              <a:spcBef>
                <a:spcPct val="50000"/>
              </a:spcBef>
            </a:pPr>
            <a:r>
              <a:rPr lang="en-GB"/>
              <a:t>UK Q World</a:t>
            </a:r>
          </a:p>
        </p:txBody>
      </p:sp>
      <p:sp>
        <p:nvSpPr>
          <p:cNvPr id="25" name="AutoShape 28"/>
          <p:cNvSpPr>
            <a:spLocks noChangeArrowheads="1"/>
          </p:cNvSpPr>
          <p:nvPr/>
        </p:nvSpPr>
        <p:spPr bwMode="auto">
          <a:xfrm>
            <a:off x="2662238" y="2039955"/>
            <a:ext cx="792162" cy="936625"/>
          </a:xfrm>
          <a:prstGeom prst="rtTriangle">
            <a:avLst/>
          </a:prstGeom>
          <a:solidFill>
            <a:srgbClr val="FFFF99">
              <a:alpha val="56078"/>
            </a:srgbClr>
          </a:solidFill>
          <a:ln w="9525">
            <a:noFill/>
            <a:miter lim="800000"/>
            <a:headEnd/>
            <a:tailEnd/>
          </a:ln>
        </p:spPr>
        <p:txBody>
          <a:bodyPr wrap="none" anchor="ctr"/>
          <a:lstStyle/>
          <a:p>
            <a:endParaRPr lang="en-US"/>
          </a:p>
        </p:txBody>
      </p:sp>
      <p:sp>
        <p:nvSpPr>
          <p:cNvPr id="26" name="Text Box 29"/>
          <p:cNvSpPr txBox="1">
            <a:spLocks noChangeArrowheads="1"/>
          </p:cNvSpPr>
          <p:nvPr/>
        </p:nvSpPr>
        <p:spPr bwMode="auto">
          <a:xfrm>
            <a:off x="6262688" y="1752618"/>
            <a:ext cx="2881312" cy="915987"/>
          </a:xfrm>
          <a:prstGeom prst="rect">
            <a:avLst/>
          </a:prstGeom>
          <a:noFill/>
          <a:ln w="9525">
            <a:noFill/>
            <a:miter lim="800000"/>
            <a:headEnd/>
            <a:tailEnd/>
          </a:ln>
        </p:spPr>
        <p:txBody>
          <a:bodyPr>
            <a:spAutoFit/>
          </a:bodyPr>
          <a:lstStyle/>
          <a:p>
            <a:pPr>
              <a:spcBef>
                <a:spcPct val="50000"/>
              </a:spcBef>
            </a:pPr>
            <a:r>
              <a:rPr lang="en-GB"/>
              <a:t>Welfare gain from Britain entering European Union – Trade Creation effect.</a:t>
            </a:r>
          </a:p>
        </p:txBody>
      </p:sp>
      <p:sp>
        <p:nvSpPr>
          <p:cNvPr id="27" name="AutoShape 30"/>
          <p:cNvSpPr>
            <a:spLocks noChangeArrowheads="1"/>
          </p:cNvSpPr>
          <p:nvPr/>
        </p:nvSpPr>
        <p:spPr bwMode="auto">
          <a:xfrm>
            <a:off x="5470525" y="1752618"/>
            <a:ext cx="792163" cy="503237"/>
          </a:xfrm>
          <a:prstGeom prst="rtTriangle">
            <a:avLst/>
          </a:prstGeom>
          <a:solidFill>
            <a:srgbClr val="FFFF99">
              <a:alpha val="52156"/>
            </a:srgbClr>
          </a:solidFill>
          <a:ln w="9525">
            <a:solidFill>
              <a:schemeClr val="tx1"/>
            </a:solidFill>
            <a:miter lim="800000"/>
            <a:headEnd/>
            <a:tailEnd/>
          </a:ln>
        </p:spPr>
        <p:txBody>
          <a:bodyPr wrap="none" anchor="ctr"/>
          <a:lstStyle/>
          <a:p>
            <a:endParaRPr lang="en-US"/>
          </a:p>
        </p:txBody>
      </p:sp>
      <p:sp>
        <p:nvSpPr>
          <p:cNvPr id="28" name="AutoShape 31"/>
          <p:cNvSpPr>
            <a:spLocks noChangeArrowheads="1"/>
          </p:cNvSpPr>
          <p:nvPr/>
        </p:nvSpPr>
        <p:spPr bwMode="auto">
          <a:xfrm>
            <a:off x="3454400" y="2976580"/>
            <a:ext cx="1584325" cy="1727200"/>
          </a:xfrm>
          <a:prstGeom prst="rtTriangle">
            <a:avLst/>
          </a:prstGeom>
          <a:solidFill>
            <a:srgbClr val="CCFFCC">
              <a:alpha val="52156"/>
            </a:srgbClr>
          </a:solidFill>
          <a:ln w="9525">
            <a:noFill/>
            <a:miter lim="800000"/>
            <a:headEnd/>
            <a:tailEnd/>
          </a:ln>
        </p:spPr>
        <p:txBody>
          <a:bodyPr wrap="none" anchor="ctr"/>
          <a:lstStyle/>
          <a:p>
            <a:endParaRPr lang="en-US"/>
          </a:p>
        </p:txBody>
      </p:sp>
      <p:sp>
        <p:nvSpPr>
          <p:cNvPr id="29" name="Text Box 32"/>
          <p:cNvSpPr txBox="1">
            <a:spLocks noChangeArrowheads="1"/>
          </p:cNvSpPr>
          <p:nvPr/>
        </p:nvSpPr>
        <p:spPr bwMode="auto">
          <a:xfrm>
            <a:off x="6335713" y="2832118"/>
            <a:ext cx="2808287" cy="1190625"/>
          </a:xfrm>
          <a:prstGeom prst="rect">
            <a:avLst/>
          </a:prstGeom>
          <a:noFill/>
          <a:ln w="9525">
            <a:noFill/>
            <a:miter lim="800000"/>
            <a:headEnd/>
            <a:tailEnd/>
          </a:ln>
        </p:spPr>
        <p:txBody>
          <a:bodyPr>
            <a:spAutoFit/>
          </a:bodyPr>
          <a:lstStyle/>
          <a:p>
            <a:pPr>
              <a:spcBef>
                <a:spcPct val="50000"/>
              </a:spcBef>
            </a:pPr>
            <a:r>
              <a:rPr lang="en-GB"/>
              <a:t>UK Welfare gain from free world trade, rather than just free European trade – Trade Diversion.</a:t>
            </a:r>
          </a:p>
        </p:txBody>
      </p:sp>
      <p:sp>
        <p:nvSpPr>
          <p:cNvPr id="30" name="AutoShape 33"/>
          <p:cNvSpPr>
            <a:spLocks noChangeArrowheads="1"/>
          </p:cNvSpPr>
          <p:nvPr/>
        </p:nvSpPr>
        <p:spPr bwMode="auto">
          <a:xfrm>
            <a:off x="5470525" y="2903555"/>
            <a:ext cx="792163" cy="649288"/>
          </a:xfrm>
          <a:prstGeom prst="rtTriangle">
            <a:avLst/>
          </a:prstGeom>
          <a:solidFill>
            <a:srgbClr val="CCFFCC"/>
          </a:solidFill>
          <a:ln w="9525">
            <a:solidFill>
              <a:schemeClr val="tx1"/>
            </a:solidFill>
            <a:miter lim="800000"/>
            <a:headEnd/>
            <a:tailEnd/>
          </a:ln>
        </p:spPr>
        <p:txBody>
          <a:bodyPr wrap="none" anchor="ctr"/>
          <a:lstStyle/>
          <a:p>
            <a:endParaRPr lang="en-US"/>
          </a:p>
        </p:txBody>
      </p:sp>
      <p:sp>
        <p:nvSpPr>
          <p:cNvPr id="31" name="Text Box 34"/>
          <p:cNvSpPr txBox="1">
            <a:spLocks noChangeArrowheads="1"/>
          </p:cNvSpPr>
          <p:nvPr/>
        </p:nvSpPr>
        <p:spPr bwMode="auto">
          <a:xfrm>
            <a:off x="6262688" y="5713430"/>
            <a:ext cx="1152525" cy="366713"/>
          </a:xfrm>
          <a:prstGeom prst="rect">
            <a:avLst/>
          </a:prstGeom>
          <a:noFill/>
          <a:ln w="9525">
            <a:noFill/>
            <a:miter lim="800000"/>
            <a:headEnd/>
            <a:tailEnd/>
          </a:ln>
        </p:spPr>
        <p:txBody>
          <a:bodyPr>
            <a:spAutoFit/>
          </a:bodyPr>
          <a:lstStyle/>
          <a:p>
            <a:pPr>
              <a:spcBef>
                <a:spcPct val="50000"/>
              </a:spcBef>
            </a:pPr>
            <a:r>
              <a:rPr lang="en-GB"/>
              <a:t>Quantity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6" name="TextBox 5"/>
          <p:cNvSpPr txBox="1"/>
          <p:nvPr/>
        </p:nvSpPr>
        <p:spPr>
          <a:xfrm>
            <a:off x="3491880" y="1412776"/>
            <a:ext cx="4536504" cy="923330"/>
          </a:xfrm>
          <a:prstGeom prst="rect">
            <a:avLst/>
          </a:prstGeom>
          <a:noFill/>
        </p:spPr>
        <p:txBody>
          <a:bodyPr wrap="square" rtlCol="0">
            <a:spAutoFit/>
          </a:bodyPr>
          <a:lstStyle/>
          <a:p>
            <a:r>
              <a:rPr lang="en-GB" dirty="0"/>
              <a:t>Consequence of doubling the consumer’s budget from £100 per week to £200 per week.</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3672408" cy="18002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372200" y="4365104"/>
            <a:ext cx="1728192" cy="369332"/>
          </a:xfrm>
          <a:prstGeom prst="rect">
            <a:avLst/>
          </a:prstGeom>
          <a:noFill/>
        </p:spPr>
        <p:txBody>
          <a:bodyPr wrap="square" rtlCol="0">
            <a:spAutoFit/>
          </a:bodyPr>
          <a:lstStyle/>
          <a:p>
            <a:r>
              <a:rPr lang="en-GB" b="1" dirty="0">
                <a:solidFill>
                  <a:srgbClr val="0000FF"/>
                </a:solidFill>
              </a:rPr>
              <a:t>Budget Line 2</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528392"/>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267744" y="5157192"/>
            <a:ext cx="1728192" cy="369332"/>
          </a:xfrm>
          <a:prstGeom prst="rect">
            <a:avLst/>
          </a:prstGeom>
          <a:noFill/>
        </p:spPr>
        <p:txBody>
          <a:bodyPr wrap="square" rtlCol="0">
            <a:spAutoFit/>
          </a:bodyPr>
          <a:lstStyle/>
          <a:p>
            <a:r>
              <a:rPr lang="en-GB" b="1" dirty="0">
                <a:solidFill>
                  <a:srgbClr val="0000FF"/>
                </a:solidFill>
              </a:rPr>
              <a:t>Budget Line 1</a:t>
            </a:r>
          </a:p>
        </p:txBody>
      </p:sp>
      <p:sp>
        <p:nvSpPr>
          <p:cNvPr id="16" name="Freeform 15"/>
          <p:cNvSpPr/>
          <p:nvPr/>
        </p:nvSpPr>
        <p:spPr>
          <a:xfrm rot="173295">
            <a:off x="898262" y="2349937"/>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Freeform 20"/>
          <p:cNvSpPr/>
          <p:nvPr/>
        </p:nvSpPr>
        <p:spPr>
          <a:xfrm>
            <a:off x="2051719"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 name="TextBox 21"/>
          <p:cNvSpPr txBox="1"/>
          <p:nvPr/>
        </p:nvSpPr>
        <p:spPr>
          <a:xfrm>
            <a:off x="5868144" y="3429000"/>
            <a:ext cx="2448272" cy="369332"/>
          </a:xfrm>
          <a:prstGeom prst="rect">
            <a:avLst/>
          </a:prstGeom>
          <a:noFill/>
        </p:spPr>
        <p:txBody>
          <a:bodyPr wrap="square" rtlCol="0">
            <a:spAutoFit/>
          </a:bodyPr>
          <a:lstStyle/>
          <a:p>
            <a:r>
              <a:rPr lang="en-GB" b="1" dirty="0">
                <a:solidFill>
                  <a:srgbClr val="FF0000"/>
                </a:solidFill>
              </a:rPr>
              <a:t>Indifference Curve 2</a:t>
            </a:r>
          </a:p>
        </p:txBody>
      </p:sp>
      <p:sp>
        <p:nvSpPr>
          <p:cNvPr id="25" name="TextBox 24"/>
          <p:cNvSpPr txBox="1"/>
          <p:nvPr/>
        </p:nvSpPr>
        <p:spPr>
          <a:xfrm>
            <a:off x="6444208" y="5085184"/>
            <a:ext cx="2448272" cy="369332"/>
          </a:xfrm>
          <a:prstGeom prst="rect">
            <a:avLst/>
          </a:prstGeom>
          <a:noFill/>
        </p:spPr>
        <p:txBody>
          <a:bodyPr wrap="square" rtlCol="0">
            <a:spAutoFit/>
          </a:bodyPr>
          <a:lstStyle/>
          <a:p>
            <a:r>
              <a:rPr lang="en-GB" b="1" dirty="0">
                <a:solidFill>
                  <a:srgbClr val="FF0000"/>
                </a:solidFill>
              </a:rPr>
              <a:t>Indifference Curve 1</a:t>
            </a:r>
          </a:p>
        </p:txBody>
      </p:sp>
      <p:sp>
        <p:nvSpPr>
          <p:cNvPr id="26" name="Oval 25"/>
          <p:cNvSpPr/>
          <p:nvPr/>
        </p:nvSpPr>
        <p:spPr>
          <a:xfrm>
            <a:off x="226774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9" name="Straight Connector 28"/>
          <p:cNvCxnSpPr>
            <a:stCxn id="27" idx="4"/>
          </p:cNvCxnSpPr>
          <p:nvPr/>
        </p:nvCxnSpPr>
        <p:spPr>
          <a:xfrm flipH="1">
            <a:off x="3491880"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26" idx="4"/>
          </p:cNvCxnSpPr>
          <p:nvPr/>
        </p:nvCxnSpPr>
        <p:spPr>
          <a:xfrm>
            <a:off x="237575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7" idx="2"/>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26" idx="2"/>
          </p:cNvCxnSpPr>
          <p:nvPr/>
        </p:nvCxnSpPr>
        <p:spPr>
          <a:xfrm flipH="1" flipV="1">
            <a:off x="899592" y="4437112"/>
            <a:ext cx="1368152"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35696" y="1859340"/>
            <a:ext cx="2232248" cy="646331"/>
          </a:xfrm>
          <a:prstGeom prst="rect">
            <a:avLst/>
          </a:prstGeom>
        </p:spPr>
        <p:txBody>
          <a:bodyPr wrap="square">
            <a:spAutoFit/>
          </a:bodyPr>
          <a:lstStyle/>
          <a:p>
            <a:r>
              <a:rPr lang="en-GB" u="sng" dirty="0"/>
              <a:t>Change in Price</a:t>
            </a:r>
            <a:endParaRPr lang="en-GB" dirty="0"/>
          </a:p>
          <a:p>
            <a:r>
              <a:rPr lang="en-GB" dirty="0"/>
              <a:t>Initial Price</a:t>
            </a:r>
          </a:p>
        </p:txBody>
      </p:sp>
      <p:sp>
        <p:nvSpPr>
          <p:cNvPr id="3" name="Rectangle 2"/>
          <p:cNvSpPr/>
          <p:nvPr/>
        </p:nvSpPr>
        <p:spPr>
          <a:xfrm>
            <a:off x="1475656" y="3789040"/>
            <a:ext cx="3312368" cy="646331"/>
          </a:xfrm>
          <a:prstGeom prst="rect">
            <a:avLst/>
          </a:prstGeom>
        </p:spPr>
        <p:txBody>
          <a:bodyPr wrap="square">
            <a:spAutoFit/>
          </a:bodyPr>
          <a:lstStyle/>
          <a:p>
            <a:r>
              <a:rPr lang="en-GB" u="sng" dirty="0"/>
              <a:t>Change in quantity demanded </a:t>
            </a:r>
          </a:p>
          <a:p>
            <a:r>
              <a:rPr lang="en-GB" dirty="0"/>
              <a:t>Initial Demand  </a:t>
            </a:r>
          </a:p>
        </p:txBody>
      </p:sp>
      <p:sp>
        <p:nvSpPr>
          <p:cNvPr id="4" name="Rectangle 3"/>
          <p:cNvSpPr/>
          <p:nvPr/>
        </p:nvSpPr>
        <p:spPr>
          <a:xfrm>
            <a:off x="1403649" y="5013176"/>
            <a:ext cx="2376264" cy="646331"/>
          </a:xfrm>
          <a:prstGeom prst="rect">
            <a:avLst/>
          </a:prstGeom>
        </p:spPr>
        <p:txBody>
          <a:bodyPr wrap="square">
            <a:spAutoFit/>
          </a:bodyPr>
          <a:lstStyle/>
          <a:p>
            <a:r>
              <a:rPr lang="en-GB" dirty="0"/>
              <a:t>Change in Demand =	</a:t>
            </a:r>
          </a:p>
        </p:txBody>
      </p:sp>
      <p:sp>
        <p:nvSpPr>
          <p:cNvPr id="5" name="Rectangle 4"/>
          <p:cNvSpPr/>
          <p:nvPr/>
        </p:nvSpPr>
        <p:spPr>
          <a:xfrm>
            <a:off x="1763688" y="764704"/>
            <a:ext cx="4519186" cy="646331"/>
          </a:xfrm>
          <a:prstGeom prst="rect">
            <a:avLst/>
          </a:prstGeom>
        </p:spPr>
        <p:txBody>
          <a:bodyPr wrap="none">
            <a:spAutoFit/>
          </a:bodyPr>
          <a:lstStyle/>
          <a:p>
            <a:r>
              <a:rPr lang="en-GB" u="sng" dirty="0"/>
              <a:t>Percentage change in quantity demanded </a:t>
            </a:r>
          </a:p>
          <a:p>
            <a:r>
              <a:rPr lang="en-GB" dirty="0"/>
              <a:t>Percentage change in price</a:t>
            </a:r>
          </a:p>
        </p:txBody>
      </p:sp>
      <p:sp>
        <p:nvSpPr>
          <p:cNvPr id="6" name="Rectangle 5"/>
          <p:cNvSpPr/>
          <p:nvPr/>
        </p:nvSpPr>
        <p:spPr>
          <a:xfrm>
            <a:off x="971600" y="2492896"/>
            <a:ext cx="7848872" cy="646331"/>
          </a:xfrm>
          <a:prstGeom prst="rect">
            <a:avLst/>
          </a:prstGeom>
        </p:spPr>
        <p:txBody>
          <a:bodyPr wrap="square">
            <a:spAutoFit/>
          </a:bodyPr>
          <a:lstStyle/>
          <a:p>
            <a:r>
              <a:rPr lang="en-GB" dirty="0"/>
              <a:t>=	</a:t>
            </a:r>
            <a:r>
              <a:rPr lang="en-GB" u="sng" dirty="0"/>
              <a:t>Change in Quantity </a:t>
            </a:r>
            <a:r>
              <a:rPr lang="en-GB" dirty="0"/>
              <a:t>	*	</a:t>
            </a:r>
            <a:r>
              <a:rPr lang="en-GB" u="sng" dirty="0"/>
              <a:t>Initial Price    </a:t>
            </a:r>
            <a:r>
              <a:rPr lang="en-GB" dirty="0"/>
              <a:t>		=</a:t>
            </a:r>
          </a:p>
          <a:p>
            <a:r>
              <a:rPr lang="en-GB" dirty="0"/>
              <a:t>	Initial Quantity			Change in price	</a:t>
            </a:r>
          </a:p>
        </p:txBody>
      </p:sp>
    </p:spTree>
    <p:extLst>
      <p:ext uri="{BB962C8B-B14F-4D97-AF65-F5344CB8AC3E}">
        <p14:creationId xmlns:p14="http://schemas.microsoft.com/office/powerpoint/2010/main" val="297377819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772816"/>
            <a:ext cx="3024336" cy="369332"/>
          </a:xfrm>
          <a:prstGeom prst="rect">
            <a:avLst/>
          </a:prstGeom>
        </p:spPr>
        <p:txBody>
          <a:bodyPr wrap="square">
            <a:spAutoFit/>
          </a:bodyPr>
          <a:lstStyle/>
          <a:p>
            <a:r>
              <a:rPr lang="en-GB" dirty="0">
                <a:solidFill>
                  <a:srgbClr val="0066FF"/>
                </a:solidFill>
              </a:rPr>
              <a:t>Elasticity of labour supply =</a:t>
            </a:r>
          </a:p>
        </p:txBody>
      </p:sp>
      <p:sp>
        <p:nvSpPr>
          <p:cNvPr id="3" name="Rectangle 2"/>
          <p:cNvSpPr/>
          <p:nvPr/>
        </p:nvSpPr>
        <p:spPr>
          <a:xfrm>
            <a:off x="3275856" y="1700808"/>
            <a:ext cx="5238328" cy="369332"/>
          </a:xfrm>
          <a:prstGeom prst="rect">
            <a:avLst/>
          </a:prstGeom>
        </p:spPr>
        <p:txBody>
          <a:bodyPr wrap="square">
            <a:spAutoFit/>
          </a:bodyPr>
          <a:lstStyle/>
          <a:p>
            <a:r>
              <a:rPr lang="en-GB" u="sng" dirty="0">
                <a:solidFill>
                  <a:srgbClr val="0066FF"/>
                </a:solidFill>
              </a:rPr>
              <a:t>Percentage change in quantity of labour supplied</a:t>
            </a:r>
          </a:p>
        </p:txBody>
      </p:sp>
      <p:sp>
        <p:nvSpPr>
          <p:cNvPr id="4" name="Rectangle 3"/>
          <p:cNvSpPr/>
          <p:nvPr/>
        </p:nvSpPr>
        <p:spPr>
          <a:xfrm>
            <a:off x="3275856" y="1988840"/>
            <a:ext cx="3621504" cy="369332"/>
          </a:xfrm>
          <a:prstGeom prst="rect">
            <a:avLst/>
          </a:prstGeom>
        </p:spPr>
        <p:txBody>
          <a:bodyPr wrap="none">
            <a:spAutoFit/>
          </a:bodyPr>
          <a:lstStyle/>
          <a:p>
            <a:r>
              <a:rPr lang="en-GB" dirty="0">
                <a:solidFill>
                  <a:srgbClr val="0066FF"/>
                </a:solidFill>
              </a:rPr>
              <a:t>Percentage change in wage rate</a:t>
            </a:r>
          </a:p>
        </p:txBody>
      </p:sp>
    </p:spTree>
    <p:extLst>
      <p:ext uri="{BB962C8B-B14F-4D97-AF65-F5344CB8AC3E}">
        <p14:creationId xmlns:p14="http://schemas.microsoft.com/office/powerpoint/2010/main" val="314559218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35896" y="1916832"/>
            <a:ext cx="5400600" cy="369332"/>
          </a:xfrm>
          <a:prstGeom prst="rect">
            <a:avLst/>
          </a:prstGeom>
        </p:spPr>
        <p:txBody>
          <a:bodyPr wrap="square">
            <a:spAutoFit/>
          </a:bodyPr>
          <a:lstStyle/>
          <a:p>
            <a:r>
              <a:rPr lang="en-GB" u="sng" dirty="0">
                <a:solidFill>
                  <a:srgbClr val="0066FF"/>
                </a:solidFill>
              </a:rPr>
              <a:t>Percentage change in quantity of labour demanded</a:t>
            </a:r>
          </a:p>
        </p:txBody>
      </p:sp>
      <p:sp>
        <p:nvSpPr>
          <p:cNvPr id="3" name="Rectangle 2"/>
          <p:cNvSpPr/>
          <p:nvPr/>
        </p:nvSpPr>
        <p:spPr>
          <a:xfrm>
            <a:off x="3635896" y="2204864"/>
            <a:ext cx="3506088" cy="369332"/>
          </a:xfrm>
          <a:prstGeom prst="rect">
            <a:avLst/>
          </a:prstGeom>
        </p:spPr>
        <p:txBody>
          <a:bodyPr wrap="none">
            <a:spAutoFit/>
          </a:bodyPr>
          <a:lstStyle/>
          <a:p>
            <a:r>
              <a:rPr lang="en-GB" dirty="0">
                <a:solidFill>
                  <a:srgbClr val="0066FF"/>
                </a:solidFill>
              </a:rPr>
              <a:t>Percentage change in wage rate</a:t>
            </a:r>
          </a:p>
        </p:txBody>
      </p:sp>
      <p:sp>
        <p:nvSpPr>
          <p:cNvPr id="4" name="TextBox 3"/>
          <p:cNvSpPr txBox="1"/>
          <p:nvPr/>
        </p:nvSpPr>
        <p:spPr>
          <a:xfrm>
            <a:off x="107504" y="2060848"/>
            <a:ext cx="3563888" cy="369332"/>
          </a:xfrm>
          <a:prstGeom prst="rect">
            <a:avLst/>
          </a:prstGeom>
          <a:noFill/>
        </p:spPr>
        <p:txBody>
          <a:bodyPr wrap="square" rtlCol="0">
            <a:spAutoFit/>
          </a:bodyPr>
          <a:lstStyle/>
          <a:p>
            <a:r>
              <a:rPr lang="en-GB" dirty="0">
                <a:solidFill>
                  <a:srgbClr val="0066FF"/>
                </a:solidFill>
              </a:rPr>
              <a:t>Elasticity of demand for Labour =</a:t>
            </a:r>
          </a:p>
        </p:txBody>
      </p:sp>
    </p:spTree>
    <p:extLst>
      <p:ext uri="{BB962C8B-B14F-4D97-AF65-F5344CB8AC3E}">
        <p14:creationId xmlns:p14="http://schemas.microsoft.com/office/powerpoint/2010/main" val="30164387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915816" y="1390683"/>
            <a:ext cx="504056" cy="638471"/>
          </a:xfrm>
          <a:prstGeom prst="rect">
            <a:avLst/>
          </a:prstGeom>
          <a:noFill/>
        </p:spPr>
      </p:pic>
      <p:sp>
        <p:nvSpPr>
          <p:cNvPr id="4" name="TextBox 3"/>
          <p:cNvSpPr txBox="1"/>
          <p:nvPr/>
        </p:nvSpPr>
        <p:spPr>
          <a:xfrm>
            <a:off x="2051720" y="1628800"/>
            <a:ext cx="1008112" cy="369332"/>
          </a:xfrm>
          <a:prstGeom prst="rect">
            <a:avLst/>
          </a:prstGeom>
          <a:noFill/>
        </p:spPr>
        <p:txBody>
          <a:bodyPr wrap="square" rtlCol="0">
            <a:spAutoFit/>
          </a:bodyPr>
          <a:lstStyle/>
          <a:p>
            <a:r>
              <a:rPr lang="en-GB" dirty="0"/>
              <a:t>MRS =</a:t>
            </a:r>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102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35696" y="2924944"/>
            <a:ext cx="4824536" cy="443766"/>
          </a:xfrm>
          <a:prstGeom prst="rect">
            <a:avLst/>
          </a:prstGeom>
          <a:noFill/>
        </p:spPr>
      </p:pic>
      <p:pic>
        <p:nvPicPr>
          <p:cNvPr id="1030" name="Picture 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67544" y="4869160"/>
            <a:ext cx="468052" cy="360040"/>
          </a:xfrm>
          <a:prstGeom prst="rect">
            <a:avLst/>
          </a:prstGeom>
          <a:noFill/>
        </p:spPr>
      </p:pic>
      <p:pic>
        <p:nvPicPr>
          <p:cNvPr id="1029"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043608" y="4869159"/>
            <a:ext cx="168019" cy="360041"/>
          </a:xfrm>
          <a:prstGeom prst="rect">
            <a:avLst/>
          </a:prstGeom>
          <a:noFill/>
        </p:spPr>
      </p:pic>
      <p:sp>
        <p:nvSpPr>
          <p:cNvPr id="1031" name="Rectangle 7"/>
          <p:cNvSpPr>
            <a:spLocks noChangeArrowheads="1"/>
          </p:cNvSpPr>
          <p:nvPr/>
        </p:nvSpPr>
        <p:spPr bwMode="auto">
          <a:xfrm>
            <a:off x="107504" y="4509120"/>
            <a:ext cx="1691680"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Optimum occurs where: </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895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Calibri" pitchFamily="34" charset="0"/>
                <a:ea typeface="Times New Roman" pitchFamily="18" charset="0"/>
                <a:cs typeface="Times New Roman" pitchFamily="18" charset="0"/>
              </a:rPr>
              <a:t>  </a:t>
            </a:r>
            <a:endParaRPr kumimoji="0" lang="en-GB" sz="1800" b="0" i="0" u="none" strike="noStrike" cap="none" normalizeH="0" baseline="0">
              <a:ln>
                <a:noFill/>
              </a:ln>
              <a:solidFill>
                <a:schemeClr val="tx1"/>
              </a:solidFill>
              <a:effectLst/>
              <a:latin typeface="Arial" pitchFamily="34" charset="0"/>
              <a:cs typeface="Arial" pitchFamily="34" charset="0"/>
            </a:endParaRPr>
          </a:p>
        </p:txBody>
      </p:sp>
      <p:pic>
        <p:nvPicPr>
          <p:cNvPr id="2050" name="Picture 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5652120" y="5262922"/>
            <a:ext cx="432048" cy="540060"/>
          </a:xfrm>
          <a:prstGeom prst="rect">
            <a:avLst/>
          </a:prstGeom>
          <a:noFill/>
        </p:spPr>
      </p:pic>
      <p:sp>
        <p:nvSpPr>
          <p:cNvPr id="2051" name="Rectangle 3"/>
          <p:cNvSpPr>
            <a:spLocks noChangeArrowheads="1"/>
          </p:cNvSpPr>
          <p:nvPr/>
        </p:nvSpPr>
        <p:spPr bwMode="auto">
          <a:xfrm>
            <a:off x="323528" y="5385846"/>
            <a:ext cx="5616624"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Optimum occurs where the Marginal Rate of Substitution (MRS) equals the ratio of prices = </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sp>
        <p:nvSpPr>
          <p:cNvPr id="2052" name="Rectangle 4"/>
          <p:cNvSpPr>
            <a:spLocks noChangeArrowheads="1"/>
          </p:cNvSpPr>
          <p:nvPr/>
        </p:nvSpPr>
        <p:spPr bwMode="auto">
          <a:xfrm>
            <a:off x="1691680" y="476672"/>
            <a:ext cx="287258"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chemeClr val="tx1"/>
                </a:solidFill>
                <a:effectLst/>
                <a:latin typeface="Calibri" pitchFamily="34" charset="0"/>
                <a:ea typeface="Times New Roman" pitchFamily="18" charset="0"/>
                <a:cs typeface="Times New Roman" pitchFamily="18" charset="0"/>
              </a:rPr>
              <a:t> =</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pic>
        <p:nvPicPr>
          <p:cNvPr id="2054" name="Picture 6"/>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1331640" y="548680"/>
            <a:ext cx="360040" cy="450050"/>
          </a:xfrm>
          <a:prstGeom prst="rect">
            <a:avLst/>
          </a:prstGeom>
          <a:noFill/>
        </p:spPr>
      </p:pic>
      <p:pic>
        <p:nvPicPr>
          <p:cNvPr id="2053" name="Picture 5"/>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1979712" y="548680"/>
            <a:ext cx="372616" cy="465770"/>
          </a:xfrm>
          <a:prstGeom prst="rect">
            <a:avLst/>
          </a:prstGeom>
          <a:noFill/>
        </p:spPr>
      </p:pic>
      <p:sp>
        <p:nvSpPr>
          <p:cNvPr id="2055" name="Rectangle 7"/>
          <p:cNvSpPr>
            <a:spLocks noChangeArrowheads="1"/>
          </p:cNvSpPr>
          <p:nvPr/>
        </p:nvSpPr>
        <p:spPr bwMode="auto">
          <a:xfrm>
            <a:off x="467544" y="188640"/>
            <a:ext cx="3672408"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Rearranging the optimum equation (shown above) will give:</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68144" y="4005064"/>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3" name="Right Arrow 22"/>
          <p:cNvSpPr/>
          <p:nvPr/>
        </p:nvSpPr>
        <p:spPr>
          <a:xfrm rot="6917622">
            <a:off x="2141065" y="2390552"/>
            <a:ext cx="1154253" cy="2364028"/>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Budget Line Pivots</a:t>
            </a:r>
          </a:p>
        </p:txBody>
      </p:sp>
      <p:sp>
        <p:nvSpPr>
          <p:cNvPr id="24" name="TextBox 23"/>
          <p:cNvSpPr txBox="1"/>
          <p:nvPr/>
        </p:nvSpPr>
        <p:spPr>
          <a:xfrm>
            <a:off x="2411760" y="4581128"/>
            <a:ext cx="1728192" cy="369332"/>
          </a:xfrm>
          <a:prstGeom prst="rect">
            <a:avLst/>
          </a:prstGeom>
          <a:noFill/>
        </p:spPr>
        <p:txBody>
          <a:bodyPr wrap="square" rtlCol="0">
            <a:spAutoFit/>
          </a:bodyPr>
          <a:lstStyle/>
          <a:p>
            <a:r>
              <a:rPr lang="en-GB" b="1" dirty="0">
                <a:solidFill>
                  <a:srgbClr val="FF0000"/>
                </a:solidFill>
              </a:rPr>
              <a:t>Budget Line 2</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 consumed</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 consumed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868144" y="4005064"/>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411760" y="4581128"/>
            <a:ext cx="1728192" cy="369332"/>
          </a:xfrm>
          <a:prstGeom prst="rect">
            <a:avLst/>
          </a:prstGeom>
          <a:noFill/>
        </p:spPr>
        <p:txBody>
          <a:bodyPr wrap="square" rtlCol="0">
            <a:spAutoFit/>
          </a:bodyPr>
          <a:lstStyle/>
          <a:p>
            <a:r>
              <a:rPr lang="en-GB" b="1" dirty="0">
                <a:solidFill>
                  <a:srgbClr val="FF0000"/>
                </a:solidFill>
              </a:rPr>
              <a:t>Budget Line 2</a:t>
            </a:r>
          </a:p>
        </p:txBody>
      </p:sp>
      <p:sp>
        <p:nvSpPr>
          <p:cNvPr id="15" name="Freeform 14"/>
          <p:cNvSpPr/>
          <p:nvPr/>
        </p:nvSpPr>
        <p:spPr>
          <a:xfrm>
            <a:off x="1547664" y="198884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979712"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Oval 20"/>
          <p:cNvSpPr/>
          <p:nvPr/>
        </p:nvSpPr>
        <p:spPr>
          <a:xfrm>
            <a:off x="370790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5" name="Straight Connector 24"/>
          <p:cNvCxnSpPr/>
          <p:nvPr/>
        </p:nvCxnSpPr>
        <p:spPr>
          <a:xfrm>
            <a:off x="3527884"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21" idx="4"/>
          </p:cNvCxnSpPr>
          <p:nvPr/>
        </p:nvCxnSpPr>
        <p:spPr>
          <a:xfrm>
            <a:off x="381591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971600" y="4437112"/>
            <a:ext cx="2736304"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7504" y="3068960"/>
            <a:ext cx="467544" cy="369332"/>
          </a:xfrm>
          <a:prstGeom prst="rect">
            <a:avLst/>
          </a:prstGeom>
          <a:noFill/>
        </p:spPr>
        <p:txBody>
          <a:bodyPr wrap="square" rtlCol="0">
            <a:spAutoFit/>
          </a:bodyPr>
          <a:lstStyle/>
          <a:p>
            <a:r>
              <a:rPr lang="en-GB" b="1" dirty="0">
                <a:solidFill>
                  <a:srgbClr val="0000FF"/>
                </a:solidFill>
              </a:rPr>
              <a:t>65</a:t>
            </a:r>
          </a:p>
        </p:txBody>
      </p:sp>
      <p:sp>
        <p:nvSpPr>
          <p:cNvPr id="38" name="TextBox 37"/>
          <p:cNvSpPr txBox="1"/>
          <p:nvPr/>
        </p:nvSpPr>
        <p:spPr>
          <a:xfrm>
            <a:off x="107504" y="4221088"/>
            <a:ext cx="467544" cy="369332"/>
          </a:xfrm>
          <a:prstGeom prst="rect">
            <a:avLst/>
          </a:prstGeom>
          <a:noFill/>
        </p:spPr>
        <p:txBody>
          <a:bodyPr wrap="square" rtlCol="0">
            <a:spAutoFit/>
          </a:bodyPr>
          <a:lstStyle/>
          <a:p>
            <a:r>
              <a:rPr lang="en-GB" b="1" dirty="0">
                <a:solidFill>
                  <a:srgbClr val="0000FF"/>
                </a:solidFill>
              </a:rPr>
              <a:t>30</a:t>
            </a:r>
          </a:p>
        </p:txBody>
      </p:sp>
      <p:sp>
        <p:nvSpPr>
          <p:cNvPr id="39" name="TextBox 38"/>
          <p:cNvSpPr txBox="1"/>
          <p:nvPr/>
        </p:nvSpPr>
        <p:spPr>
          <a:xfrm>
            <a:off x="3275856" y="6165304"/>
            <a:ext cx="467544" cy="369332"/>
          </a:xfrm>
          <a:prstGeom prst="rect">
            <a:avLst/>
          </a:prstGeom>
          <a:noFill/>
        </p:spPr>
        <p:txBody>
          <a:bodyPr wrap="square" rtlCol="0">
            <a:spAutoFit/>
          </a:bodyPr>
          <a:lstStyle/>
          <a:p>
            <a:r>
              <a:rPr lang="en-GB" b="1" dirty="0">
                <a:solidFill>
                  <a:srgbClr val="0000FF"/>
                </a:solidFill>
              </a:rPr>
              <a:t>70</a:t>
            </a:r>
          </a:p>
        </p:txBody>
      </p:sp>
      <p:sp>
        <p:nvSpPr>
          <p:cNvPr id="40" name="TextBox 39"/>
          <p:cNvSpPr txBox="1"/>
          <p:nvPr/>
        </p:nvSpPr>
        <p:spPr>
          <a:xfrm>
            <a:off x="3707904" y="6165304"/>
            <a:ext cx="467544" cy="369332"/>
          </a:xfrm>
          <a:prstGeom prst="rect">
            <a:avLst/>
          </a:prstGeom>
          <a:noFill/>
        </p:spPr>
        <p:txBody>
          <a:bodyPr wrap="square" rtlCol="0">
            <a:spAutoFit/>
          </a:bodyPr>
          <a:lstStyle/>
          <a:p>
            <a:r>
              <a:rPr lang="en-GB" b="1" dirty="0">
                <a:solidFill>
                  <a:srgbClr val="0000FF"/>
                </a:solidFill>
              </a:rPr>
              <a:t>80</a:t>
            </a:r>
          </a:p>
        </p:txBody>
      </p:sp>
      <p:sp>
        <p:nvSpPr>
          <p:cNvPr id="43" name="TextBox 42"/>
          <p:cNvSpPr txBox="1"/>
          <p:nvPr/>
        </p:nvSpPr>
        <p:spPr>
          <a:xfrm>
            <a:off x="3563888" y="764704"/>
            <a:ext cx="5184576" cy="2934330"/>
          </a:xfrm>
          <a:prstGeom prst="rect">
            <a:avLst/>
          </a:prstGeom>
          <a:noFill/>
        </p:spPr>
        <p:txBody>
          <a:bodyPr wrap="square" rtlCol="0">
            <a:spAutoFit/>
          </a:bodyPr>
          <a:lstStyle/>
          <a:p>
            <a:r>
              <a:rPr lang="en-GB" dirty="0"/>
              <a:t>Doubling the price of beer from £2 per pint to £4 per pint for a consumer earning £200 per week, will reduce beer consumption from 65 pints to 30 pints per week, and increase consumption of bread from 70 to 80 loaves per week.</a:t>
            </a:r>
          </a:p>
          <a:p>
            <a:endParaRPr lang="en-GB" dirty="0"/>
          </a:p>
          <a:p>
            <a:r>
              <a:rPr lang="en-GB" dirty="0"/>
              <a:t>((65 x £2) = £130) + ((70 x £1) = £70) = £200</a:t>
            </a:r>
          </a:p>
          <a:p>
            <a:endParaRPr lang="en-GB" dirty="0"/>
          </a:p>
          <a:p>
            <a:r>
              <a:rPr lang="en-GB" dirty="0"/>
              <a:t>((30 x £4)= £120) + ((80 x £1) = £80) = £200</a:t>
            </a:r>
          </a:p>
          <a:p>
            <a:endParaRPr lang="en-GB"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 consumed</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 consumed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71600" y="1772816"/>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76056" y="5157192"/>
            <a:ext cx="1944216" cy="369332"/>
          </a:xfrm>
          <a:prstGeom prst="rect">
            <a:avLst/>
          </a:prstGeom>
          <a:noFill/>
        </p:spPr>
        <p:txBody>
          <a:bodyPr wrap="square" rtlCol="0">
            <a:spAutoFit/>
          </a:bodyPr>
          <a:lstStyle/>
          <a:p>
            <a:r>
              <a:rPr lang="en-GB" b="1" dirty="0">
                <a:solidFill>
                  <a:srgbClr val="FF0000"/>
                </a:solidFill>
              </a:rPr>
              <a:t>Budget Line (2)</a:t>
            </a:r>
          </a:p>
        </p:txBody>
      </p:sp>
      <p:sp>
        <p:nvSpPr>
          <p:cNvPr id="15" name="Freeform 14"/>
          <p:cNvSpPr/>
          <p:nvPr/>
        </p:nvSpPr>
        <p:spPr>
          <a:xfrm>
            <a:off x="1547664" y="198884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979712"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Oval 20"/>
          <p:cNvSpPr/>
          <p:nvPr/>
        </p:nvSpPr>
        <p:spPr>
          <a:xfrm>
            <a:off x="370790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p:cNvCxnSpPr>
            <a:stCxn id="21" idx="4"/>
          </p:cNvCxnSpPr>
          <p:nvPr/>
        </p:nvCxnSpPr>
        <p:spPr>
          <a:xfrm>
            <a:off x="381591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971600" y="4437112"/>
            <a:ext cx="2736304"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7504" y="3068960"/>
            <a:ext cx="467544" cy="369332"/>
          </a:xfrm>
          <a:prstGeom prst="rect">
            <a:avLst/>
          </a:prstGeom>
          <a:noFill/>
        </p:spPr>
        <p:txBody>
          <a:bodyPr wrap="square" rtlCol="0">
            <a:spAutoFit/>
          </a:bodyPr>
          <a:lstStyle/>
          <a:p>
            <a:r>
              <a:rPr lang="en-GB" b="1" dirty="0">
                <a:solidFill>
                  <a:srgbClr val="0000FF"/>
                </a:solidFill>
              </a:rPr>
              <a:t>65</a:t>
            </a:r>
          </a:p>
        </p:txBody>
      </p:sp>
      <p:sp>
        <p:nvSpPr>
          <p:cNvPr id="38" name="TextBox 37"/>
          <p:cNvSpPr txBox="1"/>
          <p:nvPr/>
        </p:nvSpPr>
        <p:spPr>
          <a:xfrm>
            <a:off x="107504" y="4221088"/>
            <a:ext cx="467544" cy="369332"/>
          </a:xfrm>
          <a:prstGeom prst="rect">
            <a:avLst/>
          </a:prstGeom>
          <a:noFill/>
        </p:spPr>
        <p:txBody>
          <a:bodyPr wrap="square" rtlCol="0">
            <a:spAutoFit/>
          </a:bodyPr>
          <a:lstStyle/>
          <a:p>
            <a:r>
              <a:rPr lang="en-GB" b="1" dirty="0">
                <a:solidFill>
                  <a:srgbClr val="0000FF"/>
                </a:solidFill>
              </a:rPr>
              <a:t>30</a:t>
            </a:r>
          </a:p>
        </p:txBody>
      </p:sp>
      <p:sp>
        <p:nvSpPr>
          <p:cNvPr id="39" name="TextBox 38"/>
          <p:cNvSpPr txBox="1"/>
          <p:nvPr/>
        </p:nvSpPr>
        <p:spPr>
          <a:xfrm>
            <a:off x="3275856" y="6165304"/>
            <a:ext cx="467544" cy="369332"/>
          </a:xfrm>
          <a:prstGeom prst="rect">
            <a:avLst/>
          </a:prstGeom>
          <a:noFill/>
        </p:spPr>
        <p:txBody>
          <a:bodyPr wrap="square" rtlCol="0">
            <a:spAutoFit/>
          </a:bodyPr>
          <a:lstStyle/>
          <a:p>
            <a:r>
              <a:rPr lang="en-GB" b="1" dirty="0">
                <a:solidFill>
                  <a:srgbClr val="0000FF"/>
                </a:solidFill>
              </a:rPr>
              <a:t>70</a:t>
            </a:r>
          </a:p>
        </p:txBody>
      </p:sp>
      <p:sp>
        <p:nvSpPr>
          <p:cNvPr id="40" name="TextBox 39"/>
          <p:cNvSpPr txBox="1"/>
          <p:nvPr/>
        </p:nvSpPr>
        <p:spPr>
          <a:xfrm>
            <a:off x="3707904" y="6165304"/>
            <a:ext cx="467544" cy="369332"/>
          </a:xfrm>
          <a:prstGeom prst="rect">
            <a:avLst/>
          </a:prstGeom>
          <a:noFill/>
        </p:spPr>
        <p:txBody>
          <a:bodyPr wrap="square" rtlCol="0">
            <a:spAutoFit/>
          </a:bodyPr>
          <a:lstStyle/>
          <a:p>
            <a:r>
              <a:rPr lang="en-GB" b="1" dirty="0">
                <a:solidFill>
                  <a:srgbClr val="0000FF"/>
                </a:solidFill>
              </a:rPr>
              <a:t>80</a:t>
            </a:r>
          </a:p>
        </p:txBody>
      </p:sp>
      <p:cxnSp>
        <p:nvCxnSpPr>
          <p:cNvPr id="32" name="Straight Connector 31"/>
          <p:cNvCxnSpPr>
            <a:stCxn id="31" idx="4"/>
          </p:cNvCxnSpPr>
          <p:nvPr/>
        </p:nvCxnSpPr>
        <p:spPr>
          <a:xfrm>
            <a:off x="4391980" y="3645024"/>
            <a:ext cx="36004" cy="1944216"/>
          </a:xfrm>
          <a:prstGeom prst="line">
            <a:avLst/>
          </a:prstGeom>
          <a:ln w="3175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699792" y="6165304"/>
            <a:ext cx="467544" cy="369332"/>
          </a:xfrm>
          <a:prstGeom prst="rect">
            <a:avLst/>
          </a:prstGeom>
          <a:noFill/>
        </p:spPr>
        <p:txBody>
          <a:bodyPr wrap="square" rtlCol="0">
            <a:spAutoFit/>
          </a:bodyPr>
          <a:lstStyle/>
          <a:p>
            <a:r>
              <a:rPr lang="en-GB" b="1" dirty="0">
                <a:solidFill>
                  <a:srgbClr val="0000FF"/>
                </a:solidFill>
              </a:rPr>
              <a:t>55</a:t>
            </a:r>
          </a:p>
        </p:txBody>
      </p:sp>
      <p:sp>
        <p:nvSpPr>
          <p:cNvPr id="41" name="TextBox 40"/>
          <p:cNvSpPr txBox="1"/>
          <p:nvPr/>
        </p:nvSpPr>
        <p:spPr>
          <a:xfrm>
            <a:off x="0" y="3356992"/>
            <a:ext cx="539552" cy="369332"/>
          </a:xfrm>
          <a:prstGeom prst="rect">
            <a:avLst/>
          </a:prstGeom>
          <a:noFill/>
        </p:spPr>
        <p:txBody>
          <a:bodyPr wrap="square" rtlCol="0">
            <a:spAutoFit/>
          </a:bodyPr>
          <a:lstStyle/>
          <a:p>
            <a:r>
              <a:rPr lang="en-GB" b="1" dirty="0">
                <a:solidFill>
                  <a:srgbClr val="0000FF"/>
                </a:solidFill>
              </a:rPr>
              <a:t>58</a:t>
            </a:r>
          </a:p>
        </p:txBody>
      </p:sp>
      <p:cxnSp>
        <p:nvCxnSpPr>
          <p:cNvPr id="44" name="Straight Arrow Connector 43"/>
          <p:cNvCxnSpPr/>
          <p:nvPr/>
        </p:nvCxnSpPr>
        <p:spPr>
          <a:xfrm flipH="1">
            <a:off x="3635896" y="1988840"/>
            <a:ext cx="1944216" cy="1224136"/>
          </a:xfrm>
          <a:prstGeom prst="straightConnector1">
            <a:avLst/>
          </a:prstGeom>
          <a:ln w="38100">
            <a:solidFill>
              <a:srgbClr val="0000FF"/>
            </a:solidFill>
            <a:tailEnd type="stealth"/>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3851920" y="3356992"/>
            <a:ext cx="2232248" cy="108012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52120" y="1772816"/>
            <a:ext cx="1800200" cy="369332"/>
          </a:xfrm>
          <a:prstGeom prst="rect">
            <a:avLst/>
          </a:prstGeom>
          <a:noFill/>
        </p:spPr>
        <p:txBody>
          <a:bodyPr wrap="square" rtlCol="0">
            <a:spAutoFit/>
          </a:bodyPr>
          <a:lstStyle/>
          <a:p>
            <a:r>
              <a:rPr lang="en-GB" dirty="0">
                <a:solidFill>
                  <a:srgbClr val="0000FF"/>
                </a:solidFill>
              </a:rPr>
              <a:t>Initial Optimum</a:t>
            </a:r>
          </a:p>
        </p:txBody>
      </p:sp>
      <p:sp>
        <p:nvSpPr>
          <p:cNvPr id="48" name="TextBox 47"/>
          <p:cNvSpPr txBox="1"/>
          <p:nvPr/>
        </p:nvSpPr>
        <p:spPr>
          <a:xfrm>
            <a:off x="6156176" y="3068960"/>
            <a:ext cx="1728192" cy="369332"/>
          </a:xfrm>
          <a:prstGeom prst="rect">
            <a:avLst/>
          </a:prstGeom>
          <a:noFill/>
        </p:spPr>
        <p:txBody>
          <a:bodyPr wrap="square" rtlCol="0">
            <a:spAutoFit/>
          </a:bodyPr>
          <a:lstStyle/>
          <a:p>
            <a:r>
              <a:rPr lang="en-GB" b="1" dirty="0">
                <a:solidFill>
                  <a:srgbClr val="FF0000"/>
                </a:solidFill>
              </a:rPr>
              <a:t>New optimum</a:t>
            </a:r>
          </a:p>
        </p:txBody>
      </p:sp>
      <p:cxnSp>
        <p:nvCxnSpPr>
          <p:cNvPr id="49" name="Straight Connector 48"/>
          <p:cNvCxnSpPr/>
          <p:nvPr/>
        </p:nvCxnSpPr>
        <p:spPr>
          <a:xfrm>
            <a:off x="1043608" y="2780928"/>
            <a:ext cx="7272808" cy="1800200"/>
          </a:xfrm>
          <a:prstGeom prst="line">
            <a:avLst/>
          </a:prstGeom>
          <a:ln w="63500">
            <a:solidFill>
              <a:srgbClr val="92D050"/>
            </a:solidFill>
            <a:prstDash val="lgDash"/>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283968" y="3429000"/>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Straight Connector 33"/>
          <p:cNvCxnSpPr>
            <a:stCxn id="31" idx="2"/>
          </p:cNvCxnSpPr>
          <p:nvPr/>
        </p:nvCxnSpPr>
        <p:spPr>
          <a:xfrm flipH="1" flipV="1">
            <a:off x="899592" y="3501008"/>
            <a:ext cx="3384376"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527884"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Straight Connector 26"/>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54" name="Down Arrow 53"/>
          <p:cNvSpPr/>
          <p:nvPr/>
        </p:nvSpPr>
        <p:spPr>
          <a:xfrm>
            <a:off x="0" y="3212976"/>
            <a:ext cx="251520" cy="288032"/>
          </a:xfrm>
          <a:prstGeom prst="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5" name="Straight Arrow Connector 54"/>
          <p:cNvCxnSpPr/>
          <p:nvPr/>
        </p:nvCxnSpPr>
        <p:spPr>
          <a:xfrm flipH="1">
            <a:off x="107504" y="836712"/>
            <a:ext cx="1440160" cy="2376264"/>
          </a:xfrm>
          <a:prstGeom prst="straightConnector1">
            <a:avLst/>
          </a:prstGeom>
          <a:ln w="38100">
            <a:solidFill>
              <a:srgbClr val="92D050"/>
            </a:solidFill>
            <a:tailEnd type="stealt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75656" y="620688"/>
            <a:ext cx="2448272" cy="369332"/>
          </a:xfrm>
          <a:prstGeom prst="rect">
            <a:avLst/>
          </a:prstGeom>
          <a:noFill/>
        </p:spPr>
        <p:txBody>
          <a:bodyPr wrap="square" rtlCol="0">
            <a:spAutoFit/>
          </a:bodyPr>
          <a:lstStyle/>
          <a:p>
            <a:r>
              <a:rPr lang="en-GB" b="1" dirty="0">
                <a:solidFill>
                  <a:srgbClr val="92D050"/>
                </a:solidFill>
              </a:rPr>
              <a:t>Substitution effect</a:t>
            </a:r>
          </a:p>
        </p:txBody>
      </p:sp>
      <p:sp>
        <p:nvSpPr>
          <p:cNvPr id="42" name="TextBox 41"/>
          <p:cNvSpPr txBox="1"/>
          <p:nvPr/>
        </p:nvSpPr>
        <p:spPr>
          <a:xfrm>
            <a:off x="2051720" y="1196752"/>
            <a:ext cx="2592288" cy="369332"/>
          </a:xfrm>
          <a:prstGeom prst="rect">
            <a:avLst/>
          </a:prstGeom>
          <a:noFill/>
        </p:spPr>
        <p:txBody>
          <a:bodyPr wrap="square" rtlCol="0">
            <a:spAutoFit/>
          </a:bodyPr>
          <a:lstStyle/>
          <a:p>
            <a:r>
              <a:rPr lang="en-GB" b="1" dirty="0">
                <a:solidFill>
                  <a:srgbClr val="FF0000"/>
                </a:solidFill>
              </a:rPr>
              <a:t>Indifference curve 1</a:t>
            </a:r>
          </a:p>
        </p:txBody>
      </p:sp>
      <p:sp>
        <p:nvSpPr>
          <p:cNvPr id="43" name="TextBox 42"/>
          <p:cNvSpPr txBox="1"/>
          <p:nvPr/>
        </p:nvSpPr>
        <p:spPr>
          <a:xfrm>
            <a:off x="5796136" y="4005064"/>
            <a:ext cx="3240360" cy="369332"/>
          </a:xfrm>
          <a:prstGeom prst="rect">
            <a:avLst/>
          </a:prstGeom>
          <a:noFill/>
        </p:spPr>
        <p:txBody>
          <a:bodyPr wrap="square" rtlCol="0">
            <a:spAutoFit/>
          </a:bodyPr>
          <a:lstStyle/>
          <a:p>
            <a:r>
              <a:rPr lang="en-GB" b="1" dirty="0">
                <a:solidFill>
                  <a:srgbClr val="92D050"/>
                </a:solidFill>
              </a:rPr>
              <a:t>Budget line 2 – parallel shift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 consumed</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 consumed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71600" y="1772816"/>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76056" y="5157192"/>
            <a:ext cx="1944216" cy="369332"/>
          </a:xfrm>
          <a:prstGeom prst="rect">
            <a:avLst/>
          </a:prstGeom>
          <a:noFill/>
        </p:spPr>
        <p:txBody>
          <a:bodyPr wrap="square" rtlCol="0">
            <a:spAutoFit/>
          </a:bodyPr>
          <a:lstStyle/>
          <a:p>
            <a:r>
              <a:rPr lang="en-GB" b="1" dirty="0">
                <a:solidFill>
                  <a:srgbClr val="FF0000"/>
                </a:solidFill>
              </a:rPr>
              <a:t>Budget Line (2)</a:t>
            </a:r>
          </a:p>
        </p:txBody>
      </p:sp>
      <p:sp>
        <p:nvSpPr>
          <p:cNvPr id="15" name="Freeform 14"/>
          <p:cNvSpPr/>
          <p:nvPr/>
        </p:nvSpPr>
        <p:spPr>
          <a:xfrm>
            <a:off x="1547664" y="198884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979712"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Oval 20"/>
          <p:cNvSpPr/>
          <p:nvPr/>
        </p:nvSpPr>
        <p:spPr>
          <a:xfrm>
            <a:off x="370790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p:cNvCxnSpPr>
            <a:stCxn id="21" idx="4"/>
          </p:cNvCxnSpPr>
          <p:nvPr/>
        </p:nvCxnSpPr>
        <p:spPr>
          <a:xfrm>
            <a:off x="381591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971600" y="4437112"/>
            <a:ext cx="2736304"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7504" y="3068960"/>
            <a:ext cx="467544" cy="369332"/>
          </a:xfrm>
          <a:prstGeom prst="rect">
            <a:avLst/>
          </a:prstGeom>
          <a:noFill/>
        </p:spPr>
        <p:txBody>
          <a:bodyPr wrap="square" rtlCol="0">
            <a:spAutoFit/>
          </a:bodyPr>
          <a:lstStyle/>
          <a:p>
            <a:r>
              <a:rPr lang="en-GB" b="1" dirty="0">
                <a:solidFill>
                  <a:srgbClr val="0000FF"/>
                </a:solidFill>
              </a:rPr>
              <a:t>65</a:t>
            </a:r>
          </a:p>
        </p:txBody>
      </p:sp>
      <p:sp>
        <p:nvSpPr>
          <p:cNvPr id="38" name="TextBox 37"/>
          <p:cNvSpPr txBox="1"/>
          <p:nvPr/>
        </p:nvSpPr>
        <p:spPr>
          <a:xfrm>
            <a:off x="107504" y="4221088"/>
            <a:ext cx="467544" cy="369332"/>
          </a:xfrm>
          <a:prstGeom prst="rect">
            <a:avLst/>
          </a:prstGeom>
          <a:noFill/>
        </p:spPr>
        <p:txBody>
          <a:bodyPr wrap="square" rtlCol="0">
            <a:spAutoFit/>
          </a:bodyPr>
          <a:lstStyle/>
          <a:p>
            <a:r>
              <a:rPr lang="en-GB" b="1" dirty="0">
                <a:solidFill>
                  <a:srgbClr val="0000FF"/>
                </a:solidFill>
              </a:rPr>
              <a:t>30</a:t>
            </a:r>
          </a:p>
        </p:txBody>
      </p:sp>
      <p:sp>
        <p:nvSpPr>
          <p:cNvPr id="39" name="TextBox 38"/>
          <p:cNvSpPr txBox="1"/>
          <p:nvPr/>
        </p:nvSpPr>
        <p:spPr>
          <a:xfrm>
            <a:off x="3275856" y="6165304"/>
            <a:ext cx="467544" cy="369332"/>
          </a:xfrm>
          <a:prstGeom prst="rect">
            <a:avLst/>
          </a:prstGeom>
          <a:noFill/>
        </p:spPr>
        <p:txBody>
          <a:bodyPr wrap="square" rtlCol="0">
            <a:spAutoFit/>
          </a:bodyPr>
          <a:lstStyle/>
          <a:p>
            <a:r>
              <a:rPr lang="en-GB" b="1" dirty="0">
                <a:solidFill>
                  <a:srgbClr val="0000FF"/>
                </a:solidFill>
              </a:rPr>
              <a:t>70</a:t>
            </a:r>
          </a:p>
        </p:txBody>
      </p:sp>
      <p:sp>
        <p:nvSpPr>
          <p:cNvPr id="40" name="TextBox 39"/>
          <p:cNvSpPr txBox="1"/>
          <p:nvPr/>
        </p:nvSpPr>
        <p:spPr>
          <a:xfrm>
            <a:off x="3707904" y="6165304"/>
            <a:ext cx="467544" cy="369332"/>
          </a:xfrm>
          <a:prstGeom prst="rect">
            <a:avLst/>
          </a:prstGeom>
          <a:noFill/>
        </p:spPr>
        <p:txBody>
          <a:bodyPr wrap="square" rtlCol="0">
            <a:spAutoFit/>
          </a:bodyPr>
          <a:lstStyle/>
          <a:p>
            <a:r>
              <a:rPr lang="en-GB" b="1" dirty="0">
                <a:solidFill>
                  <a:srgbClr val="0000FF"/>
                </a:solidFill>
              </a:rPr>
              <a:t>80</a:t>
            </a:r>
          </a:p>
        </p:txBody>
      </p:sp>
      <p:cxnSp>
        <p:nvCxnSpPr>
          <p:cNvPr id="32" name="Straight Connector 31"/>
          <p:cNvCxnSpPr>
            <a:stCxn id="31" idx="4"/>
          </p:cNvCxnSpPr>
          <p:nvPr/>
        </p:nvCxnSpPr>
        <p:spPr>
          <a:xfrm>
            <a:off x="4391980" y="3645024"/>
            <a:ext cx="36004" cy="1944216"/>
          </a:xfrm>
          <a:prstGeom prst="line">
            <a:avLst/>
          </a:prstGeom>
          <a:ln w="3175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699792" y="6165304"/>
            <a:ext cx="467544" cy="369332"/>
          </a:xfrm>
          <a:prstGeom prst="rect">
            <a:avLst/>
          </a:prstGeom>
          <a:noFill/>
        </p:spPr>
        <p:txBody>
          <a:bodyPr wrap="square" rtlCol="0">
            <a:spAutoFit/>
          </a:bodyPr>
          <a:lstStyle/>
          <a:p>
            <a:r>
              <a:rPr lang="en-GB" b="1" dirty="0">
                <a:solidFill>
                  <a:srgbClr val="0000FF"/>
                </a:solidFill>
              </a:rPr>
              <a:t>55</a:t>
            </a:r>
          </a:p>
        </p:txBody>
      </p:sp>
      <p:sp>
        <p:nvSpPr>
          <p:cNvPr id="41" name="TextBox 40"/>
          <p:cNvSpPr txBox="1"/>
          <p:nvPr/>
        </p:nvSpPr>
        <p:spPr>
          <a:xfrm>
            <a:off x="0" y="3356992"/>
            <a:ext cx="539552" cy="369332"/>
          </a:xfrm>
          <a:prstGeom prst="rect">
            <a:avLst/>
          </a:prstGeom>
          <a:noFill/>
        </p:spPr>
        <p:txBody>
          <a:bodyPr wrap="square" rtlCol="0">
            <a:spAutoFit/>
          </a:bodyPr>
          <a:lstStyle/>
          <a:p>
            <a:r>
              <a:rPr lang="en-GB" b="1" dirty="0">
                <a:solidFill>
                  <a:srgbClr val="0000FF"/>
                </a:solidFill>
              </a:rPr>
              <a:t>58</a:t>
            </a:r>
          </a:p>
        </p:txBody>
      </p:sp>
      <p:cxnSp>
        <p:nvCxnSpPr>
          <p:cNvPr id="44" name="Straight Arrow Connector 43"/>
          <p:cNvCxnSpPr/>
          <p:nvPr/>
        </p:nvCxnSpPr>
        <p:spPr>
          <a:xfrm flipH="1">
            <a:off x="3635896" y="1988840"/>
            <a:ext cx="1944216" cy="1224136"/>
          </a:xfrm>
          <a:prstGeom prst="straightConnector1">
            <a:avLst/>
          </a:prstGeom>
          <a:ln w="38100">
            <a:solidFill>
              <a:srgbClr val="0000FF"/>
            </a:solidFill>
            <a:tailEnd type="stealth"/>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3851920" y="3356992"/>
            <a:ext cx="2232248" cy="108012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52120" y="1772816"/>
            <a:ext cx="1800200" cy="369332"/>
          </a:xfrm>
          <a:prstGeom prst="rect">
            <a:avLst/>
          </a:prstGeom>
          <a:noFill/>
        </p:spPr>
        <p:txBody>
          <a:bodyPr wrap="square" rtlCol="0">
            <a:spAutoFit/>
          </a:bodyPr>
          <a:lstStyle/>
          <a:p>
            <a:r>
              <a:rPr lang="en-GB" dirty="0">
                <a:solidFill>
                  <a:srgbClr val="0000FF"/>
                </a:solidFill>
              </a:rPr>
              <a:t>Initial Optimum</a:t>
            </a:r>
          </a:p>
        </p:txBody>
      </p:sp>
      <p:sp>
        <p:nvSpPr>
          <p:cNvPr id="48" name="TextBox 47"/>
          <p:cNvSpPr txBox="1"/>
          <p:nvPr/>
        </p:nvSpPr>
        <p:spPr>
          <a:xfrm>
            <a:off x="6156176" y="3068960"/>
            <a:ext cx="1728192" cy="369332"/>
          </a:xfrm>
          <a:prstGeom prst="rect">
            <a:avLst/>
          </a:prstGeom>
          <a:noFill/>
        </p:spPr>
        <p:txBody>
          <a:bodyPr wrap="square" rtlCol="0">
            <a:spAutoFit/>
          </a:bodyPr>
          <a:lstStyle/>
          <a:p>
            <a:r>
              <a:rPr lang="en-GB" b="1" dirty="0">
                <a:solidFill>
                  <a:srgbClr val="FF0000"/>
                </a:solidFill>
              </a:rPr>
              <a:t>New optimum</a:t>
            </a:r>
          </a:p>
        </p:txBody>
      </p:sp>
      <p:cxnSp>
        <p:nvCxnSpPr>
          <p:cNvPr id="49" name="Straight Connector 48"/>
          <p:cNvCxnSpPr/>
          <p:nvPr/>
        </p:nvCxnSpPr>
        <p:spPr>
          <a:xfrm>
            <a:off x="1043608" y="2780928"/>
            <a:ext cx="7272808" cy="1800200"/>
          </a:xfrm>
          <a:prstGeom prst="line">
            <a:avLst/>
          </a:prstGeom>
          <a:ln w="63500">
            <a:solidFill>
              <a:srgbClr val="92D050"/>
            </a:solidFill>
            <a:prstDash val="lgDash"/>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283968" y="3429000"/>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Straight Connector 33"/>
          <p:cNvCxnSpPr>
            <a:stCxn id="31" idx="2"/>
          </p:cNvCxnSpPr>
          <p:nvPr/>
        </p:nvCxnSpPr>
        <p:spPr>
          <a:xfrm flipH="1" flipV="1">
            <a:off x="899592" y="3501008"/>
            <a:ext cx="3384376"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527884"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Straight Connector 26"/>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54" name="Down Arrow 53"/>
          <p:cNvSpPr/>
          <p:nvPr/>
        </p:nvSpPr>
        <p:spPr>
          <a:xfrm>
            <a:off x="0" y="3212976"/>
            <a:ext cx="251520" cy="288032"/>
          </a:xfrm>
          <a:prstGeom prst="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5" name="Straight Arrow Connector 54"/>
          <p:cNvCxnSpPr/>
          <p:nvPr/>
        </p:nvCxnSpPr>
        <p:spPr>
          <a:xfrm flipH="1">
            <a:off x="107504" y="836712"/>
            <a:ext cx="1440160" cy="2376264"/>
          </a:xfrm>
          <a:prstGeom prst="straightConnector1">
            <a:avLst/>
          </a:prstGeom>
          <a:ln w="38100">
            <a:solidFill>
              <a:srgbClr val="92D050"/>
            </a:solidFill>
            <a:tailEnd type="stealt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75656" y="620688"/>
            <a:ext cx="2448272" cy="369332"/>
          </a:xfrm>
          <a:prstGeom prst="rect">
            <a:avLst/>
          </a:prstGeom>
          <a:noFill/>
        </p:spPr>
        <p:txBody>
          <a:bodyPr wrap="square" rtlCol="0">
            <a:spAutoFit/>
          </a:bodyPr>
          <a:lstStyle/>
          <a:p>
            <a:r>
              <a:rPr lang="en-GB" b="1" dirty="0">
                <a:solidFill>
                  <a:srgbClr val="92D050"/>
                </a:solidFill>
              </a:rPr>
              <a:t>Substitution effect</a:t>
            </a:r>
          </a:p>
        </p:txBody>
      </p:sp>
      <p:sp>
        <p:nvSpPr>
          <p:cNvPr id="42" name="TextBox 41"/>
          <p:cNvSpPr txBox="1"/>
          <p:nvPr/>
        </p:nvSpPr>
        <p:spPr>
          <a:xfrm>
            <a:off x="2051720" y="1196752"/>
            <a:ext cx="2592288" cy="369332"/>
          </a:xfrm>
          <a:prstGeom prst="rect">
            <a:avLst/>
          </a:prstGeom>
          <a:noFill/>
        </p:spPr>
        <p:txBody>
          <a:bodyPr wrap="square" rtlCol="0">
            <a:spAutoFit/>
          </a:bodyPr>
          <a:lstStyle/>
          <a:p>
            <a:r>
              <a:rPr lang="en-GB" b="1" dirty="0">
                <a:solidFill>
                  <a:srgbClr val="FF0000"/>
                </a:solidFill>
              </a:rPr>
              <a:t>Indifference curve 1</a:t>
            </a:r>
          </a:p>
        </p:txBody>
      </p:sp>
      <p:sp>
        <p:nvSpPr>
          <p:cNvPr id="43" name="TextBox 42"/>
          <p:cNvSpPr txBox="1"/>
          <p:nvPr/>
        </p:nvSpPr>
        <p:spPr>
          <a:xfrm>
            <a:off x="5796136" y="4005064"/>
            <a:ext cx="3240360" cy="369332"/>
          </a:xfrm>
          <a:prstGeom prst="rect">
            <a:avLst/>
          </a:prstGeom>
          <a:noFill/>
        </p:spPr>
        <p:txBody>
          <a:bodyPr wrap="square" rtlCol="0">
            <a:spAutoFit/>
          </a:bodyPr>
          <a:lstStyle/>
          <a:p>
            <a:r>
              <a:rPr lang="en-GB" b="1" dirty="0">
                <a:solidFill>
                  <a:srgbClr val="92D050"/>
                </a:solidFill>
              </a:rPr>
              <a:t>Budget line 2 – parallel shift</a:t>
            </a:r>
          </a:p>
        </p:txBody>
      </p:sp>
      <p:sp>
        <p:nvSpPr>
          <p:cNvPr id="46" name="Down Arrow 45"/>
          <p:cNvSpPr/>
          <p:nvPr/>
        </p:nvSpPr>
        <p:spPr>
          <a:xfrm>
            <a:off x="0" y="3645024"/>
            <a:ext cx="539552" cy="648072"/>
          </a:xfrm>
          <a:prstGeom prst="downArrow">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1" name="Straight Arrow Connector 50"/>
          <p:cNvCxnSpPr/>
          <p:nvPr/>
        </p:nvCxnSpPr>
        <p:spPr>
          <a:xfrm flipH="1">
            <a:off x="395536" y="1268760"/>
            <a:ext cx="4896544" cy="2592288"/>
          </a:xfrm>
          <a:prstGeom prst="straightConnector1">
            <a:avLst/>
          </a:prstGeom>
          <a:ln w="38100">
            <a:solidFill>
              <a:srgbClr val="FF9999"/>
            </a:solidFill>
            <a:tailEnd type="stealt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5220072" y="980728"/>
            <a:ext cx="1728192" cy="369332"/>
          </a:xfrm>
          <a:prstGeom prst="rect">
            <a:avLst/>
          </a:prstGeom>
          <a:noFill/>
        </p:spPr>
        <p:txBody>
          <a:bodyPr wrap="square" rtlCol="0">
            <a:spAutoFit/>
          </a:bodyPr>
          <a:lstStyle/>
          <a:p>
            <a:r>
              <a:rPr lang="en-GB" b="1" dirty="0">
                <a:solidFill>
                  <a:srgbClr val="FF9999"/>
                </a:solidFill>
              </a:rPr>
              <a:t>Income Effect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 consumed</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 consumed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cxnSp>
        <p:nvCxnSpPr>
          <p:cNvPr id="14" name="Straight Connector 13"/>
          <p:cNvCxnSpPr/>
          <p:nvPr/>
        </p:nvCxnSpPr>
        <p:spPr>
          <a:xfrm>
            <a:off x="899592" y="3789040"/>
            <a:ext cx="7272808" cy="180020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971600" y="1772816"/>
            <a:ext cx="1728192" cy="369332"/>
          </a:xfrm>
          <a:prstGeom prst="rect">
            <a:avLst/>
          </a:prstGeom>
          <a:noFill/>
        </p:spPr>
        <p:txBody>
          <a:bodyPr wrap="square" rtlCol="0">
            <a:spAutoFit/>
          </a:bodyPr>
          <a:lstStyle/>
          <a:p>
            <a:r>
              <a:rPr lang="en-GB" b="1" dirty="0">
                <a:solidFill>
                  <a:srgbClr val="0000FF"/>
                </a:solidFill>
              </a:rPr>
              <a:t>Budget Line 1</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76056" y="5157192"/>
            <a:ext cx="1944216" cy="369332"/>
          </a:xfrm>
          <a:prstGeom prst="rect">
            <a:avLst/>
          </a:prstGeom>
          <a:noFill/>
        </p:spPr>
        <p:txBody>
          <a:bodyPr wrap="square" rtlCol="0">
            <a:spAutoFit/>
          </a:bodyPr>
          <a:lstStyle/>
          <a:p>
            <a:r>
              <a:rPr lang="en-GB" b="1" dirty="0">
                <a:solidFill>
                  <a:srgbClr val="FF0000"/>
                </a:solidFill>
              </a:rPr>
              <a:t>Budget Line (2)</a:t>
            </a:r>
          </a:p>
        </p:txBody>
      </p:sp>
      <p:sp>
        <p:nvSpPr>
          <p:cNvPr id="15" name="Freeform 14"/>
          <p:cNvSpPr/>
          <p:nvPr/>
        </p:nvSpPr>
        <p:spPr>
          <a:xfrm>
            <a:off x="1547664" y="198884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979712" y="1052736"/>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1" name="Oval 20"/>
          <p:cNvSpPr/>
          <p:nvPr/>
        </p:nvSpPr>
        <p:spPr>
          <a:xfrm>
            <a:off x="3707904" y="4365104"/>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p:cNvCxnSpPr>
            <a:stCxn id="21" idx="4"/>
          </p:cNvCxnSpPr>
          <p:nvPr/>
        </p:nvCxnSpPr>
        <p:spPr>
          <a:xfrm>
            <a:off x="3815916" y="4581128"/>
            <a:ext cx="36004" cy="1008112"/>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971600" y="4437112"/>
            <a:ext cx="2736304"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107504" y="3068960"/>
            <a:ext cx="467544" cy="369332"/>
          </a:xfrm>
          <a:prstGeom prst="rect">
            <a:avLst/>
          </a:prstGeom>
          <a:noFill/>
        </p:spPr>
        <p:txBody>
          <a:bodyPr wrap="square" rtlCol="0">
            <a:spAutoFit/>
          </a:bodyPr>
          <a:lstStyle/>
          <a:p>
            <a:r>
              <a:rPr lang="en-GB" b="1" dirty="0">
                <a:solidFill>
                  <a:srgbClr val="0000FF"/>
                </a:solidFill>
              </a:rPr>
              <a:t>65</a:t>
            </a:r>
          </a:p>
        </p:txBody>
      </p:sp>
      <p:sp>
        <p:nvSpPr>
          <p:cNvPr id="38" name="TextBox 37"/>
          <p:cNvSpPr txBox="1"/>
          <p:nvPr/>
        </p:nvSpPr>
        <p:spPr>
          <a:xfrm>
            <a:off x="107504" y="4221088"/>
            <a:ext cx="467544" cy="369332"/>
          </a:xfrm>
          <a:prstGeom prst="rect">
            <a:avLst/>
          </a:prstGeom>
          <a:noFill/>
        </p:spPr>
        <p:txBody>
          <a:bodyPr wrap="square" rtlCol="0">
            <a:spAutoFit/>
          </a:bodyPr>
          <a:lstStyle/>
          <a:p>
            <a:r>
              <a:rPr lang="en-GB" b="1" dirty="0">
                <a:solidFill>
                  <a:srgbClr val="0000FF"/>
                </a:solidFill>
              </a:rPr>
              <a:t>30</a:t>
            </a:r>
          </a:p>
        </p:txBody>
      </p:sp>
      <p:sp>
        <p:nvSpPr>
          <p:cNvPr id="39" name="TextBox 38"/>
          <p:cNvSpPr txBox="1"/>
          <p:nvPr/>
        </p:nvSpPr>
        <p:spPr>
          <a:xfrm>
            <a:off x="3275856" y="6165304"/>
            <a:ext cx="467544" cy="369332"/>
          </a:xfrm>
          <a:prstGeom prst="rect">
            <a:avLst/>
          </a:prstGeom>
          <a:noFill/>
        </p:spPr>
        <p:txBody>
          <a:bodyPr wrap="square" rtlCol="0">
            <a:spAutoFit/>
          </a:bodyPr>
          <a:lstStyle/>
          <a:p>
            <a:r>
              <a:rPr lang="en-GB" b="1" dirty="0">
                <a:solidFill>
                  <a:srgbClr val="0000FF"/>
                </a:solidFill>
              </a:rPr>
              <a:t>70</a:t>
            </a:r>
          </a:p>
        </p:txBody>
      </p:sp>
      <p:sp>
        <p:nvSpPr>
          <p:cNvPr id="40" name="TextBox 39"/>
          <p:cNvSpPr txBox="1"/>
          <p:nvPr/>
        </p:nvSpPr>
        <p:spPr>
          <a:xfrm>
            <a:off x="3707904" y="6165304"/>
            <a:ext cx="467544" cy="369332"/>
          </a:xfrm>
          <a:prstGeom prst="rect">
            <a:avLst/>
          </a:prstGeom>
          <a:noFill/>
        </p:spPr>
        <p:txBody>
          <a:bodyPr wrap="square" rtlCol="0">
            <a:spAutoFit/>
          </a:bodyPr>
          <a:lstStyle/>
          <a:p>
            <a:r>
              <a:rPr lang="en-GB" b="1" dirty="0">
                <a:solidFill>
                  <a:srgbClr val="0000FF"/>
                </a:solidFill>
              </a:rPr>
              <a:t>80</a:t>
            </a:r>
          </a:p>
        </p:txBody>
      </p:sp>
      <p:cxnSp>
        <p:nvCxnSpPr>
          <p:cNvPr id="32" name="Straight Connector 31"/>
          <p:cNvCxnSpPr>
            <a:stCxn id="31" idx="4"/>
          </p:cNvCxnSpPr>
          <p:nvPr/>
        </p:nvCxnSpPr>
        <p:spPr>
          <a:xfrm>
            <a:off x="4391980" y="3645024"/>
            <a:ext cx="36004" cy="1944216"/>
          </a:xfrm>
          <a:prstGeom prst="line">
            <a:avLst/>
          </a:prstGeom>
          <a:ln w="3175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699792" y="6165304"/>
            <a:ext cx="467544" cy="369332"/>
          </a:xfrm>
          <a:prstGeom prst="rect">
            <a:avLst/>
          </a:prstGeom>
          <a:noFill/>
        </p:spPr>
        <p:txBody>
          <a:bodyPr wrap="square" rtlCol="0">
            <a:spAutoFit/>
          </a:bodyPr>
          <a:lstStyle/>
          <a:p>
            <a:r>
              <a:rPr lang="en-GB" b="1" dirty="0">
                <a:solidFill>
                  <a:srgbClr val="0000FF"/>
                </a:solidFill>
              </a:rPr>
              <a:t>55</a:t>
            </a:r>
          </a:p>
        </p:txBody>
      </p:sp>
      <p:sp>
        <p:nvSpPr>
          <p:cNvPr id="41" name="TextBox 40"/>
          <p:cNvSpPr txBox="1"/>
          <p:nvPr/>
        </p:nvSpPr>
        <p:spPr>
          <a:xfrm>
            <a:off x="0" y="3356992"/>
            <a:ext cx="539552" cy="369332"/>
          </a:xfrm>
          <a:prstGeom prst="rect">
            <a:avLst/>
          </a:prstGeom>
          <a:noFill/>
        </p:spPr>
        <p:txBody>
          <a:bodyPr wrap="square" rtlCol="0">
            <a:spAutoFit/>
          </a:bodyPr>
          <a:lstStyle/>
          <a:p>
            <a:r>
              <a:rPr lang="en-GB" b="1" dirty="0">
                <a:solidFill>
                  <a:srgbClr val="0000FF"/>
                </a:solidFill>
              </a:rPr>
              <a:t>58</a:t>
            </a:r>
          </a:p>
        </p:txBody>
      </p:sp>
      <p:cxnSp>
        <p:nvCxnSpPr>
          <p:cNvPr id="44" name="Straight Arrow Connector 43"/>
          <p:cNvCxnSpPr/>
          <p:nvPr/>
        </p:nvCxnSpPr>
        <p:spPr>
          <a:xfrm flipH="1">
            <a:off x="3635896" y="1988840"/>
            <a:ext cx="1944216" cy="1224136"/>
          </a:xfrm>
          <a:prstGeom prst="straightConnector1">
            <a:avLst/>
          </a:prstGeom>
          <a:ln w="38100">
            <a:solidFill>
              <a:srgbClr val="0000FF"/>
            </a:solidFill>
            <a:tailEnd type="stealth"/>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3851920" y="3356992"/>
            <a:ext cx="2232248" cy="108012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52120" y="1772816"/>
            <a:ext cx="1800200" cy="369332"/>
          </a:xfrm>
          <a:prstGeom prst="rect">
            <a:avLst/>
          </a:prstGeom>
          <a:noFill/>
        </p:spPr>
        <p:txBody>
          <a:bodyPr wrap="square" rtlCol="0">
            <a:spAutoFit/>
          </a:bodyPr>
          <a:lstStyle/>
          <a:p>
            <a:r>
              <a:rPr lang="en-GB" dirty="0">
                <a:solidFill>
                  <a:srgbClr val="0000FF"/>
                </a:solidFill>
              </a:rPr>
              <a:t>Initial Optimum</a:t>
            </a:r>
          </a:p>
        </p:txBody>
      </p:sp>
      <p:sp>
        <p:nvSpPr>
          <p:cNvPr id="48" name="TextBox 47"/>
          <p:cNvSpPr txBox="1"/>
          <p:nvPr/>
        </p:nvSpPr>
        <p:spPr>
          <a:xfrm>
            <a:off x="6156176" y="3068960"/>
            <a:ext cx="1728192" cy="369332"/>
          </a:xfrm>
          <a:prstGeom prst="rect">
            <a:avLst/>
          </a:prstGeom>
          <a:noFill/>
        </p:spPr>
        <p:txBody>
          <a:bodyPr wrap="square" rtlCol="0">
            <a:spAutoFit/>
          </a:bodyPr>
          <a:lstStyle/>
          <a:p>
            <a:r>
              <a:rPr lang="en-GB" b="1" dirty="0">
                <a:solidFill>
                  <a:srgbClr val="FF0000"/>
                </a:solidFill>
              </a:rPr>
              <a:t>New optimum</a:t>
            </a:r>
          </a:p>
        </p:txBody>
      </p:sp>
      <p:cxnSp>
        <p:nvCxnSpPr>
          <p:cNvPr id="49" name="Straight Connector 48"/>
          <p:cNvCxnSpPr/>
          <p:nvPr/>
        </p:nvCxnSpPr>
        <p:spPr>
          <a:xfrm>
            <a:off x="1043608" y="2780928"/>
            <a:ext cx="7272808" cy="1800200"/>
          </a:xfrm>
          <a:prstGeom prst="line">
            <a:avLst/>
          </a:prstGeom>
          <a:ln w="63500">
            <a:solidFill>
              <a:srgbClr val="92D050"/>
            </a:solidFill>
            <a:prstDash val="lgDash"/>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4283968" y="3429000"/>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4" name="Straight Connector 33"/>
          <p:cNvCxnSpPr>
            <a:stCxn id="31" idx="2"/>
          </p:cNvCxnSpPr>
          <p:nvPr/>
        </p:nvCxnSpPr>
        <p:spPr>
          <a:xfrm flipH="1" flipV="1">
            <a:off x="899592" y="3501008"/>
            <a:ext cx="3384376"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527884" y="3429000"/>
            <a:ext cx="36004" cy="2160240"/>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419872"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7" name="Straight Connector 26"/>
          <p:cNvCxnSpPr/>
          <p:nvPr/>
        </p:nvCxnSpPr>
        <p:spPr>
          <a:xfrm flipH="1" flipV="1">
            <a:off x="899592" y="3284984"/>
            <a:ext cx="2520280" cy="36004"/>
          </a:xfrm>
          <a:prstGeom prst="line">
            <a:avLst/>
          </a:prstGeom>
          <a:ln w="3175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54" name="Down Arrow 53"/>
          <p:cNvSpPr/>
          <p:nvPr/>
        </p:nvSpPr>
        <p:spPr>
          <a:xfrm>
            <a:off x="0" y="3212976"/>
            <a:ext cx="251520" cy="288032"/>
          </a:xfrm>
          <a:prstGeom prst="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5" name="Straight Arrow Connector 54"/>
          <p:cNvCxnSpPr/>
          <p:nvPr/>
        </p:nvCxnSpPr>
        <p:spPr>
          <a:xfrm flipH="1">
            <a:off x="107504" y="836712"/>
            <a:ext cx="1440160" cy="2376264"/>
          </a:xfrm>
          <a:prstGeom prst="straightConnector1">
            <a:avLst/>
          </a:prstGeom>
          <a:ln w="38100">
            <a:solidFill>
              <a:srgbClr val="92D050"/>
            </a:solidFill>
            <a:tailEnd type="stealth"/>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75656" y="620688"/>
            <a:ext cx="2448272" cy="369332"/>
          </a:xfrm>
          <a:prstGeom prst="rect">
            <a:avLst/>
          </a:prstGeom>
          <a:noFill/>
        </p:spPr>
        <p:txBody>
          <a:bodyPr wrap="square" rtlCol="0">
            <a:spAutoFit/>
          </a:bodyPr>
          <a:lstStyle/>
          <a:p>
            <a:r>
              <a:rPr lang="en-GB" b="1" dirty="0">
                <a:solidFill>
                  <a:srgbClr val="92D050"/>
                </a:solidFill>
              </a:rPr>
              <a:t>Substitution effect</a:t>
            </a:r>
          </a:p>
        </p:txBody>
      </p:sp>
      <p:sp>
        <p:nvSpPr>
          <p:cNvPr id="42" name="TextBox 41"/>
          <p:cNvSpPr txBox="1"/>
          <p:nvPr/>
        </p:nvSpPr>
        <p:spPr>
          <a:xfrm>
            <a:off x="2051720" y="1196752"/>
            <a:ext cx="2592288" cy="369332"/>
          </a:xfrm>
          <a:prstGeom prst="rect">
            <a:avLst/>
          </a:prstGeom>
          <a:noFill/>
        </p:spPr>
        <p:txBody>
          <a:bodyPr wrap="square" rtlCol="0">
            <a:spAutoFit/>
          </a:bodyPr>
          <a:lstStyle/>
          <a:p>
            <a:r>
              <a:rPr lang="en-GB" b="1" dirty="0">
                <a:solidFill>
                  <a:srgbClr val="FF0000"/>
                </a:solidFill>
              </a:rPr>
              <a:t>Indifference curve 1</a:t>
            </a:r>
          </a:p>
        </p:txBody>
      </p:sp>
      <p:sp>
        <p:nvSpPr>
          <p:cNvPr id="43" name="TextBox 42"/>
          <p:cNvSpPr txBox="1"/>
          <p:nvPr/>
        </p:nvSpPr>
        <p:spPr>
          <a:xfrm>
            <a:off x="5796136" y="4005064"/>
            <a:ext cx="3240360" cy="369332"/>
          </a:xfrm>
          <a:prstGeom prst="rect">
            <a:avLst/>
          </a:prstGeom>
          <a:noFill/>
        </p:spPr>
        <p:txBody>
          <a:bodyPr wrap="square" rtlCol="0">
            <a:spAutoFit/>
          </a:bodyPr>
          <a:lstStyle/>
          <a:p>
            <a:r>
              <a:rPr lang="en-GB" b="1" dirty="0">
                <a:solidFill>
                  <a:srgbClr val="92D050"/>
                </a:solidFill>
              </a:rPr>
              <a:t>Budget line 2 – parallel shift</a:t>
            </a:r>
          </a:p>
        </p:txBody>
      </p:sp>
      <p:sp>
        <p:nvSpPr>
          <p:cNvPr id="46" name="Down Arrow 45"/>
          <p:cNvSpPr/>
          <p:nvPr/>
        </p:nvSpPr>
        <p:spPr>
          <a:xfrm>
            <a:off x="0" y="3645024"/>
            <a:ext cx="539552" cy="648072"/>
          </a:xfrm>
          <a:prstGeom prst="downArrow">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1" name="Straight Arrow Connector 50"/>
          <p:cNvCxnSpPr/>
          <p:nvPr/>
        </p:nvCxnSpPr>
        <p:spPr>
          <a:xfrm flipH="1">
            <a:off x="395536" y="1268760"/>
            <a:ext cx="4896544" cy="2592288"/>
          </a:xfrm>
          <a:prstGeom prst="straightConnector1">
            <a:avLst/>
          </a:prstGeom>
          <a:ln w="38100">
            <a:solidFill>
              <a:srgbClr val="FF9999"/>
            </a:solidFill>
            <a:tailEnd type="stealt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5220072" y="980728"/>
            <a:ext cx="1728192" cy="369332"/>
          </a:xfrm>
          <a:prstGeom prst="rect">
            <a:avLst/>
          </a:prstGeom>
          <a:noFill/>
        </p:spPr>
        <p:txBody>
          <a:bodyPr wrap="square" rtlCol="0">
            <a:spAutoFit/>
          </a:bodyPr>
          <a:lstStyle/>
          <a:p>
            <a:r>
              <a:rPr lang="en-GB" b="1" dirty="0">
                <a:solidFill>
                  <a:srgbClr val="FF9999"/>
                </a:solidFill>
              </a:rPr>
              <a:t>Income Effect</a:t>
            </a:r>
          </a:p>
        </p:txBody>
      </p:sp>
      <p:cxnSp>
        <p:nvCxnSpPr>
          <p:cNvPr id="52" name="Straight Arrow Connector 51"/>
          <p:cNvCxnSpPr>
            <a:endCxn id="31" idx="0"/>
          </p:cNvCxnSpPr>
          <p:nvPr/>
        </p:nvCxnSpPr>
        <p:spPr>
          <a:xfrm>
            <a:off x="3779912" y="3212976"/>
            <a:ext cx="612068" cy="216024"/>
          </a:xfrm>
          <a:prstGeom prst="straightConnector1">
            <a:avLst/>
          </a:prstGeom>
          <a:ln w="63500">
            <a:solidFill>
              <a:srgbClr val="92D050"/>
            </a:solidFill>
            <a:tailEnd type="stealt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347864" y="2924944"/>
            <a:ext cx="360040" cy="369332"/>
          </a:xfrm>
          <a:prstGeom prst="rect">
            <a:avLst/>
          </a:prstGeom>
          <a:noFill/>
        </p:spPr>
        <p:txBody>
          <a:bodyPr wrap="square" rtlCol="0">
            <a:spAutoFit/>
          </a:bodyPr>
          <a:lstStyle/>
          <a:p>
            <a:r>
              <a:rPr lang="en-GB" dirty="0"/>
              <a:t>A</a:t>
            </a:r>
          </a:p>
        </p:txBody>
      </p:sp>
      <p:sp>
        <p:nvSpPr>
          <p:cNvPr id="58" name="TextBox 57"/>
          <p:cNvSpPr txBox="1"/>
          <p:nvPr/>
        </p:nvSpPr>
        <p:spPr>
          <a:xfrm>
            <a:off x="4355976" y="3140968"/>
            <a:ext cx="360040" cy="369332"/>
          </a:xfrm>
          <a:prstGeom prst="rect">
            <a:avLst/>
          </a:prstGeom>
          <a:noFill/>
        </p:spPr>
        <p:txBody>
          <a:bodyPr wrap="square" rtlCol="0">
            <a:spAutoFit/>
          </a:bodyPr>
          <a:lstStyle/>
          <a:p>
            <a:r>
              <a:rPr lang="en-GB" dirty="0"/>
              <a:t>B</a:t>
            </a:r>
          </a:p>
        </p:txBody>
      </p:sp>
      <p:cxnSp>
        <p:nvCxnSpPr>
          <p:cNvPr id="60" name="Straight Arrow Connector 59"/>
          <p:cNvCxnSpPr>
            <a:stCxn id="31" idx="3"/>
            <a:endCxn id="21" idx="7"/>
          </p:cNvCxnSpPr>
          <p:nvPr/>
        </p:nvCxnSpPr>
        <p:spPr>
          <a:xfrm flipH="1">
            <a:off x="3892292" y="3613388"/>
            <a:ext cx="423312" cy="783352"/>
          </a:xfrm>
          <a:prstGeom prst="straightConnector1">
            <a:avLst/>
          </a:prstGeom>
          <a:ln w="63500">
            <a:solidFill>
              <a:srgbClr val="FF9999"/>
            </a:solidFill>
            <a:tailEnd type="stealth"/>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635896" y="4005064"/>
            <a:ext cx="360040" cy="369332"/>
          </a:xfrm>
          <a:prstGeom prst="rect">
            <a:avLst/>
          </a:prstGeom>
          <a:noFill/>
        </p:spPr>
        <p:txBody>
          <a:bodyPr wrap="square" rtlCol="0">
            <a:spAutoFit/>
          </a:bodyPr>
          <a:lstStyle/>
          <a:p>
            <a:r>
              <a:rPr lang="en-GB" dirty="0"/>
              <a:t>C</a:t>
            </a:r>
          </a:p>
        </p:txBody>
      </p:sp>
      <p:sp>
        <p:nvSpPr>
          <p:cNvPr id="62" name="TextBox 61"/>
          <p:cNvSpPr txBox="1"/>
          <p:nvPr/>
        </p:nvSpPr>
        <p:spPr>
          <a:xfrm>
            <a:off x="4139952" y="3789040"/>
            <a:ext cx="1728192" cy="369332"/>
          </a:xfrm>
          <a:prstGeom prst="rect">
            <a:avLst/>
          </a:prstGeom>
          <a:noFill/>
        </p:spPr>
        <p:txBody>
          <a:bodyPr wrap="square" rtlCol="0">
            <a:spAutoFit/>
          </a:bodyPr>
          <a:lstStyle/>
          <a:p>
            <a:r>
              <a:rPr lang="en-GB" b="1" dirty="0">
                <a:solidFill>
                  <a:srgbClr val="FF9999"/>
                </a:solidFill>
              </a:rPr>
              <a:t>Income Effect</a:t>
            </a:r>
          </a:p>
        </p:txBody>
      </p:sp>
      <p:sp>
        <p:nvSpPr>
          <p:cNvPr id="63" name="TextBox 62"/>
          <p:cNvSpPr txBox="1"/>
          <p:nvPr/>
        </p:nvSpPr>
        <p:spPr>
          <a:xfrm>
            <a:off x="3851920" y="2996952"/>
            <a:ext cx="2448272" cy="369332"/>
          </a:xfrm>
          <a:prstGeom prst="rect">
            <a:avLst/>
          </a:prstGeom>
          <a:noFill/>
        </p:spPr>
        <p:txBody>
          <a:bodyPr wrap="square" rtlCol="0">
            <a:spAutoFit/>
          </a:bodyPr>
          <a:lstStyle/>
          <a:p>
            <a:r>
              <a:rPr lang="en-GB" b="1" dirty="0">
                <a:solidFill>
                  <a:srgbClr val="92D050"/>
                </a:solidFill>
              </a:rPr>
              <a:t>Substitution effect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467544" y="5301208"/>
            <a:ext cx="8568952"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755576" y="6237312"/>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4283968"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3573016"/>
            <a:ext cx="539552" cy="369332"/>
          </a:xfrm>
          <a:prstGeom prst="rect">
            <a:avLst/>
          </a:prstGeom>
          <a:noFill/>
        </p:spPr>
        <p:txBody>
          <a:bodyPr wrap="square" rtlCol="0">
            <a:spAutoFit/>
          </a:bodyPr>
          <a:lstStyle/>
          <a:p>
            <a:r>
              <a:rPr lang="en-GB" dirty="0"/>
              <a:t>50</a:t>
            </a:r>
          </a:p>
        </p:txBody>
      </p:sp>
      <p:sp>
        <p:nvSpPr>
          <p:cNvPr id="17" name="TextBox 16"/>
          <p:cNvSpPr txBox="1"/>
          <p:nvPr/>
        </p:nvSpPr>
        <p:spPr>
          <a:xfrm>
            <a:off x="7020272" y="4653136"/>
            <a:ext cx="1728192" cy="369332"/>
          </a:xfrm>
          <a:prstGeom prst="rect">
            <a:avLst/>
          </a:prstGeom>
          <a:noFill/>
        </p:spPr>
        <p:txBody>
          <a:bodyPr wrap="square" rtlCol="0">
            <a:spAutoFit/>
          </a:bodyPr>
          <a:lstStyle/>
          <a:p>
            <a:r>
              <a:rPr lang="en-GB" b="1" dirty="0">
                <a:solidFill>
                  <a:srgbClr val="0000FF"/>
                </a:solidFill>
              </a:rPr>
              <a:t>Budget Line </a:t>
            </a:r>
          </a:p>
        </p:txBody>
      </p:sp>
      <p:sp>
        <p:nvSpPr>
          <p:cNvPr id="18" name="TextBox 17"/>
          <p:cNvSpPr txBox="1"/>
          <p:nvPr/>
        </p:nvSpPr>
        <p:spPr>
          <a:xfrm>
            <a:off x="0" y="1772816"/>
            <a:ext cx="611560" cy="369332"/>
          </a:xfrm>
          <a:prstGeom prst="rect">
            <a:avLst/>
          </a:prstGeom>
          <a:noFill/>
        </p:spPr>
        <p:txBody>
          <a:bodyPr wrap="square" rtlCol="0">
            <a:spAutoFit/>
          </a:bodyPr>
          <a:lstStyle/>
          <a:p>
            <a:r>
              <a:rPr lang="en-GB" dirty="0"/>
              <a:t>100</a:t>
            </a:r>
          </a:p>
        </p:txBody>
      </p:sp>
      <p:sp>
        <p:nvSpPr>
          <p:cNvPr id="19" name="TextBox 18"/>
          <p:cNvSpPr txBox="1"/>
          <p:nvPr/>
        </p:nvSpPr>
        <p:spPr>
          <a:xfrm>
            <a:off x="7884368" y="6093296"/>
            <a:ext cx="576064" cy="369332"/>
          </a:xfrm>
          <a:prstGeom prst="rect">
            <a:avLst/>
          </a:prstGeom>
          <a:noFill/>
        </p:spPr>
        <p:txBody>
          <a:bodyPr wrap="square" rtlCol="0">
            <a:spAutoFit/>
          </a:bodyPr>
          <a:lstStyle/>
          <a:p>
            <a:r>
              <a:rPr lang="en-GB" dirty="0"/>
              <a:t>200</a:t>
            </a:r>
          </a:p>
        </p:txBody>
      </p:sp>
      <p:cxnSp>
        <p:nvCxnSpPr>
          <p:cNvPr id="20" name="Straight Connector 19"/>
          <p:cNvCxnSpPr/>
          <p:nvPr/>
        </p:nvCxnSpPr>
        <p:spPr>
          <a:xfrm>
            <a:off x="899592" y="1988840"/>
            <a:ext cx="7272808" cy="360040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5" name="Freeform 14"/>
          <p:cNvSpPr/>
          <p:nvPr/>
        </p:nvSpPr>
        <p:spPr>
          <a:xfrm>
            <a:off x="2195736" y="1124744"/>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Oval 15"/>
          <p:cNvSpPr/>
          <p:nvPr/>
        </p:nvSpPr>
        <p:spPr>
          <a:xfrm>
            <a:off x="3563888" y="3212976"/>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p:cNvSpPr txBox="1"/>
          <p:nvPr/>
        </p:nvSpPr>
        <p:spPr>
          <a:xfrm>
            <a:off x="3563888" y="2924944"/>
            <a:ext cx="1224136" cy="369332"/>
          </a:xfrm>
          <a:prstGeom prst="rect">
            <a:avLst/>
          </a:prstGeom>
          <a:noFill/>
        </p:spPr>
        <p:txBody>
          <a:bodyPr wrap="square" rtlCol="0">
            <a:spAutoFit/>
          </a:bodyPr>
          <a:lstStyle/>
          <a:p>
            <a:r>
              <a:rPr lang="en-GB" b="1" dirty="0">
                <a:solidFill>
                  <a:srgbClr val="0000FF"/>
                </a:solidFill>
              </a:rPr>
              <a:t>Optimum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Line 2"/>
          <p:cNvSpPr>
            <a:spLocks noChangeShapeType="1"/>
          </p:cNvSpPr>
          <p:nvPr/>
        </p:nvSpPr>
        <p:spPr bwMode="auto">
          <a:xfrm flipV="1">
            <a:off x="1219200" y="914400"/>
            <a:ext cx="0" cy="4572000"/>
          </a:xfrm>
          <a:prstGeom prst="line">
            <a:avLst/>
          </a:prstGeom>
          <a:noFill/>
          <a:ln w="50800">
            <a:solidFill>
              <a:srgbClr val="0000FF"/>
            </a:solidFill>
            <a:round/>
            <a:headEnd/>
            <a:tailEnd type="stealth" w="med" len="med"/>
          </a:ln>
          <a:effectLst/>
        </p:spPr>
        <p:txBody>
          <a:bodyPr/>
          <a:lstStyle/>
          <a:p>
            <a:endParaRPr lang="en-GB"/>
          </a:p>
        </p:txBody>
      </p:sp>
      <p:sp>
        <p:nvSpPr>
          <p:cNvPr id="32771" name="Line 3"/>
          <p:cNvSpPr>
            <a:spLocks noChangeShapeType="1"/>
          </p:cNvSpPr>
          <p:nvPr/>
        </p:nvSpPr>
        <p:spPr bwMode="auto">
          <a:xfrm>
            <a:off x="1219200" y="5486400"/>
            <a:ext cx="7010400" cy="0"/>
          </a:xfrm>
          <a:prstGeom prst="line">
            <a:avLst/>
          </a:prstGeom>
          <a:noFill/>
          <a:ln w="50800">
            <a:solidFill>
              <a:srgbClr val="0000FF"/>
            </a:solidFill>
            <a:round/>
            <a:headEnd/>
            <a:tailEnd type="stealth" w="med" len="med"/>
          </a:ln>
          <a:effectLst/>
        </p:spPr>
        <p:txBody>
          <a:bodyPr/>
          <a:lstStyle/>
          <a:p>
            <a:endParaRPr lang="en-GB"/>
          </a:p>
        </p:txBody>
      </p:sp>
      <p:sp>
        <p:nvSpPr>
          <p:cNvPr id="32772" name="Arc 4"/>
          <p:cNvSpPr>
            <a:spLocks/>
          </p:cNvSpPr>
          <p:nvPr/>
        </p:nvSpPr>
        <p:spPr bwMode="auto">
          <a:xfrm rot="20442847">
            <a:off x="5584760" y="2757873"/>
            <a:ext cx="1833563" cy="1308100"/>
          </a:xfrm>
          <a:custGeom>
            <a:avLst/>
            <a:gdLst>
              <a:gd name="G0" fmla="+- 21192 0 0"/>
              <a:gd name="G1" fmla="+- 0 0 0"/>
              <a:gd name="G2" fmla="+- 21600 0 0"/>
              <a:gd name="T0" fmla="*/ 40647 w 40647"/>
              <a:gd name="T1" fmla="*/ 9384 h 21600"/>
              <a:gd name="T2" fmla="*/ 0 w 40647"/>
              <a:gd name="T3" fmla="*/ 4177 h 21600"/>
              <a:gd name="T4" fmla="*/ 21192 w 40647"/>
              <a:gd name="T5" fmla="*/ 0 h 21600"/>
            </a:gdLst>
            <a:ahLst/>
            <a:cxnLst>
              <a:cxn ang="0">
                <a:pos x="T0" y="T1"/>
              </a:cxn>
              <a:cxn ang="0">
                <a:pos x="T2" y="T3"/>
              </a:cxn>
              <a:cxn ang="0">
                <a:pos x="T4" y="T5"/>
              </a:cxn>
            </a:cxnLst>
            <a:rect l="0" t="0" r="r" b="b"/>
            <a:pathLst>
              <a:path w="40647" h="21600" fill="none" extrusionOk="0">
                <a:moveTo>
                  <a:pt x="40647" y="9384"/>
                </a:moveTo>
                <a:cubicBezTo>
                  <a:pt x="37044" y="16852"/>
                  <a:pt x="29484" y="21599"/>
                  <a:pt x="21192" y="21600"/>
                </a:cubicBezTo>
                <a:cubicBezTo>
                  <a:pt x="10873" y="21600"/>
                  <a:pt x="1995" y="14301"/>
                  <a:pt x="-1" y="4177"/>
                </a:cubicBezTo>
              </a:path>
              <a:path w="40647" h="21600" stroke="0" extrusionOk="0">
                <a:moveTo>
                  <a:pt x="40647" y="9384"/>
                </a:moveTo>
                <a:cubicBezTo>
                  <a:pt x="37044" y="16852"/>
                  <a:pt x="29484" y="21599"/>
                  <a:pt x="21192" y="21600"/>
                </a:cubicBezTo>
                <a:cubicBezTo>
                  <a:pt x="10873" y="21600"/>
                  <a:pt x="1995" y="14301"/>
                  <a:pt x="-1" y="4177"/>
                </a:cubicBezTo>
                <a:lnTo>
                  <a:pt x="21192" y="0"/>
                </a:lnTo>
                <a:close/>
              </a:path>
            </a:pathLst>
          </a:custGeom>
          <a:noFill/>
          <a:ln w="9525">
            <a:solidFill>
              <a:srgbClr val="FFCC00"/>
            </a:solidFill>
            <a:round/>
            <a:headEnd/>
            <a:tailEnd/>
          </a:ln>
          <a:effectLst/>
        </p:spPr>
        <p:txBody>
          <a:bodyPr wrap="none" anchor="ctr"/>
          <a:lstStyle/>
          <a:p>
            <a:endParaRPr lang="en-GB"/>
          </a:p>
        </p:txBody>
      </p:sp>
      <p:sp>
        <p:nvSpPr>
          <p:cNvPr id="32773" name="Arc 5"/>
          <p:cNvSpPr>
            <a:spLocks/>
          </p:cNvSpPr>
          <p:nvPr/>
        </p:nvSpPr>
        <p:spPr bwMode="auto">
          <a:xfrm>
            <a:off x="4714876" y="2857496"/>
            <a:ext cx="2062163" cy="1536700"/>
          </a:xfrm>
          <a:custGeom>
            <a:avLst/>
            <a:gdLst>
              <a:gd name="G0" fmla="+- 21112 0 0"/>
              <a:gd name="G1" fmla="+- 0 0 0"/>
              <a:gd name="G2" fmla="+- 21600 0 0"/>
              <a:gd name="T0" fmla="*/ 40567 w 40567"/>
              <a:gd name="T1" fmla="*/ 9384 h 21600"/>
              <a:gd name="T2" fmla="*/ 0 w 40567"/>
              <a:gd name="T3" fmla="*/ 4565 h 21600"/>
              <a:gd name="T4" fmla="*/ 21112 w 40567"/>
              <a:gd name="T5" fmla="*/ 0 h 21600"/>
            </a:gdLst>
            <a:ahLst/>
            <a:cxnLst>
              <a:cxn ang="0">
                <a:pos x="T0" y="T1"/>
              </a:cxn>
              <a:cxn ang="0">
                <a:pos x="T2" y="T3"/>
              </a:cxn>
              <a:cxn ang="0">
                <a:pos x="T4" y="T5"/>
              </a:cxn>
            </a:cxnLst>
            <a:rect l="0" t="0" r="r" b="b"/>
            <a:pathLst>
              <a:path w="40567" h="21600" fill="none" extrusionOk="0">
                <a:moveTo>
                  <a:pt x="40567" y="9384"/>
                </a:moveTo>
                <a:cubicBezTo>
                  <a:pt x="36964" y="16852"/>
                  <a:pt x="29404" y="21599"/>
                  <a:pt x="21112" y="21600"/>
                </a:cubicBezTo>
                <a:cubicBezTo>
                  <a:pt x="10941" y="21600"/>
                  <a:pt x="2149" y="14505"/>
                  <a:pt x="-1" y="4565"/>
                </a:cubicBezTo>
              </a:path>
              <a:path w="40567" h="21600" stroke="0" extrusionOk="0">
                <a:moveTo>
                  <a:pt x="40567" y="9384"/>
                </a:moveTo>
                <a:cubicBezTo>
                  <a:pt x="36964" y="16852"/>
                  <a:pt x="29404" y="21599"/>
                  <a:pt x="21112" y="21600"/>
                </a:cubicBezTo>
                <a:cubicBezTo>
                  <a:pt x="10941" y="21600"/>
                  <a:pt x="2149" y="14505"/>
                  <a:pt x="-1" y="4565"/>
                </a:cubicBezTo>
                <a:lnTo>
                  <a:pt x="21112" y="0"/>
                </a:lnTo>
                <a:close/>
              </a:path>
            </a:pathLst>
          </a:custGeom>
          <a:noFill/>
          <a:ln w="19050">
            <a:solidFill>
              <a:srgbClr val="FF9900"/>
            </a:solidFill>
            <a:round/>
            <a:headEnd/>
            <a:tailEnd/>
          </a:ln>
          <a:effectLst/>
        </p:spPr>
        <p:txBody>
          <a:bodyPr wrap="none" anchor="ctr"/>
          <a:lstStyle/>
          <a:p>
            <a:endParaRPr lang="en-GB"/>
          </a:p>
        </p:txBody>
      </p:sp>
      <p:sp>
        <p:nvSpPr>
          <p:cNvPr id="32774" name="Arc 6"/>
          <p:cNvSpPr>
            <a:spLocks/>
          </p:cNvSpPr>
          <p:nvPr/>
        </p:nvSpPr>
        <p:spPr bwMode="auto">
          <a:xfrm>
            <a:off x="3132138" y="3141663"/>
            <a:ext cx="2914650" cy="1430337"/>
          </a:xfrm>
          <a:custGeom>
            <a:avLst/>
            <a:gdLst>
              <a:gd name="G0" fmla="+- 21192 0 0"/>
              <a:gd name="G1" fmla="+- 0 0 0"/>
              <a:gd name="G2" fmla="+- 21600 0 0"/>
              <a:gd name="T0" fmla="*/ 42347 w 42347"/>
              <a:gd name="T1" fmla="*/ 4363 h 21600"/>
              <a:gd name="T2" fmla="*/ 0 w 42347"/>
              <a:gd name="T3" fmla="*/ 4177 h 21600"/>
              <a:gd name="T4" fmla="*/ 21192 w 42347"/>
              <a:gd name="T5" fmla="*/ 0 h 21600"/>
            </a:gdLst>
            <a:ahLst/>
            <a:cxnLst>
              <a:cxn ang="0">
                <a:pos x="T0" y="T1"/>
              </a:cxn>
              <a:cxn ang="0">
                <a:pos x="T2" y="T3"/>
              </a:cxn>
              <a:cxn ang="0">
                <a:pos x="T4" y="T5"/>
              </a:cxn>
            </a:cxnLst>
            <a:rect l="0" t="0" r="r" b="b"/>
            <a:pathLst>
              <a:path w="42347" h="21600" fill="none" extrusionOk="0">
                <a:moveTo>
                  <a:pt x="42346" y="4362"/>
                </a:moveTo>
                <a:cubicBezTo>
                  <a:pt x="40276" y="14399"/>
                  <a:pt x="31439" y="21599"/>
                  <a:pt x="21192" y="21600"/>
                </a:cubicBezTo>
                <a:cubicBezTo>
                  <a:pt x="10873" y="21600"/>
                  <a:pt x="1995" y="14301"/>
                  <a:pt x="-1" y="4177"/>
                </a:cubicBezTo>
              </a:path>
              <a:path w="42347" h="21600" stroke="0" extrusionOk="0">
                <a:moveTo>
                  <a:pt x="42346" y="4362"/>
                </a:moveTo>
                <a:cubicBezTo>
                  <a:pt x="40276" y="14399"/>
                  <a:pt x="31439" y="21599"/>
                  <a:pt x="21192" y="21600"/>
                </a:cubicBezTo>
                <a:cubicBezTo>
                  <a:pt x="10873" y="21600"/>
                  <a:pt x="1995" y="14301"/>
                  <a:pt x="-1" y="4177"/>
                </a:cubicBezTo>
                <a:lnTo>
                  <a:pt x="21192" y="0"/>
                </a:lnTo>
                <a:close/>
              </a:path>
            </a:pathLst>
          </a:custGeom>
          <a:noFill/>
          <a:ln w="19050">
            <a:solidFill>
              <a:schemeClr val="accent2"/>
            </a:solidFill>
            <a:round/>
            <a:headEnd/>
            <a:tailEnd/>
          </a:ln>
          <a:effectLst/>
        </p:spPr>
        <p:txBody>
          <a:bodyPr wrap="none" anchor="ctr"/>
          <a:lstStyle/>
          <a:p>
            <a:endParaRPr lang="en-GB"/>
          </a:p>
        </p:txBody>
      </p:sp>
      <p:sp>
        <p:nvSpPr>
          <p:cNvPr id="32776" name="Text Box 8"/>
          <p:cNvSpPr txBox="1">
            <a:spLocks noChangeArrowheads="1"/>
          </p:cNvSpPr>
          <p:nvPr/>
        </p:nvSpPr>
        <p:spPr bwMode="auto">
          <a:xfrm>
            <a:off x="6500826" y="1285860"/>
            <a:ext cx="2143140" cy="707886"/>
          </a:xfrm>
          <a:prstGeom prst="rect">
            <a:avLst/>
          </a:prstGeom>
          <a:noFill/>
          <a:ln w="9525">
            <a:noFill/>
            <a:miter lim="800000"/>
            <a:headEnd/>
            <a:tailEnd/>
          </a:ln>
          <a:effectLst/>
        </p:spPr>
        <p:txBody>
          <a:bodyPr wrap="square">
            <a:spAutoFit/>
          </a:bodyPr>
          <a:lstStyle/>
          <a:p>
            <a:pPr>
              <a:spcBef>
                <a:spcPct val="50000"/>
              </a:spcBef>
            </a:pPr>
            <a:r>
              <a:rPr lang="en-GB" sz="2000" b="1" dirty="0">
                <a:solidFill>
                  <a:srgbClr val="FF0000"/>
                </a:solidFill>
                <a:latin typeface="Times New Roman" pitchFamily="18" charset="0"/>
              </a:rPr>
              <a:t>Long-run average cost curve</a:t>
            </a:r>
          </a:p>
        </p:txBody>
      </p:sp>
      <p:sp>
        <p:nvSpPr>
          <p:cNvPr id="32777" name="Text Box 9"/>
          <p:cNvSpPr txBox="1">
            <a:spLocks noChangeArrowheads="1"/>
          </p:cNvSpPr>
          <p:nvPr/>
        </p:nvSpPr>
        <p:spPr bwMode="auto">
          <a:xfrm>
            <a:off x="5857884" y="2500306"/>
            <a:ext cx="1928826"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FFCC00"/>
                </a:solidFill>
                <a:latin typeface="Times New Roman" pitchFamily="18" charset="0"/>
              </a:rPr>
              <a:t>Short-run average cost curve 1</a:t>
            </a:r>
          </a:p>
        </p:txBody>
      </p:sp>
      <p:sp>
        <p:nvSpPr>
          <p:cNvPr id="32778" name="Text Box 10"/>
          <p:cNvSpPr txBox="1">
            <a:spLocks noChangeArrowheads="1"/>
          </p:cNvSpPr>
          <p:nvPr/>
        </p:nvSpPr>
        <p:spPr bwMode="auto">
          <a:xfrm>
            <a:off x="2643174" y="2857496"/>
            <a:ext cx="1928826" cy="641350"/>
          </a:xfrm>
          <a:prstGeom prst="rect">
            <a:avLst/>
          </a:prstGeom>
          <a:noFill/>
          <a:ln w="9525">
            <a:noFill/>
            <a:miter lim="800000"/>
            <a:headEnd/>
            <a:tailEnd/>
          </a:ln>
          <a:effectLst/>
        </p:spPr>
        <p:txBody>
          <a:bodyPr wrap="square">
            <a:spAutoFit/>
          </a:bodyPr>
          <a:lstStyle/>
          <a:p>
            <a:pPr>
              <a:spcBef>
                <a:spcPct val="50000"/>
              </a:spcBef>
            </a:pPr>
            <a:r>
              <a:rPr lang="en-GB" dirty="0">
                <a:solidFill>
                  <a:schemeClr val="accent2"/>
                </a:solidFill>
                <a:latin typeface="Times New Roman" pitchFamily="18" charset="0"/>
              </a:rPr>
              <a:t>Short-run average cost curve 3</a:t>
            </a:r>
          </a:p>
        </p:txBody>
      </p:sp>
      <p:sp>
        <p:nvSpPr>
          <p:cNvPr id="32779" name="Text Box 11"/>
          <p:cNvSpPr txBox="1">
            <a:spLocks noChangeArrowheads="1"/>
          </p:cNvSpPr>
          <p:nvPr/>
        </p:nvSpPr>
        <p:spPr bwMode="auto">
          <a:xfrm>
            <a:off x="4572000" y="2857496"/>
            <a:ext cx="990600" cy="366712"/>
          </a:xfrm>
          <a:prstGeom prst="rect">
            <a:avLst/>
          </a:prstGeom>
          <a:noFill/>
          <a:ln w="9525">
            <a:noFill/>
            <a:miter lim="800000"/>
            <a:headEnd/>
            <a:tailEnd/>
          </a:ln>
          <a:effectLst/>
        </p:spPr>
        <p:txBody>
          <a:bodyPr>
            <a:spAutoFit/>
          </a:bodyPr>
          <a:lstStyle/>
          <a:p>
            <a:pPr>
              <a:spcBef>
                <a:spcPct val="50000"/>
              </a:spcBef>
            </a:pPr>
            <a:r>
              <a:rPr lang="en-GB" dirty="0">
                <a:solidFill>
                  <a:srgbClr val="FF9900"/>
                </a:solidFill>
                <a:latin typeface="Times New Roman" pitchFamily="18" charset="0"/>
              </a:rPr>
              <a:t>SACC 4</a:t>
            </a:r>
          </a:p>
        </p:txBody>
      </p:sp>
      <p:sp>
        <p:nvSpPr>
          <p:cNvPr id="32780" name="Text Box 12"/>
          <p:cNvSpPr txBox="1">
            <a:spLocks noChangeArrowheads="1"/>
          </p:cNvSpPr>
          <p:nvPr/>
        </p:nvSpPr>
        <p:spPr bwMode="auto">
          <a:xfrm>
            <a:off x="7308850" y="3716338"/>
            <a:ext cx="990600" cy="366712"/>
          </a:xfrm>
          <a:prstGeom prst="rect">
            <a:avLst/>
          </a:prstGeom>
          <a:noFill/>
          <a:ln w="9525">
            <a:noFill/>
            <a:miter lim="800000"/>
            <a:headEnd/>
            <a:tailEnd/>
          </a:ln>
          <a:effectLst/>
        </p:spPr>
        <p:txBody>
          <a:bodyPr>
            <a:spAutoFit/>
          </a:bodyPr>
          <a:lstStyle/>
          <a:p>
            <a:pPr>
              <a:spcBef>
                <a:spcPct val="50000"/>
              </a:spcBef>
            </a:pPr>
            <a:r>
              <a:rPr lang="en-GB">
                <a:solidFill>
                  <a:srgbClr val="00CC00"/>
                </a:solidFill>
                <a:latin typeface="Times New Roman" pitchFamily="18" charset="0"/>
              </a:rPr>
              <a:t>SACC 4</a:t>
            </a:r>
          </a:p>
        </p:txBody>
      </p:sp>
      <p:sp>
        <p:nvSpPr>
          <p:cNvPr id="32781" name="Text Box 13"/>
          <p:cNvSpPr txBox="1">
            <a:spLocks noChangeArrowheads="1"/>
          </p:cNvSpPr>
          <p:nvPr/>
        </p:nvSpPr>
        <p:spPr bwMode="auto">
          <a:xfrm>
            <a:off x="6781800" y="5445125"/>
            <a:ext cx="2362200" cy="457200"/>
          </a:xfrm>
          <a:prstGeom prst="rect">
            <a:avLst/>
          </a:prstGeom>
          <a:noFill/>
          <a:ln w="9525">
            <a:noFill/>
            <a:miter lim="800000"/>
            <a:headEnd/>
            <a:tailEnd/>
          </a:ln>
          <a:effectLst/>
        </p:spPr>
        <p:txBody>
          <a:bodyPr>
            <a:spAutoFit/>
          </a:bodyPr>
          <a:lstStyle/>
          <a:p>
            <a:pPr>
              <a:spcBef>
                <a:spcPct val="50000"/>
              </a:spcBef>
            </a:pPr>
            <a:r>
              <a:rPr lang="en-GB" sz="2000">
                <a:latin typeface="Times New Roman" pitchFamily="18" charset="0"/>
              </a:rPr>
              <a:t>Scale of production</a:t>
            </a:r>
            <a:r>
              <a:rPr lang="en-GB" sz="2400">
                <a:latin typeface="Times New Roman" pitchFamily="18" charset="0"/>
              </a:rPr>
              <a:t> </a:t>
            </a:r>
          </a:p>
        </p:txBody>
      </p:sp>
      <p:sp>
        <p:nvSpPr>
          <p:cNvPr id="32782" name="Text Box 14"/>
          <p:cNvSpPr txBox="1">
            <a:spLocks noChangeArrowheads="1"/>
          </p:cNvSpPr>
          <p:nvPr/>
        </p:nvSpPr>
        <p:spPr bwMode="auto">
          <a:xfrm>
            <a:off x="3124200" y="5486400"/>
            <a:ext cx="2895600" cy="396875"/>
          </a:xfrm>
          <a:prstGeom prst="rect">
            <a:avLst/>
          </a:prstGeom>
          <a:noFill/>
          <a:ln w="9525">
            <a:noFill/>
            <a:miter lim="800000"/>
            <a:headEnd/>
            <a:tailEnd/>
          </a:ln>
          <a:effectLst/>
        </p:spPr>
        <p:txBody>
          <a:bodyPr>
            <a:spAutoFit/>
          </a:bodyPr>
          <a:lstStyle/>
          <a:p>
            <a:pPr>
              <a:spcBef>
                <a:spcPct val="50000"/>
              </a:spcBef>
            </a:pPr>
            <a:r>
              <a:rPr lang="en-GB" sz="2000" b="1" dirty="0">
                <a:solidFill>
                  <a:srgbClr val="0000FF"/>
                </a:solidFill>
                <a:latin typeface="Times New Roman" pitchFamily="18" charset="0"/>
              </a:rPr>
              <a:t>Minimum efficient scale</a:t>
            </a:r>
          </a:p>
        </p:txBody>
      </p:sp>
      <p:sp>
        <p:nvSpPr>
          <p:cNvPr id="32783" name="Line 15"/>
          <p:cNvSpPr>
            <a:spLocks noChangeShapeType="1"/>
          </p:cNvSpPr>
          <p:nvPr/>
        </p:nvSpPr>
        <p:spPr bwMode="auto">
          <a:xfrm>
            <a:off x="4714876" y="3429000"/>
            <a:ext cx="0" cy="2057400"/>
          </a:xfrm>
          <a:prstGeom prst="line">
            <a:avLst/>
          </a:prstGeom>
          <a:noFill/>
          <a:ln w="28575">
            <a:solidFill>
              <a:schemeClr val="accent2"/>
            </a:solidFill>
            <a:prstDash val="sysDot"/>
            <a:round/>
            <a:headEnd/>
            <a:tailEnd/>
          </a:ln>
          <a:effectLst/>
        </p:spPr>
        <p:txBody>
          <a:bodyPr/>
          <a:lstStyle/>
          <a:p>
            <a:endParaRPr lang="en-GB"/>
          </a:p>
        </p:txBody>
      </p:sp>
      <p:sp>
        <p:nvSpPr>
          <p:cNvPr id="32784" name="Line 16"/>
          <p:cNvSpPr>
            <a:spLocks noChangeShapeType="1"/>
          </p:cNvSpPr>
          <p:nvPr/>
        </p:nvSpPr>
        <p:spPr bwMode="auto">
          <a:xfrm flipV="1">
            <a:off x="4714876" y="4929198"/>
            <a:ext cx="3600450" cy="1587"/>
          </a:xfrm>
          <a:prstGeom prst="line">
            <a:avLst/>
          </a:prstGeom>
          <a:noFill/>
          <a:ln w="38100">
            <a:solidFill>
              <a:schemeClr val="accent2"/>
            </a:solidFill>
            <a:round/>
            <a:headEnd/>
            <a:tailEnd type="triangle" w="med" len="med"/>
          </a:ln>
          <a:effectLst/>
        </p:spPr>
        <p:txBody>
          <a:bodyPr/>
          <a:lstStyle/>
          <a:p>
            <a:endParaRPr lang="en-GB"/>
          </a:p>
        </p:txBody>
      </p:sp>
      <p:sp>
        <p:nvSpPr>
          <p:cNvPr id="32785" name="Text Box 17"/>
          <p:cNvSpPr txBox="1">
            <a:spLocks noChangeArrowheads="1"/>
          </p:cNvSpPr>
          <p:nvPr/>
        </p:nvSpPr>
        <p:spPr bwMode="auto">
          <a:xfrm>
            <a:off x="5429256" y="4500570"/>
            <a:ext cx="3429024" cy="461665"/>
          </a:xfrm>
          <a:prstGeom prst="rect">
            <a:avLst/>
          </a:prstGeom>
          <a:noFill/>
          <a:ln w="9525">
            <a:noFill/>
            <a:miter lim="800000"/>
            <a:headEnd/>
            <a:tailEnd/>
          </a:ln>
          <a:effectLst/>
        </p:spPr>
        <p:txBody>
          <a:bodyPr wrap="square">
            <a:spAutoFit/>
          </a:bodyPr>
          <a:lstStyle/>
          <a:p>
            <a:pPr>
              <a:spcBef>
                <a:spcPct val="50000"/>
              </a:spcBef>
            </a:pPr>
            <a:r>
              <a:rPr lang="en-GB" sz="2400" b="1" dirty="0">
                <a:solidFill>
                  <a:schemeClr val="accent2"/>
                </a:solidFill>
                <a:latin typeface="Times New Roman" pitchFamily="18" charset="0"/>
              </a:rPr>
              <a:t>Diseconomies of scale</a:t>
            </a:r>
          </a:p>
        </p:txBody>
      </p:sp>
      <p:sp>
        <p:nvSpPr>
          <p:cNvPr id="32786" name="Freeform 18"/>
          <p:cNvSpPr>
            <a:spLocks/>
          </p:cNvSpPr>
          <p:nvPr/>
        </p:nvSpPr>
        <p:spPr bwMode="auto">
          <a:xfrm>
            <a:off x="1619250" y="1084263"/>
            <a:ext cx="6621463" cy="3582988"/>
          </a:xfrm>
          <a:custGeom>
            <a:avLst/>
            <a:gdLst>
              <a:gd name="connsiteX0" fmla="*/ 67 w 3968"/>
              <a:gd name="connsiteY0" fmla="*/ 0 h 2260"/>
              <a:gd name="connsiteX1" fmla="*/ 166 w 3968"/>
              <a:gd name="connsiteY1" fmla="*/ 1086 h 2260"/>
              <a:gd name="connsiteX2" fmla="*/ 1065 w 3968"/>
              <a:gd name="connsiteY2" fmla="*/ 2067 h 2260"/>
              <a:gd name="connsiteX3" fmla="*/ 2335 w 3968"/>
              <a:gd name="connsiteY3" fmla="*/ 2230 h 2260"/>
              <a:gd name="connsiteX4" fmla="*/ 3968 w 3968"/>
              <a:gd name="connsiteY4" fmla="*/ 2248 h 2260"/>
              <a:gd name="connsiteX0" fmla="*/ 67 w 3968"/>
              <a:gd name="connsiteY0" fmla="*/ 0 h 2248"/>
              <a:gd name="connsiteX1" fmla="*/ 166 w 3968"/>
              <a:gd name="connsiteY1" fmla="*/ 1086 h 2248"/>
              <a:gd name="connsiteX2" fmla="*/ 1065 w 3968"/>
              <a:gd name="connsiteY2" fmla="*/ 2067 h 2248"/>
              <a:gd name="connsiteX3" fmla="*/ 2830 w 3968"/>
              <a:gd name="connsiteY3" fmla="*/ 2050 h 2248"/>
              <a:gd name="connsiteX4" fmla="*/ 3968 w 3968"/>
              <a:gd name="connsiteY4" fmla="*/ 2248 h 2248"/>
              <a:gd name="connsiteX0" fmla="*/ 67 w 3698"/>
              <a:gd name="connsiteY0" fmla="*/ 0 h 2228"/>
              <a:gd name="connsiteX1" fmla="*/ 166 w 3698"/>
              <a:gd name="connsiteY1" fmla="*/ 1086 h 2228"/>
              <a:gd name="connsiteX2" fmla="*/ 1065 w 3698"/>
              <a:gd name="connsiteY2" fmla="*/ 2067 h 2228"/>
              <a:gd name="connsiteX3" fmla="*/ 2830 w 3698"/>
              <a:gd name="connsiteY3" fmla="*/ 2050 h 2228"/>
              <a:gd name="connsiteX4" fmla="*/ 3698 w 3698"/>
              <a:gd name="connsiteY4" fmla="*/ 1708 h 2228"/>
              <a:gd name="connsiteX0" fmla="*/ 67 w 3698"/>
              <a:gd name="connsiteY0" fmla="*/ 0 h 2241"/>
              <a:gd name="connsiteX1" fmla="*/ 166 w 3698"/>
              <a:gd name="connsiteY1" fmla="*/ 1086 h 2241"/>
              <a:gd name="connsiteX2" fmla="*/ 1065 w 3698"/>
              <a:gd name="connsiteY2" fmla="*/ 2067 h 2241"/>
              <a:gd name="connsiteX3" fmla="*/ 1938 w 3698"/>
              <a:gd name="connsiteY3" fmla="*/ 2132 h 2241"/>
              <a:gd name="connsiteX4" fmla="*/ 2830 w 3698"/>
              <a:gd name="connsiteY4" fmla="*/ 2050 h 2241"/>
              <a:gd name="connsiteX5" fmla="*/ 3698 w 3698"/>
              <a:gd name="connsiteY5" fmla="*/ 1708 h 2241"/>
              <a:gd name="connsiteX0" fmla="*/ 67 w 3698"/>
              <a:gd name="connsiteY0" fmla="*/ 0 h 2256"/>
              <a:gd name="connsiteX1" fmla="*/ 166 w 3698"/>
              <a:gd name="connsiteY1" fmla="*/ 1086 h 2256"/>
              <a:gd name="connsiteX2" fmla="*/ 1065 w 3698"/>
              <a:gd name="connsiteY2" fmla="*/ 2067 h 2256"/>
              <a:gd name="connsiteX3" fmla="*/ 1938 w 3698"/>
              <a:gd name="connsiteY3" fmla="*/ 2222 h 2256"/>
              <a:gd name="connsiteX4" fmla="*/ 2830 w 3698"/>
              <a:gd name="connsiteY4" fmla="*/ 2050 h 2256"/>
              <a:gd name="connsiteX5" fmla="*/ 3698 w 3698"/>
              <a:gd name="connsiteY5" fmla="*/ 1708 h 2256"/>
              <a:gd name="connsiteX0" fmla="*/ 213 w 3844"/>
              <a:gd name="connsiteY0" fmla="*/ 0 h 2383"/>
              <a:gd name="connsiteX1" fmla="*/ 312 w 3844"/>
              <a:gd name="connsiteY1" fmla="*/ 1086 h 2383"/>
              <a:gd name="connsiteX2" fmla="*/ 2084 w 3844"/>
              <a:gd name="connsiteY2" fmla="*/ 2222 h 2383"/>
              <a:gd name="connsiteX3" fmla="*/ 2976 w 3844"/>
              <a:gd name="connsiteY3" fmla="*/ 2050 h 2383"/>
              <a:gd name="connsiteX4" fmla="*/ 3844 w 3844"/>
              <a:gd name="connsiteY4" fmla="*/ 1708 h 2383"/>
              <a:gd name="connsiteX0" fmla="*/ 213 w 3844"/>
              <a:gd name="connsiteY0" fmla="*/ 0 h 2280"/>
              <a:gd name="connsiteX1" fmla="*/ 312 w 3844"/>
              <a:gd name="connsiteY1" fmla="*/ 1086 h 2280"/>
              <a:gd name="connsiteX2" fmla="*/ 1122 w 3844"/>
              <a:gd name="connsiteY2" fmla="*/ 1703 h 2280"/>
              <a:gd name="connsiteX3" fmla="*/ 2084 w 3844"/>
              <a:gd name="connsiteY3" fmla="*/ 2222 h 2280"/>
              <a:gd name="connsiteX4" fmla="*/ 2976 w 3844"/>
              <a:gd name="connsiteY4" fmla="*/ 2050 h 2280"/>
              <a:gd name="connsiteX5" fmla="*/ 3844 w 3844"/>
              <a:gd name="connsiteY5" fmla="*/ 1708 h 2280"/>
              <a:gd name="connsiteX0" fmla="*/ 213 w 3844"/>
              <a:gd name="connsiteY0" fmla="*/ 0 h 2257"/>
              <a:gd name="connsiteX1" fmla="*/ 312 w 3844"/>
              <a:gd name="connsiteY1" fmla="*/ 1086 h 2257"/>
              <a:gd name="connsiteX2" fmla="*/ 1122 w 3844"/>
              <a:gd name="connsiteY2" fmla="*/ 1838 h 2257"/>
              <a:gd name="connsiteX3" fmla="*/ 2084 w 3844"/>
              <a:gd name="connsiteY3" fmla="*/ 2222 h 2257"/>
              <a:gd name="connsiteX4" fmla="*/ 2976 w 3844"/>
              <a:gd name="connsiteY4" fmla="*/ 2050 h 2257"/>
              <a:gd name="connsiteX5" fmla="*/ 3844 w 3844"/>
              <a:gd name="connsiteY5" fmla="*/ 1708 h 2257"/>
              <a:gd name="connsiteX0" fmla="*/ 213 w 3844"/>
              <a:gd name="connsiteY0" fmla="*/ 0 h 2257"/>
              <a:gd name="connsiteX1" fmla="*/ 312 w 3844"/>
              <a:gd name="connsiteY1" fmla="*/ 1086 h 2257"/>
              <a:gd name="connsiteX2" fmla="*/ 1122 w 3844"/>
              <a:gd name="connsiteY2" fmla="*/ 1838 h 2257"/>
              <a:gd name="connsiteX3" fmla="*/ 2084 w 3844"/>
              <a:gd name="connsiteY3" fmla="*/ 2222 h 2257"/>
              <a:gd name="connsiteX4" fmla="*/ 2976 w 3844"/>
              <a:gd name="connsiteY4" fmla="*/ 2050 h 2257"/>
              <a:gd name="connsiteX5" fmla="*/ 2975 w 3844"/>
              <a:gd name="connsiteY5" fmla="*/ 2045 h 2257"/>
              <a:gd name="connsiteX6" fmla="*/ 3844 w 3844"/>
              <a:gd name="connsiteY6" fmla="*/ 1708 h 2257"/>
              <a:gd name="connsiteX0" fmla="*/ 213 w 3844"/>
              <a:gd name="connsiteY0" fmla="*/ 0 h 2257"/>
              <a:gd name="connsiteX1" fmla="*/ 312 w 3844"/>
              <a:gd name="connsiteY1" fmla="*/ 1086 h 2257"/>
              <a:gd name="connsiteX2" fmla="*/ 1122 w 3844"/>
              <a:gd name="connsiteY2" fmla="*/ 1838 h 2257"/>
              <a:gd name="connsiteX3" fmla="*/ 2084 w 3844"/>
              <a:gd name="connsiteY3" fmla="*/ 2222 h 2257"/>
              <a:gd name="connsiteX4" fmla="*/ 2976 w 3844"/>
              <a:gd name="connsiteY4" fmla="*/ 2050 h 2257"/>
              <a:gd name="connsiteX5" fmla="*/ 2975 w 3844"/>
              <a:gd name="connsiteY5" fmla="*/ 2045 h 2257"/>
              <a:gd name="connsiteX6" fmla="*/ 3480 w 3844"/>
              <a:gd name="connsiteY6" fmla="*/ 1855 h 2257"/>
              <a:gd name="connsiteX7" fmla="*/ 3844 w 3844"/>
              <a:gd name="connsiteY7" fmla="*/ 1708 h 2257"/>
              <a:gd name="connsiteX0" fmla="*/ 213 w 4069"/>
              <a:gd name="connsiteY0" fmla="*/ 0 h 2257"/>
              <a:gd name="connsiteX1" fmla="*/ 312 w 4069"/>
              <a:gd name="connsiteY1" fmla="*/ 1086 h 2257"/>
              <a:gd name="connsiteX2" fmla="*/ 1122 w 4069"/>
              <a:gd name="connsiteY2" fmla="*/ 1838 h 2257"/>
              <a:gd name="connsiteX3" fmla="*/ 2084 w 4069"/>
              <a:gd name="connsiteY3" fmla="*/ 2222 h 2257"/>
              <a:gd name="connsiteX4" fmla="*/ 2976 w 4069"/>
              <a:gd name="connsiteY4" fmla="*/ 2050 h 2257"/>
              <a:gd name="connsiteX5" fmla="*/ 2975 w 4069"/>
              <a:gd name="connsiteY5" fmla="*/ 2045 h 2257"/>
              <a:gd name="connsiteX6" fmla="*/ 3480 w 4069"/>
              <a:gd name="connsiteY6" fmla="*/ 1855 h 2257"/>
              <a:gd name="connsiteX7" fmla="*/ 4069 w 4069"/>
              <a:gd name="connsiteY7" fmla="*/ 1393 h 2257"/>
              <a:gd name="connsiteX0" fmla="*/ 213 w 4069"/>
              <a:gd name="connsiteY0" fmla="*/ 0 h 2257"/>
              <a:gd name="connsiteX1" fmla="*/ 312 w 4069"/>
              <a:gd name="connsiteY1" fmla="*/ 1086 h 2257"/>
              <a:gd name="connsiteX2" fmla="*/ 1122 w 4069"/>
              <a:gd name="connsiteY2" fmla="*/ 1838 h 2257"/>
              <a:gd name="connsiteX3" fmla="*/ 2084 w 4069"/>
              <a:gd name="connsiteY3" fmla="*/ 2222 h 2257"/>
              <a:gd name="connsiteX4" fmla="*/ 2976 w 4069"/>
              <a:gd name="connsiteY4" fmla="*/ 2050 h 2257"/>
              <a:gd name="connsiteX5" fmla="*/ 2975 w 4069"/>
              <a:gd name="connsiteY5" fmla="*/ 2045 h 2257"/>
              <a:gd name="connsiteX6" fmla="*/ 3480 w 4069"/>
              <a:gd name="connsiteY6" fmla="*/ 1855 h 2257"/>
              <a:gd name="connsiteX7" fmla="*/ 3877 w 4069"/>
              <a:gd name="connsiteY7" fmla="*/ 1550 h 2257"/>
              <a:gd name="connsiteX8" fmla="*/ 4069 w 4069"/>
              <a:gd name="connsiteY8" fmla="*/ 1393 h 2257"/>
              <a:gd name="connsiteX0" fmla="*/ 213 w 4204"/>
              <a:gd name="connsiteY0" fmla="*/ 0 h 2257"/>
              <a:gd name="connsiteX1" fmla="*/ 312 w 4204"/>
              <a:gd name="connsiteY1" fmla="*/ 1086 h 2257"/>
              <a:gd name="connsiteX2" fmla="*/ 1122 w 4204"/>
              <a:gd name="connsiteY2" fmla="*/ 1838 h 2257"/>
              <a:gd name="connsiteX3" fmla="*/ 2084 w 4204"/>
              <a:gd name="connsiteY3" fmla="*/ 2222 h 2257"/>
              <a:gd name="connsiteX4" fmla="*/ 2976 w 4204"/>
              <a:gd name="connsiteY4" fmla="*/ 2050 h 2257"/>
              <a:gd name="connsiteX5" fmla="*/ 2975 w 4204"/>
              <a:gd name="connsiteY5" fmla="*/ 2045 h 2257"/>
              <a:gd name="connsiteX6" fmla="*/ 3480 w 4204"/>
              <a:gd name="connsiteY6" fmla="*/ 1855 h 2257"/>
              <a:gd name="connsiteX7" fmla="*/ 3877 w 4204"/>
              <a:gd name="connsiteY7" fmla="*/ 1550 h 2257"/>
              <a:gd name="connsiteX8" fmla="*/ 4204 w 4204"/>
              <a:gd name="connsiteY8" fmla="*/ 763 h 2257"/>
              <a:gd name="connsiteX0" fmla="*/ 213 w 4384"/>
              <a:gd name="connsiteY0" fmla="*/ 0 h 2257"/>
              <a:gd name="connsiteX1" fmla="*/ 312 w 4384"/>
              <a:gd name="connsiteY1" fmla="*/ 1086 h 2257"/>
              <a:gd name="connsiteX2" fmla="*/ 1122 w 4384"/>
              <a:gd name="connsiteY2" fmla="*/ 1838 h 2257"/>
              <a:gd name="connsiteX3" fmla="*/ 2084 w 4384"/>
              <a:gd name="connsiteY3" fmla="*/ 2222 h 2257"/>
              <a:gd name="connsiteX4" fmla="*/ 2976 w 4384"/>
              <a:gd name="connsiteY4" fmla="*/ 2050 h 2257"/>
              <a:gd name="connsiteX5" fmla="*/ 2975 w 4384"/>
              <a:gd name="connsiteY5" fmla="*/ 2045 h 2257"/>
              <a:gd name="connsiteX6" fmla="*/ 3480 w 4384"/>
              <a:gd name="connsiteY6" fmla="*/ 1855 h 2257"/>
              <a:gd name="connsiteX7" fmla="*/ 3877 w 4384"/>
              <a:gd name="connsiteY7" fmla="*/ 1550 h 2257"/>
              <a:gd name="connsiteX8" fmla="*/ 4384 w 4384"/>
              <a:gd name="connsiteY8" fmla="*/ 403 h 2257"/>
              <a:gd name="connsiteX0" fmla="*/ 213 w 4384"/>
              <a:gd name="connsiteY0" fmla="*/ 0 h 2257"/>
              <a:gd name="connsiteX1" fmla="*/ 312 w 4384"/>
              <a:gd name="connsiteY1" fmla="*/ 1086 h 2257"/>
              <a:gd name="connsiteX2" fmla="*/ 1122 w 4384"/>
              <a:gd name="connsiteY2" fmla="*/ 1838 h 2257"/>
              <a:gd name="connsiteX3" fmla="*/ 2084 w 4384"/>
              <a:gd name="connsiteY3" fmla="*/ 2222 h 2257"/>
              <a:gd name="connsiteX4" fmla="*/ 2976 w 4384"/>
              <a:gd name="connsiteY4" fmla="*/ 2050 h 2257"/>
              <a:gd name="connsiteX5" fmla="*/ 2975 w 4384"/>
              <a:gd name="connsiteY5" fmla="*/ 2045 h 2257"/>
              <a:gd name="connsiteX6" fmla="*/ 3480 w 4384"/>
              <a:gd name="connsiteY6" fmla="*/ 1855 h 2257"/>
              <a:gd name="connsiteX7" fmla="*/ 3877 w 4384"/>
              <a:gd name="connsiteY7" fmla="*/ 1550 h 2257"/>
              <a:gd name="connsiteX8" fmla="*/ 4384 w 4384"/>
              <a:gd name="connsiteY8" fmla="*/ 403 h 2257"/>
              <a:gd name="connsiteX0" fmla="*/ 213 w 4384"/>
              <a:gd name="connsiteY0" fmla="*/ 0 h 2257"/>
              <a:gd name="connsiteX1" fmla="*/ 312 w 4384"/>
              <a:gd name="connsiteY1" fmla="*/ 1086 h 2257"/>
              <a:gd name="connsiteX2" fmla="*/ 1122 w 4384"/>
              <a:gd name="connsiteY2" fmla="*/ 1838 h 2257"/>
              <a:gd name="connsiteX3" fmla="*/ 2084 w 4384"/>
              <a:gd name="connsiteY3" fmla="*/ 2222 h 2257"/>
              <a:gd name="connsiteX4" fmla="*/ 2976 w 4384"/>
              <a:gd name="connsiteY4" fmla="*/ 2050 h 2257"/>
              <a:gd name="connsiteX5" fmla="*/ 2975 w 4384"/>
              <a:gd name="connsiteY5" fmla="*/ 2045 h 2257"/>
              <a:gd name="connsiteX6" fmla="*/ 3480 w 4384"/>
              <a:gd name="connsiteY6" fmla="*/ 1855 h 2257"/>
              <a:gd name="connsiteX7" fmla="*/ 3877 w 4384"/>
              <a:gd name="connsiteY7" fmla="*/ 1550 h 2257"/>
              <a:gd name="connsiteX8" fmla="*/ 4384 w 4384"/>
              <a:gd name="connsiteY8" fmla="*/ 403 h 2257"/>
              <a:gd name="connsiteX0" fmla="*/ 213 w 4384"/>
              <a:gd name="connsiteY0" fmla="*/ 0 h 2257"/>
              <a:gd name="connsiteX1" fmla="*/ 312 w 4384"/>
              <a:gd name="connsiteY1" fmla="*/ 1086 h 2257"/>
              <a:gd name="connsiteX2" fmla="*/ 1122 w 4384"/>
              <a:gd name="connsiteY2" fmla="*/ 1838 h 2257"/>
              <a:gd name="connsiteX3" fmla="*/ 2084 w 4384"/>
              <a:gd name="connsiteY3" fmla="*/ 2222 h 2257"/>
              <a:gd name="connsiteX4" fmla="*/ 2976 w 4384"/>
              <a:gd name="connsiteY4" fmla="*/ 2050 h 2257"/>
              <a:gd name="connsiteX5" fmla="*/ 3480 w 4384"/>
              <a:gd name="connsiteY5" fmla="*/ 1855 h 2257"/>
              <a:gd name="connsiteX6" fmla="*/ 3877 w 4384"/>
              <a:gd name="connsiteY6" fmla="*/ 1550 h 2257"/>
              <a:gd name="connsiteX7" fmla="*/ 4384 w 4384"/>
              <a:gd name="connsiteY7" fmla="*/ 403 h 2257"/>
              <a:gd name="connsiteX0" fmla="*/ 0 w 4171"/>
              <a:gd name="connsiteY0" fmla="*/ 0 h 2257"/>
              <a:gd name="connsiteX1" fmla="*/ 324 w 4171"/>
              <a:gd name="connsiteY1" fmla="*/ 906 h 2257"/>
              <a:gd name="connsiteX2" fmla="*/ 909 w 4171"/>
              <a:gd name="connsiteY2" fmla="*/ 1838 h 2257"/>
              <a:gd name="connsiteX3" fmla="*/ 1871 w 4171"/>
              <a:gd name="connsiteY3" fmla="*/ 2222 h 2257"/>
              <a:gd name="connsiteX4" fmla="*/ 2763 w 4171"/>
              <a:gd name="connsiteY4" fmla="*/ 2050 h 2257"/>
              <a:gd name="connsiteX5" fmla="*/ 3267 w 4171"/>
              <a:gd name="connsiteY5" fmla="*/ 1855 h 2257"/>
              <a:gd name="connsiteX6" fmla="*/ 3664 w 4171"/>
              <a:gd name="connsiteY6" fmla="*/ 1550 h 2257"/>
              <a:gd name="connsiteX7" fmla="*/ 4171 w 4171"/>
              <a:gd name="connsiteY7" fmla="*/ 403 h 2257"/>
              <a:gd name="connsiteX0" fmla="*/ 0 w 4171"/>
              <a:gd name="connsiteY0" fmla="*/ 0 h 2257"/>
              <a:gd name="connsiteX1" fmla="*/ 324 w 4171"/>
              <a:gd name="connsiteY1" fmla="*/ 906 h 2257"/>
              <a:gd name="connsiteX2" fmla="*/ 909 w 4171"/>
              <a:gd name="connsiteY2" fmla="*/ 1838 h 2257"/>
              <a:gd name="connsiteX3" fmla="*/ 1871 w 4171"/>
              <a:gd name="connsiteY3" fmla="*/ 2222 h 2257"/>
              <a:gd name="connsiteX4" fmla="*/ 2763 w 4171"/>
              <a:gd name="connsiteY4" fmla="*/ 2050 h 2257"/>
              <a:gd name="connsiteX5" fmla="*/ 3267 w 4171"/>
              <a:gd name="connsiteY5" fmla="*/ 1855 h 2257"/>
              <a:gd name="connsiteX6" fmla="*/ 3664 w 4171"/>
              <a:gd name="connsiteY6" fmla="*/ 1550 h 2257"/>
              <a:gd name="connsiteX7" fmla="*/ 4171 w 4171"/>
              <a:gd name="connsiteY7" fmla="*/ 403 h 2257"/>
              <a:gd name="connsiteX0" fmla="*/ 0 w 4171"/>
              <a:gd name="connsiteY0" fmla="*/ 0 h 2257"/>
              <a:gd name="connsiteX1" fmla="*/ 324 w 4171"/>
              <a:gd name="connsiteY1" fmla="*/ 906 h 2257"/>
              <a:gd name="connsiteX2" fmla="*/ 909 w 4171"/>
              <a:gd name="connsiteY2" fmla="*/ 1838 h 2257"/>
              <a:gd name="connsiteX3" fmla="*/ 1871 w 4171"/>
              <a:gd name="connsiteY3" fmla="*/ 2222 h 2257"/>
              <a:gd name="connsiteX4" fmla="*/ 2763 w 4171"/>
              <a:gd name="connsiteY4" fmla="*/ 2050 h 2257"/>
              <a:gd name="connsiteX5" fmla="*/ 3267 w 4171"/>
              <a:gd name="connsiteY5" fmla="*/ 1855 h 2257"/>
              <a:gd name="connsiteX6" fmla="*/ 3664 w 4171"/>
              <a:gd name="connsiteY6" fmla="*/ 1550 h 2257"/>
              <a:gd name="connsiteX7" fmla="*/ 4171 w 4171"/>
              <a:gd name="connsiteY7" fmla="*/ 403 h 2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71" h="2257">
                <a:moveTo>
                  <a:pt x="0" y="0"/>
                </a:moveTo>
                <a:cubicBezTo>
                  <a:pt x="18" y="181"/>
                  <a:pt x="91" y="419"/>
                  <a:pt x="324" y="906"/>
                </a:cubicBezTo>
                <a:cubicBezTo>
                  <a:pt x="431" y="1256"/>
                  <a:pt x="651" y="1619"/>
                  <a:pt x="909" y="1838"/>
                </a:cubicBezTo>
                <a:cubicBezTo>
                  <a:pt x="1167" y="2057"/>
                  <a:pt x="1562" y="2187"/>
                  <a:pt x="1871" y="2222"/>
                </a:cubicBezTo>
                <a:cubicBezTo>
                  <a:pt x="2180" y="2257"/>
                  <a:pt x="2530" y="2111"/>
                  <a:pt x="2763" y="2050"/>
                </a:cubicBezTo>
                <a:cubicBezTo>
                  <a:pt x="2996" y="1989"/>
                  <a:pt x="3117" y="1938"/>
                  <a:pt x="3267" y="1855"/>
                </a:cubicBezTo>
                <a:cubicBezTo>
                  <a:pt x="3399" y="1753"/>
                  <a:pt x="3584" y="1681"/>
                  <a:pt x="3664" y="1550"/>
                </a:cubicBezTo>
                <a:cubicBezTo>
                  <a:pt x="3815" y="1308"/>
                  <a:pt x="4002" y="785"/>
                  <a:pt x="4171" y="403"/>
                </a:cubicBezTo>
              </a:path>
            </a:pathLst>
          </a:custGeom>
          <a:noFill/>
          <a:ln w="38100" cmpd="sng">
            <a:solidFill>
              <a:srgbClr val="FF0000"/>
            </a:solidFill>
            <a:round/>
            <a:headEnd/>
            <a:tailEnd/>
          </a:ln>
          <a:effectLst/>
        </p:spPr>
        <p:txBody>
          <a:bodyPr/>
          <a:lstStyle/>
          <a:p>
            <a:endParaRPr lang="en-GB"/>
          </a:p>
        </p:txBody>
      </p:sp>
      <p:sp>
        <p:nvSpPr>
          <p:cNvPr id="32787" name="Text Box 19"/>
          <p:cNvSpPr txBox="1">
            <a:spLocks noChangeArrowheads="1"/>
          </p:cNvSpPr>
          <p:nvPr/>
        </p:nvSpPr>
        <p:spPr bwMode="auto">
          <a:xfrm>
            <a:off x="-36513" y="260350"/>
            <a:ext cx="2819401" cy="701675"/>
          </a:xfrm>
          <a:prstGeom prst="rect">
            <a:avLst/>
          </a:prstGeom>
          <a:noFill/>
          <a:ln w="9525">
            <a:noFill/>
            <a:miter lim="800000"/>
            <a:headEnd/>
            <a:tailEnd/>
          </a:ln>
          <a:effectLst/>
        </p:spPr>
        <p:txBody>
          <a:bodyPr>
            <a:spAutoFit/>
          </a:bodyPr>
          <a:lstStyle/>
          <a:p>
            <a:pPr>
              <a:spcBef>
                <a:spcPct val="50000"/>
              </a:spcBef>
            </a:pPr>
            <a:r>
              <a:rPr lang="en-GB" sz="2000">
                <a:latin typeface="Times New Roman" pitchFamily="18" charset="0"/>
              </a:rPr>
              <a:t>Unit cost of production (Total Cost/ Output)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3" name="Freeform 12"/>
          <p:cNvSpPr/>
          <p:nvPr/>
        </p:nvSpPr>
        <p:spPr>
          <a:xfrm>
            <a:off x="1691681" y="162880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p:cNvSpPr txBox="1"/>
          <p:nvPr/>
        </p:nvSpPr>
        <p:spPr>
          <a:xfrm>
            <a:off x="7452320" y="4437112"/>
            <a:ext cx="1512168" cy="646331"/>
          </a:xfrm>
          <a:prstGeom prst="rect">
            <a:avLst/>
          </a:prstGeom>
          <a:noFill/>
        </p:spPr>
        <p:txBody>
          <a:bodyPr wrap="square" rtlCol="0">
            <a:spAutoFit/>
          </a:bodyPr>
          <a:lstStyle/>
          <a:p>
            <a:r>
              <a:rPr lang="en-GB" b="1" dirty="0">
                <a:solidFill>
                  <a:srgbClr val="FF0000"/>
                </a:solidFill>
              </a:rPr>
              <a:t>Indifference Curve 1</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3" name="Freeform 12"/>
          <p:cNvSpPr/>
          <p:nvPr/>
        </p:nvSpPr>
        <p:spPr>
          <a:xfrm>
            <a:off x="1691680" y="1628799"/>
            <a:ext cx="5832647" cy="2808312"/>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79 w 5832648"/>
              <a:gd name="connsiteY4" fmla="*/ 2736304 h 2952328"/>
              <a:gd name="connsiteX5" fmla="*/ 5832648 w 5832648"/>
              <a:gd name="connsiteY5" fmla="*/ 2952328 h 2952328"/>
              <a:gd name="connsiteX0" fmla="*/ 0 w 5832647"/>
              <a:gd name="connsiteY0" fmla="*/ 0 h 2859949"/>
              <a:gd name="connsiteX1" fmla="*/ 504056 w 5832647"/>
              <a:gd name="connsiteY1" fmla="*/ 1368152 h 2859949"/>
              <a:gd name="connsiteX2" fmla="*/ 1458315 w 5832647"/>
              <a:gd name="connsiteY2" fmla="*/ 2169543 h 2859949"/>
              <a:gd name="connsiteX3" fmla="*/ 2898475 w 5832647"/>
              <a:gd name="connsiteY3" fmla="*/ 2601591 h 2859949"/>
              <a:gd name="connsiteX4" fmla="*/ 4320479 w 5832647"/>
              <a:gd name="connsiteY4" fmla="*/ 2736304 h 2859949"/>
              <a:gd name="connsiteX5" fmla="*/ 5832647 w 5832647"/>
              <a:gd name="connsiteY5" fmla="*/ 2808312 h 2859949"/>
              <a:gd name="connsiteX0" fmla="*/ 0 w 5832647"/>
              <a:gd name="connsiteY0" fmla="*/ 0 h 2808312"/>
              <a:gd name="connsiteX1" fmla="*/ 504056 w 5832647"/>
              <a:gd name="connsiteY1" fmla="*/ 1368152 h 2808312"/>
              <a:gd name="connsiteX2" fmla="*/ 1458315 w 5832647"/>
              <a:gd name="connsiteY2" fmla="*/ 2169543 h 2808312"/>
              <a:gd name="connsiteX3" fmla="*/ 2898475 w 5832647"/>
              <a:gd name="connsiteY3" fmla="*/ 2601591 h 2808312"/>
              <a:gd name="connsiteX4" fmla="*/ 4320479 w 5832647"/>
              <a:gd name="connsiteY4" fmla="*/ 2736304 h 2808312"/>
              <a:gd name="connsiteX5" fmla="*/ 5832647 w 5832647"/>
              <a:gd name="connsiteY5" fmla="*/ 2808312 h 280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7" h="2808312">
                <a:moveTo>
                  <a:pt x="0" y="0"/>
                </a:moveTo>
                <a:cubicBezTo>
                  <a:pt x="71168" y="250165"/>
                  <a:pt x="261004" y="1006562"/>
                  <a:pt x="504056" y="1368152"/>
                </a:cubicBezTo>
                <a:cubicBezTo>
                  <a:pt x="747109" y="1729743"/>
                  <a:pt x="1059245" y="1963970"/>
                  <a:pt x="1458315" y="2169543"/>
                </a:cubicBezTo>
                <a:cubicBezTo>
                  <a:pt x="1857385" y="2375116"/>
                  <a:pt x="2421448" y="2507131"/>
                  <a:pt x="2898475" y="2601591"/>
                </a:cubicBezTo>
                <a:cubicBezTo>
                  <a:pt x="3375502" y="2696051"/>
                  <a:pt x="4320479" y="2736304"/>
                  <a:pt x="4320479" y="2736304"/>
                </a:cubicBezTo>
                <a:lnTo>
                  <a:pt x="5832647" y="2808312"/>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p:cNvSpPr txBox="1"/>
          <p:nvPr/>
        </p:nvSpPr>
        <p:spPr>
          <a:xfrm>
            <a:off x="7452320" y="4437112"/>
            <a:ext cx="1512168" cy="646331"/>
          </a:xfrm>
          <a:prstGeom prst="rect">
            <a:avLst/>
          </a:prstGeom>
          <a:noFill/>
        </p:spPr>
        <p:txBody>
          <a:bodyPr wrap="square" rtlCol="0">
            <a:spAutoFit/>
          </a:bodyPr>
          <a:lstStyle/>
          <a:p>
            <a:r>
              <a:rPr lang="en-GB" b="1" dirty="0">
                <a:solidFill>
                  <a:srgbClr val="FF0000"/>
                </a:solidFill>
              </a:rPr>
              <a:t>Indifference Curve 1</a:t>
            </a:r>
          </a:p>
        </p:txBody>
      </p:sp>
      <p:sp>
        <p:nvSpPr>
          <p:cNvPr id="10" name="Freeform 9"/>
          <p:cNvSpPr/>
          <p:nvPr/>
        </p:nvSpPr>
        <p:spPr>
          <a:xfrm>
            <a:off x="1691680" y="1700808"/>
            <a:ext cx="326900" cy="936103"/>
          </a:xfrm>
          <a:custGeom>
            <a:avLst/>
            <a:gdLst>
              <a:gd name="connsiteX0" fmla="*/ 0 w 250166"/>
              <a:gd name="connsiteY0" fmla="*/ 0 h 862642"/>
              <a:gd name="connsiteX1" fmla="*/ 43132 w 250166"/>
              <a:gd name="connsiteY1" fmla="*/ 741872 h 862642"/>
              <a:gd name="connsiteX2" fmla="*/ 250166 w 250166"/>
              <a:gd name="connsiteY2" fmla="*/ 724619 h 862642"/>
              <a:gd name="connsiteX0" fmla="*/ 0 w 250166"/>
              <a:gd name="connsiteY0" fmla="*/ 0 h 862642"/>
              <a:gd name="connsiteX1" fmla="*/ 43132 w 250166"/>
              <a:gd name="connsiteY1" fmla="*/ 741872 h 862642"/>
              <a:gd name="connsiteX2" fmla="*/ 250166 w 250166"/>
              <a:gd name="connsiteY2" fmla="*/ 724619 h 862642"/>
              <a:gd name="connsiteX0" fmla="*/ 0 w 250166"/>
              <a:gd name="connsiteY0" fmla="*/ 0 h 741872"/>
              <a:gd name="connsiteX1" fmla="*/ 43132 w 250166"/>
              <a:gd name="connsiteY1" fmla="*/ 741872 h 741872"/>
              <a:gd name="connsiteX2" fmla="*/ 250166 w 250166"/>
              <a:gd name="connsiteY2" fmla="*/ 724619 h 741872"/>
              <a:gd name="connsiteX0" fmla="*/ 4727 w 254893"/>
              <a:gd name="connsiteY0" fmla="*/ 0 h 733471"/>
              <a:gd name="connsiteX1" fmla="*/ 0 w 254893"/>
              <a:gd name="connsiteY1" fmla="*/ 733471 h 733471"/>
              <a:gd name="connsiteX2" fmla="*/ 254893 w 254893"/>
              <a:gd name="connsiteY2" fmla="*/ 724619 h 733471"/>
            </a:gdLst>
            <a:ahLst/>
            <a:cxnLst>
              <a:cxn ang="0">
                <a:pos x="connsiteX0" y="connsiteY0"/>
              </a:cxn>
              <a:cxn ang="0">
                <a:pos x="connsiteX1" y="connsiteY1"/>
              </a:cxn>
              <a:cxn ang="0">
                <a:pos x="connsiteX2" y="connsiteY2"/>
              </a:cxn>
            </a:cxnLst>
            <a:rect l="l" t="t" r="r" b="b"/>
            <a:pathLst>
              <a:path w="254893" h="733471">
                <a:moveTo>
                  <a:pt x="4727" y="0"/>
                </a:moveTo>
                <a:cubicBezTo>
                  <a:pt x="3151" y="244490"/>
                  <a:pt x="1576" y="488981"/>
                  <a:pt x="0" y="733471"/>
                </a:cubicBezTo>
                <a:lnTo>
                  <a:pt x="254893" y="724619"/>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TextBox 10"/>
          <p:cNvSpPr txBox="1"/>
          <p:nvPr/>
        </p:nvSpPr>
        <p:spPr>
          <a:xfrm>
            <a:off x="1619671" y="2636912"/>
            <a:ext cx="432048" cy="276999"/>
          </a:xfrm>
          <a:prstGeom prst="rect">
            <a:avLst/>
          </a:prstGeom>
          <a:noFill/>
        </p:spPr>
        <p:txBody>
          <a:bodyPr wrap="square" rtlCol="0">
            <a:spAutoFit/>
          </a:bodyPr>
          <a:lstStyle/>
          <a:p>
            <a:r>
              <a:rPr lang="en-GB" sz="1200" dirty="0"/>
              <a:t>∆ X</a:t>
            </a:r>
          </a:p>
        </p:txBody>
      </p:sp>
      <p:sp>
        <p:nvSpPr>
          <p:cNvPr id="12" name="TextBox 11"/>
          <p:cNvSpPr txBox="1"/>
          <p:nvPr/>
        </p:nvSpPr>
        <p:spPr>
          <a:xfrm>
            <a:off x="1259631" y="1988840"/>
            <a:ext cx="432048" cy="276999"/>
          </a:xfrm>
          <a:prstGeom prst="rect">
            <a:avLst/>
          </a:prstGeom>
          <a:noFill/>
        </p:spPr>
        <p:txBody>
          <a:bodyPr wrap="square" rtlCol="0">
            <a:spAutoFit/>
          </a:bodyPr>
          <a:lstStyle/>
          <a:p>
            <a:r>
              <a:rPr lang="en-GB" sz="1200" dirty="0"/>
              <a:t>∆ Y</a:t>
            </a:r>
          </a:p>
        </p:txBody>
      </p:sp>
      <p:sp>
        <p:nvSpPr>
          <p:cNvPr id="15" name="TextBox 14"/>
          <p:cNvSpPr txBox="1"/>
          <p:nvPr/>
        </p:nvSpPr>
        <p:spPr>
          <a:xfrm>
            <a:off x="1907704" y="1988840"/>
            <a:ext cx="3312368" cy="369332"/>
          </a:xfrm>
          <a:prstGeom prst="rect">
            <a:avLst/>
          </a:prstGeom>
          <a:noFill/>
        </p:spPr>
        <p:txBody>
          <a:bodyPr wrap="square" rtlCol="0">
            <a:spAutoFit/>
          </a:bodyPr>
          <a:lstStyle/>
          <a:p>
            <a:r>
              <a:rPr lang="en-GB" dirty="0">
                <a:solidFill>
                  <a:srgbClr val="0000FF"/>
                </a:solidFill>
              </a:rPr>
              <a:t>Marginal Rate of Substitution </a:t>
            </a:r>
          </a:p>
        </p:txBody>
      </p:sp>
      <p:sp>
        <p:nvSpPr>
          <p:cNvPr id="16" name="Freeform 15"/>
          <p:cNvSpPr/>
          <p:nvPr/>
        </p:nvSpPr>
        <p:spPr>
          <a:xfrm>
            <a:off x="3851920" y="4149080"/>
            <a:ext cx="2191110" cy="327804"/>
          </a:xfrm>
          <a:custGeom>
            <a:avLst/>
            <a:gdLst>
              <a:gd name="connsiteX0" fmla="*/ 2554857 w 2554857"/>
              <a:gd name="connsiteY0" fmla="*/ 327804 h 339306"/>
              <a:gd name="connsiteX1" fmla="*/ 363747 w 2554857"/>
              <a:gd name="connsiteY1" fmla="*/ 284672 h 339306"/>
              <a:gd name="connsiteX2" fmla="*/ 372374 w 2554857"/>
              <a:gd name="connsiteY2" fmla="*/ 0 h 339306"/>
              <a:gd name="connsiteX0" fmla="*/ 2191110 w 2191110"/>
              <a:gd name="connsiteY0" fmla="*/ 327804 h 339306"/>
              <a:gd name="connsiteX1" fmla="*/ 0 w 2191110"/>
              <a:gd name="connsiteY1" fmla="*/ 284672 h 339306"/>
              <a:gd name="connsiteX2" fmla="*/ 8627 w 2191110"/>
              <a:gd name="connsiteY2" fmla="*/ 0 h 339306"/>
              <a:gd name="connsiteX0" fmla="*/ 2191110 w 2191110"/>
              <a:gd name="connsiteY0" fmla="*/ 327804 h 327804"/>
              <a:gd name="connsiteX1" fmla="*/ 0 w 2191110"/>
              <a:gd name="connsiteY1" fmla="*/ 284672 h 327804"/>
              <a:gd name="connsiteX2" fmla="*/ 8627 w 2191110"/>
              <a:gd name="connsiteY2" fmla="*/ 0 h 327804"/>
            </a:gdLst>
            <a:ahLst/>
            <a:cxnLst>
              <a:cxn ang="0">
                <a:pos x="connsiteX0" y="connsiteY0"/>
              </a:cxn>
              <a:cxn ang="0">
                <a:pos x="connsiteX1" y="connsiteY1"/>
              </a:cxn>
              <a:cxn ang="0">
                <a:pos x="connsiteX2" y="connsiteY2"/>
              </a:cxn>
            </a:cxnLst>
            <a:rect l="l" t="t" r="r" b="b"/>
            <a:pathLst>
              <a:path w="2191110" h="327804">
                <a:moveTo>
                  <a:pt x="2191110" y="327804"/>
                </a:moveTo>
                <a:lnTo>
                  <a:pt x="0" y="284672"/>
                </a:lnTo>
                <a:lnTo>
                  <a:pt x="8627" y="0"/>
                </a:lnTo>
              </a:path>
            </a:pathLst>
          </a:custGeom>
          <a:ln w="381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4534497" y="4431257"/>
            <a:ext cx="432048" cy="276999"/>
          </a:xfrm>
          <a:prstGeom prst="rect">
            <a:avLst/>
          </a:prstGeom>
          <a:noFill/>
        </p:spPr>
        <p:txBody>
          <a:bodyPr wrap="square" rtlCol="0">
            <a:spAutoFit/>
          </a:bodyPr>
          <a:lstStyle/>
          <a:p>
            <a:r>
              <a:rPr lang="en-GB" sz="1200" dirty="0"/>
              <a:t>∆ X</a:t>
            </a:r>
          </a:p>
        </p:txBody>
      </p:sp>
      <p:sp>
        <p:nvSpPr>
          <p:cNvPr id="18" name="TextBox 17"/>
          <p:cNvSpPr txBox="1"/>
          <p:nvPr/>
        </p:nvSpPr>
        <p:spPr>
          <a:xfrm>
            <a:off x="3419872" y="4149080"/>
            <a:ext cx="432048" cy="276999"/>
          </a:xfrm>
          <a:prstGeom prst="rect">
            <a:avLst/>
          </a:prstGeom>
          <a:noFill/>
        </p:spPr>
        <p:txBody>
          <a:bodyPr wrap="square" rtlCol="0">
            <a:spAutoFit/>
          </a:bodyPr>
          <a:lstStyle/>
          <a:p>
            <a:r>
              <a:rPr lang="en-GB" sz="1200" dirty="0"/>
              <a:t>∆ Y</a:t>
            </a:r>
          </a:p>
        </p:txBody>
      </p:sp>
      <p:sp>
        <p:nvSpPr>
          <p:cNvPr id="19" name="TextBox 18"/>
          <p:cNvSpPr txBox="1"/>
          <p:nvPr/>
        </p:nvSpPr>
        <p:spPr>
          <a:xfrm>
            <a:off x="3131840" y="4653136"/>
            <a:ext cx="3312368" cy="369332"/>
          </a:xfrm>
          <a:prstGeom prst="rect">
            <a:avLst/>
          </a:prstGeom>
          <a:noFill/>
        </p:spPr>
        <p:txBody>
          <a:bodyPr wrap="square" rtlCol="0">
            <a:spAutoFit/>
          </a:bodyPr>
          <a:lstStyle/>
          <a:p>
            <a:r>
              <a:rPr lang="en-GB" dirty="0">
                <a:solidFill>
                  <a:srgbClr val="0000FF"/>
                </a:solidFill>
              </a:rPr>
              <a:t>Marginal Rate of Substitution </a:t>
            </a:r>
          </a:p>
        </p:txBody>
      </p:sp>
      <p:sp>
        <p:nvSpPr>
          <p:cNvPr id="20" name="TextBox 19"/>
          <p:cNvSpPr txBox="1"/>
          <p:nvPr/>
        </p:nvSpPr>
        <p:spPr>
          <a:xfrm>
            <a:off x="4644008" y="1340768"/>
            <a:ext cx="4248472" cy="646331"/>
          </a:xfrm>
          <a:prstGeom prst="rect">
            <a:avLst/>
          </a:prstGeom>
          <a:noFill/>
        </p:spPr>
        <p:txBody>
          <a:bodyPr wrap="square" rtlCol="0">
            <a:spAutoFit/>
          </a:bodyPr>
          <a:lstStyle/>
          <a:p>
            <a:r>
              <a:rPr lang="en-GB" dirty="0">
                <a:solidFill>
                  <a:srgbClr val="0000FF"/>
                </a:solidFill>
              </a:rPr>
              <a:t>Marginal Rate of Substitution is different at each point on the Indifference Curve. </a:t>
            </a:r>
          </a:p>
        </p:txBody>
      </p:sp>
      <p:cxnSp>
        <p:nvCxnSpPr>
          <p:cNvPr id="22" name="Straight Connector 21"/>
          <p:cNvCxnSpPr>
            <a:stCxn id="10" idx="0"/>
          </p:cNvCxnSpPr>
          <p:nvPr/>
        </p:nvCxnSpPr>
        <p:spPr>
          <a:xfrm>
            <a:off x="1697742" y="1700808"/>
            <a:ext cx="281969" cy="936104"/>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1763688" y="2132856"/>
            <a:ext cx="144016" cy="144016"/>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p:cNvCxnSpPr>
            <a:stCxn id="16" idx="2"/>
            <a:endCxn id="16" idx="0"/>
          </p:cNvCxnSpPr>
          <p:nvPr/>
        </p:nvCxnSpPr>
        <p:spPr>
          <a:xfrm>
            <a:off x="3860547" y="4149080"/>
            <a:ext cx="2182483" cy="327804"/>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4716016" y="4221088"/>
            <a:ext cx="144016" cy="144016"/>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3" name="Freeform 12"/>
          <p:cNvSpPr/>
          <p:nvPr/>
        </p:nvSpPr>
        <p:spPr>
          <a:xfrm>
            <a:off x="1691681" y="162880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p:cNvSpPr txBox="1"/>
          <p:nvPr/>
        </p:nvSpPr>
        <p:spPr>
          <a:xfrm>
            <a:off x="7452320" y="4437112"/>
            <a:ext cx="1512168" cy="646331"/>
          </a:xfrm>
          <a:prstGeom prst="rect">
            <a:avLst/>
          </a:prstGeom>
          <a:noFill/>
        </p:spPr>
        <p:txBody>
          <a:bodyPr wrap="square" rtlCol="0">
            <a:spAutoFit/>
          </a:bodyPr>
          <a:lstStyle/>
          <a:p>
            <a:r>
              <a:rPr lang="en-GB" b="1" dirty="0">
                <a:solidFill>
                  <a:srgbClr val="FF0000"/>
                </a:solidFill>
              </a:rPr>
              <a:t>Indifference Curve 1</a:t>
            </a:r>
          </a:p>
        </p:txBody>
      </p:sp>
      <p:sp>
        <p:nvSpPr>
          <p:cNvPr id="10" name="Freeform 9"/>
          <p:cNvSpPr/>
          <p:nvPr/>
        </p:nvSpPr>
        <p:spPr>
          <a:xfrm>
            <a:off x="2123728" y="90872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TextBox 10"/>
          <p:cNvSpPr txBox="1"/>
          <p:nvPr/>
        </p:nvSpPr>
        <p:spPr>
          <a:xfrm>
            <a:off x="7452320" y="3501008"/>
            <a:ext cx="1512168" cy="646331"/>
          </a:xfrm>
          <a:prstGeom prst="rect">
            <a:avLst/>
          </a:prstGeom>
          <a:noFill/>
        </p:spPr>
        <p:txBody>
          <a:bodyPr wrap="square" rtlCol="0">
            <a:spAutoFit/>
          </a:bodyPr>
          <a:lstStyle/>
          <a:p>
            <a:r>
              <a:rPr lang="en-GB" b="1" dirty="0">
                <a:solidFill>
                  <a:srgbClr val="FF0000"/>
                </a:solidFill>
              </a:rPr>
              <a:t>Indifference Curve 2</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Quantity (Pints) of Beer</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of Bread</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5" name="TextBox 4"/>
          <p:cNvSpPr txBox="1"/>
          <p:nvPr/>
        </p:nvSpPr>
        <p:spPr>
          <a:xfrm>
            <a:off x="7812360" y="6165304"/>
            <a:ext cx="576064" cy="369332"/>
          </a:xfrm>
          <a:prstGeom prst="rect">
            <a:avLst/>
          </a:prstGeom>
          <a:noFill/>
        </p:spPr>
        <p:txBody>
          <a:bodyPr wrap="square" rtlCol="0">
            <a:spAutoFit/>
          </a:bodyPr>
          <a:lstStyle/>
          <a:p>
            <a:r>
              <a:rPr lang="en-GB" dirty="0"/>
              <a:t>100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8" name="TextBox 7"/>
          <p:cNvSpPr txBox="1"/>
          <p:nvPr/>
        </p:nvSpPr>
        <p:spPr>
          <a:xfrm>
            <a:off x="0" y="1772816"/>
            <a:ext cx="539552" cy="369332"/>
          </a:xfrm>
          <a:prstGeom prst="rect">
            <a:avLst/>
          </a:prstGeom>
          <a:noFill/>
        </p:spPr>
        <p:txBody>
          <a:bodyPr wrap="square" rtlCol="0">
            <a:spAutoFit/>
          </a:bodyPr>
          <a:lstStyle/>
          <a:p>
            <a:r>
              <a:rPr lang="en-GB" dirty="0"/>
              <a:t>50</a:t>
            </a:r>
          </a:p>
        </p:txBody>
      </p:sp>
      <p:sp>
        <p:nvSpPr>
          <p:cNvPr id="13" name="Freeform 12"/>
          <p:cNvSpPr/>
          <p:nvPr/>
        </p:nvSpPr>
        <p:spPr>
          <a:xfrm>
            <a:off x="1691681" y="1628800"/>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p:cNvSpPr txBox="1"/>
          <p:nvPr/>
        </p:nvSpPr>
        <p:spPr>
          <a:xfrm>
            <a:off x="7452320" y="4437112"/>
            <a:ext cx="1512168" cy="646331"/>
          </a:xfrm>
          <a:prstGeom prst="rect">
            <a:avLst/>
          </a:prstGeom>
          <a:noFill/>
        </p:spPr>
        <p:txBody>
          <a:bodyPr wrap="square" rtlCol="0">
            <a:spAutoFit/>
          </a:bodyPr>
          <a:lstStyle/>
          <a:p>
            <a:r>
              <a:rPr lang="en-GB" b="1" dirty="0">
                <a:solidFill>
                  <a:srgbClr val="FF0000"/>
                </a:solidFill>
              </a:rPr>
              <a:t>Indifference Curve 1</a:t>
            </a:r>
          </a:p>
        </p:txBody>
      </p:sp>
      <p:sp>
        <p:nvSpPr>
          <p:cNvPr id="10" name="Freeform 9"/>
          <p:cNvSpPr/>
          <p:nvPr/>
        </p:nvSpPr>
        <p:spPr>
          <a:xfrm rot="1170716">
            <a:off x="1894868" y="1522314"/>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TextBox 10"/>
          <p:cNvSpPr txBox="1"/>
          <p:nvPr/>
        </p:nvSpPr>
        <p:spPr>
          <a:xfrm>
            <a:off x="1547664" y="188640"/>
            <a:ext cx="1512168" cy="646331"/>
          </a:xfrm>
          <a:prstGeom prst="rect">
            <a:avLst/>
          </a:prstGeom>
          <a:noFill/>
        </p:spPr>
        <p:txBody>
          <a:bodyPr wrap="square" rtlCol="0">
            <a:spAutoFit/>
          </a:bodyPr>
          <a:lstStyle/>
          <a:p>
            <a:r>
              <a:rPr lang="en-GB" b="1" dirty="0">
                <a:solidFill>
                  <a:srgbClr val="0000FF"/>
                </a:solidFill>
              </a:rPr>
              <a:t>Indifference Curve 2</a:t>
            </a:r>
          </a:p>
        </p:txBody>
      </p:sp>
      <p:sp>
        <p:nvSpPr>
          <p:cNvPr id="12" name="Oval 11"/>
          <p:cNvSpPr/>
          <p:nvPr/>
        </p:nvSpPr>
        <p:spPr>
          <a:xfrm>
            <a:off x="2051720" y="2780928"/>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p:nvSpPr>
        <p:spPr>
          <a:xfrm>
            <a:off x="4644008" y="4149080"/>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p:nvSpPr>
        <p:spPr>
          <a:xfrm>
            <a:off x="2555776" y="2204864"/>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1763688" y="2708920"/>
            <a:ext cx="360040" cy="369332"/>
          </a:xfrm>
          <a:prstGeom prst="rect">
            <a:avLst/>
          </a:prstGeom>
          <a:noFill/>
        </p:spPr>
        <p:txBody>
          <a:bodyPr wrap="square" rtlCol="0">
            <a:spAutoFit/>
          </a:bodyPr>
          <a:lstStyle/>
          <a:p>
            <a:r>
              <a:rPr lang="en-GB" dirty="0"/>
              <a:t>A</a:t>
            </a:r>
          </a:p>
        </p:txBody>
      </p:sp>
      <p:sp>
        <p:nvSpPr>
          <p:cNvPr id="18" name="TextBox 17"/>
          <p:cNvSpPr txBox="1"/>
          <p:nvPr/>
        </p:nvSpPr>
        <p:spPr>
          <a:xfrm>
            <a:off x="2627784" y="1844824"/>
            <a:ext cx="360040" cy="369332"/>
          </a:xfrm>
          <a:prstGeom prst="rect">
            <a:avLst/>
          </a:prstGeom>
          <a:noFill/>
        </p:spPr>
        <p:txBody>
          <a:bodyPr wrap="square" rtlCol="0">
            <a:spAutoFit/>
          </a:bodyPr>
          <a:lstStyle/>
          <a:p>
            <a:r>
              <a:rPr lang="en-GB" dirty="0"/>
              <a:t>C</a:t>
            </a:r>
          </a:p>
        </p:txBody>
      </p:sp>
      <p:sp>
        <p:nvSpPr>
          <p:cNvPr id="19" name="TextBox 18"/>
          <p:cNvSpPr txBox="1"/>
          <p:nvPr/>
        </p:nvSpPr>
        <p:spPr>
          <a:xfrm>
            <a:off x="4572000" y="3789040"/>
            <a:ext cx="360040" cy="369332"/>
          </a:xfrm>
          <a:prstGeom prst="rect">
            <a:avLst/>
          </a:prstGeom>
          <a:noFill/>
        </p:spPr>
        <p:txBody>
          <a:bodyPr wrap="square" rtlCol="0">
            <a:spAutoFit/>
          </a:bodyPr>
          <a:lstStyle/>
          <a:p>
            <a:r>
              <a:rPr lang="en-GB" dirty="0"/>
              <a:t>B</a:t>
            </a:r>
          </a:p>
        </p:txBody>
      </p:sp>
      <p:sp>
        <p:nvSpPr>
          <p:cNvPr id="20" name="TextBox 19"/>
          <p:cNvSpPr txBox="1"/>
          <p:nvPr/>
        </p:nvSpPr>
        <p:spPr>
          <a:xfrm>
            <a:off x="3347864" y="116632"/>
            <a:ext cx="5796136" cy="3447098"/>
          </a:xfrm>
          <a:prstGeom prst="rect">
            <a:avLst/>
          </a:prstGeom>
          <a:noFill/>
        </p:spPr>
        <p:txBody>
          <a:bodyPr wrap="square" rtlCol="0">
            <a:spAutoFit/>
          </a:bodyPr>
          <a:lstStyle/>
          <a:p>
            <a:r>
              <a:rPr lang="en-GB" dirty="0"/>
              <a:t>Point C is preferable to point A. This is indicated by the consumer acquiring more of both beer and bread at point C, relative to point A. However, the indifference curves suggest the consumer is indifferent between product bundles A and B, and also product bundles B and C. </a:t>
            </a:r>
          </a:p>
          <a:p>
            <a:r>
              <a:rPr lang="en-GB" dirty="0"/>
              <a:t>It cannot be the case that an indifference curve is at some points preferable to another indifference curve, and at other points equally desirable (or inferior) to the other indifference curve. </a:t>
            </a:r>
          </a:p>
          <a:p>
            <a:endParaRPr lang="en-GB" dirty="0"/>
          </a:p>
          <a:p>
            <a:r>
              <a:rPr lang="en-GB" dirty="0"/>
              <a:t>This situation contravenes the </a:t>
            </a:r>
            <a:r>
              <a:rPr lang="en-GB" sz="2000" b="1" dirty="0"/>
              <a:t>axiom of transitivity</a:t>
            </a:r>
            <a:r>
              <a:rPr lang="en-GB" dirty="0"/>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 Unit Cost (pence)</a:t>
            </a:r>
          </a:p>
        </p:txBody>
      </p:sp>
      <p:sp>
        <p:nvSpPr>
          <p:cNvPr id="4" name="Right Arrow 3"/>
          <p:cNvSpPr/>
          <p:nvPr/>
        </p:nvSpPr>
        <p:spPr>
          <a:xfrm>
            <a:off x="539552" y="5373216"/>
            <a:ext cx="7920880"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a:t>
            </a:r>
          </a:p>
        </p:txBody>
      </p:sp>
      <p:sp>
        <p:nvSpPr>
          <p:cNvPr id="10" name="Freeform 9"/>
          <p:cNvSpPr/>
          <p:nvPr/>
        </p:nvSpPr>
        <p:spPr>
          <a:xfrm>
            <a:off x="1259632" y="1556792"/>
            <a:ext cx="6665046" cy="3517705"/>
          </a:xfrm>
          <a:custGeom>
            <a:avLst/>
            <a:gdLst>
              <a:gd name="connsiteX0" fmla="*/ 0 w 6512944"/>
              <a:gd name="connsiteY0" fmla="*/ 0 h 4012721"/>
              <a:gd name="connsiteX1" fmla="*/ 163902 w 6512944"/>
              <a:gd name="connsiteY1" fmla="*/ 1742536 h 4012721"/>
              <a:gd name="connsiteX2" fmla="*/ 879895 w 6512944"/>
              <a:gd name="connsiteY2" fmla="*/ 3312544 h 4012721"/>
              <a:gd name="connsiteX3" fmla="*/ 3683480 w 6512944"/>
              <a:gd name="connsiteY3" fmla="*/ 3838755 h 4012721"/>
              <a:gd name="connsiteX4" fmla="*/ 5891842 w 6512944"/>
              <a:gd name="connsiteY4" fmla="*/ 3985404 h 4012721"/>
              <a:gd name="connsiteX5" fmla="*/ 6512944 w 6512944"/>
              <a:gd name="connsiteY5" fmla="*/ 4002657 h 4012721"/>
              <a:gd name="connsiteX0" fmla="*/ 0 w 6521031"/>
              <a:gd name="connsiteY0" fmla="*/ 0 h 3373689"/>
              <a:gd name="connsiteX1" fmla="*/ 171989 w 6521031"/>
              <a:gd name="connsiteY1" fmla="*/ 1103504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1512169 w 6521031"/>
              <a:gd name="connsiteY2" fmla="*/ 28083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93038"/>
              <a:gd name="connsiteY0" fmla="*/ 0 h 4309793"/>
              <a:gd name="connsiteX1" fmla="*/ 360040 w 6593038"/>
              <a:gd name="connsiteY1" fmla="*/ 2736304 h 4309793"/>
              <a:gd name="connsiteX2" fmla="*/ 1584176 w 6593038"/>
              <a:gd name="connsiteY2" fmla="*/ 3744416 h 4309793"/>
              <a:gd name="connsiteX3" fmla="*/ 3763574 w 6593038"/>
              <a:gd name="connsiteY3" fmla="*/ 4135827 h 4309793"/>
              <a:gd name="connsiteX4" fmla="*/ 5971936 w 6593038"/>
              <a:gd name="connsiteY4" fmla="*/ 4282476 h 4309793"/>
              <a:gd name="connsiteX5" fmla="*/ 6593038 w 6593038"/>
              <a:gd name="connsiteY5" fmla="*/ 4299729 h 4309793"/>
              <a:gd name="connsiteX0" fmla="*/ 0 w 6593038"/>
              <a:gd name="connsiteY0" fmla="*/ 0 h 3589713"/>
              <a:gd name="connsiteX1" fmla="*/ 360040 w 6593038"/>
              <a:gd name="connsiteY1" fmla="*/ 2016224 h 3589713"/>
              <a:gd name="connsiteX2" fmla="*/ 1584176 w 6593038"/>
              <a:gd name="connsiteY2" fmla="*/ 3024336 h 3589713"/>
              <a:gd name="connsiteX3" fmla="*/ 3763574 w 6593038"/>
              <a:gd name="connsiteY3" fmla="*/ 3415747 h 3589713"/>
              <a:gd name="connsiteX4" fmla="*/ 5971936 w 6593038"/>
              <a:gd name="connsiteY4" fmla="*/ 3562396 h 3589713"/>
              <a:gd name="connsiteX5" fmla="*/ 6593038 w 6593038"/>
              <a:gd name="connsiteY5" fmla="*/ 3579649 h 3589713"/>
              <a:gd name="connsiteX0" fmla="*/ 0 w 6593038"/>
              <a:gd name="connsiteY0" fmla="*/ 0 h 2941641"/>
              <a:gd name="connsiteX1" fmla="*/ 360040 w 6593038"/>
              <a:gd name="connsiteY1" fmla="*/ 1368152 h 2941641"/>
              <a:gd name="connsiteX2" fmla="*/ 1584176 w 6593038"/>
              <a:gd name="connsiteY2" fmla="*/ 2376264 h 2941641"/>
              <a:gd name="connsiteX3" fmla="*/ 3763574 w 6593038"/>
              <a:gd name="connsiteY3" fmla="*/ 2767675 h 2941641"/>
              <a:gd name="connsiteX4" fmla="*/ 5971936 w 6593038"/>
              <a:gd name="connsiteY4" fmla="*/ 2914324 h 2941641"/>
              <a:gd name="connsiteX5" fmla="*/ 6593038 w 6593038"/>
              <a:gd name="connsiteY5" fmla="*/ 2931577 h 2941641"/>
              <a:gd name="connsiteX0" fmla="*/ 0 w 6665046"/>
              <a:gd name="connsiteY0" fmla="*/ 0 h 3517705"/>
              <a:gd name="connsiteX1" fmla="*/ 432048 w 6665046"/>
              <a:gd name="connsiteY1" fmla="*/ 1944216 h 3517705"/>
              <a:gd name="connsiteX2" fmla="*/ 1656184 w 6665046"/>
              <a:gd name="connsiteY2" fmla="*/ 2952328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808312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736304 h 3517705"/>
              <a:gd name="connsiteX3" fmla="*/ 3835582 w 6665046"/>
              <a:gd name="connsiteY3" fmla="*/ 3343739 h 3517705"/>
              <a:gd name="connsiteX4" fmla="*/ 6043944 w 6665046"/>
              <a:gd name="connsiteY4" fmla="*/ 3490388 h 3517705"/>
              <a:gd name="connsiteX5" fmla="*/ 6665046 w 6665046"/>
              <a:gd name="connsiteY5" fmla="*/ 3507641 h 351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5046" h="3517705">
                <a:moveTo>
                  <a:pt x="0" y="0"/>
                </a:moveTo>
                <a:cubicBezTo>
                  <a:pt x="8626" y="595222"/>
                  <a:pt x="204023" y="1488165"/>
                  <a:pt x="432048" y="1944216"/>
                </a:cubicBezTo>
                <a:cubicBezTo>
                  <a:pt x="660073" y="2400267"/>
                  <a:pt x="800896" y="2503050"/>
                  <a:pt x="1368152" y="2736304"/>
                </a:cubicBezTo>
                <a:cubicBezTo>
                  <a:pt x="1935408" y="2969558"/>
                  <a:pt x="3056283" y="3218058"/>
                  <a:pt x="3835582" y="3343739"/>
                </a:cubicBezTo>
                <a:cubicBezTo>
                  <a:pt x="4614881" y="3469420"/>
                  <a:pt x="5572367" y="3463071"/>
                  <a:pt x="6043944" y="3490388"/>
                </a:cubicBezTo>
                <a:cubicBezTo>
                  <a:pt x="6515521" y="3517705"/>
                  <a:pt x="6590283" y="3512673"/>
                  <a:pt x="6665046" y="3507641"/>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331640" y="620688"/>
            <a:ext cx="6624736" cy="3987823"/>
          </a:xfrm>
          <a:custGeom>
            <a:avLst/>
            <a:gdLst>
              <a:gd name="connsiteX0" fmla="*/ 0 w 6573328"/>
              <a:gd name="connsiteY0" fmla="*/ 0 h 4554747"/>
              <a:gd name="connsiteX1" fmla="*/ 181155 w 6573328"/>
              <a:gd name="connsiteY1" fmla="*/ 117319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0 w 6573328"/>
              <a:gd name="connsiteY0" fmla="*/ 0 h 4554747"/>
              <a:gd name="connsiteX1" fmla="*/ 291204 w 6573328"/>
              <a:gd name="connsiteY1" fmla="*/ 109060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1438 w 6574766"/>
              <a:gd name="connsiteY0" fmla="*/ 171285 h 4726032"/>
              <a:gd name="connsiteX1" fmla="*/ 76618 w 6574766"/>
              <a:gd name="connsiteY1" fmla="*/ 181767 h 4726032"/>
              <a:gd name="connsiteX2" fmla="*/ 292642 w 6574766"/>
              <a:gd name="connsiteY2" fmla="*/ 1261887 h 4726032"/>
              <a:gd name="connsiteX3" fmla="*/ 924464 w 6574766"/>
              <a:gd name="connsiteY3" fmla="*/ 3181904 h 4726032"/>
              <a:gd name="connsiteX4" fmla="*/ 2442713 w 6574766"/>
              <a:gd name="connsiteY4" fmla="*/ 3984161 h 4726032"/>
              <a:gd name="connsiteX5" fmla="*/ 4875362 w 6574766"/>
              <a:gd name="connsiteY5" fmla="*/ 4527625 h 4726032"/>
              <a:gd name="connsiteX6" fmla="*/ 6574766 w 6574766"/>
              <a:gd name="connsiteY6" fmla="*/ 4726032 h 4726032"/>
              <a:gd name="connsiteX0" fmla="*/ 0 w 6498148"/>
              <a:gd name="connsiteY0" fmla="*/ 0 h 4544265"/>
              <a:gd name="connsiteX1" fmla="*/ 216024 w 6498148"/>
              <a:gd name="connsiteY1" fmla="*/ 1080120 h 4544265"/>
              <a:gd name="connsiteX2" fmla="*/ 847846 w 6498148"/>
              <a:gd name="connsiteY2" fmla="*/ 3000137 h 4544265"/>
              <a:gd name="connsiteX3" fmla="*/ 2366095 w 6498148"/>
              <a:gd name="connsiteY3" fmla="*/ 3802394 h 4544265"/>
              <a:gd name="connsiteX4" fmla="*/ 4798744 w 6498148"/>
              <a:gd name="connsiteY4" fmla="*/ 4345858 h 4544265"/>
              <a:gd name="connsiteX5" fmla="*/ 6498148 w 6498148"/>
              <a:gd name="connsiteY5" fmla="*/ 4544265 h 4544265"/>
              <a:gd name="connsiteX0" fmla="*/ 0 w 6498148"/>
              <a:gd name="connsiteY0" fmla="*/ 0 h 4544265"/>
              <a:gd name="connsiteX1" fmla="*/ 216024 w 6498148"/>
              <a:gd name="connsiteY1" fmla="*/ 1080120 h 4544265"/>
              <a:gd name="connsiteX2" fmla="*/ 847846 w 6498148"/>
              <a:gd name="connsiteY2" fmla="*/ 3000137 h 4544265"/>
              <a:gd name="connsiteX3" fmla="*/ 2376264 w 6498148"/>
              <a:gd name="connsiteY3" fmla="*/ 3960440 h 4544265"/>
              <a:gd name="connsiteX4" fmla="*/ 4798744 w 6498148"/>
              <a:gd name="connsiteY4" fmla="*/ 4345858 h 4544265"/>
              <a:gd name="connsiteX5" fmla="*/ 6498148 w 6498148"/>
              <a:gd name="connsiteY5" fmla="*/ 4544265 h 4544265"/>
              <a:gd name="connsiteX0" fmla="*/ 0 w 6498148"/>
              <a:gd name="connsiteY0" fmla="*/ 0 h 4561800"/>
              <a:gd name="connsiteX1" fmla="*/ 216024 w 6498148"/>
              <a:gd name="connsiteY1" fmla="*/ 1080120 h 4561800"/>
              <a:gd name="connsiteX2" fmla="*/ 847846 w 6498148"/>
              <a:gd name="connsiteY2" fmla="*/ 3000137 h 4561800"/>
              <a:gd name="connsiteX3" fmla="*/ 2376264 w 6498148"/>
              <a:gd name="connsiteY3" fmla="*/ 3960440 h 4561800"/>
              <a:gd name="connsiteX4" fmla="*/ 4752528 w 6498148"/>
              <a:gd name="connsiteY4" fmla="*/ 4464496 h 4561800"/>
              <a:gd name="connsiteX5" fmla="*/ 6498148 w 6498148"/>
              <a:gd name="connsiteY5" fmla="*/ 4544265 h 4561800"/>
              <a:gd name="connsiteX0" fmla="*/ 0 w 6480720"/>
              <a:gd name="connsiteY0" fmla="*/ 0 h 4608511"/>
              <a:gd name="connsiteX1" fmla="*/ 216024 w 6480720"/>
              <a:gd name="connsiteY1" fmla="*/ 1080120 h 4608511"/>
              <a:gd name="connsiteX2" fmla="*/ 847846 w 6480720"/>
              <a:gd name="connsiteY2" fmla="*/ 3000137 h 4608511"/>
              <a:gd name="connsiteX3" fmla="*/ 2376264 w 6480720"/>
              <a:gd name="connsiteY3" fmla="*/ 3960440 h 4608511"/>
              <a:gd name="connsiteX4" fmla="*/ 4752528 w 6480720"/>
              <a:gd name="connsiteY4" fmla="*/ 4464496 h 4608511"/>
              <a:gd name="connsiteX5" fmla="*/ 6480720 w 6480720"/>
              <a:gd name="connsiteY5" fmla="*/ 4608511 h 4608511"/>
              <a:gd name="connsiteX0" fmla="*/ 0 w 6408712"/>
              <a:gd name="connsiteY0" fmla="*/ 0 h 4203847"/>
              <a:gd name="connsiteX1" fmla="*/ 144016 w 6408712"/>
              <a:gd name="connsiteY1" fmla="*/ 675456 h 4203847"/>
              <a:gd name="connsiteX2" fmla="*/ 775838 w 6408712"/>
              <a:gd name="connsiteY2" fmla="*/ 2595473 h 4203847"/>
              <a:gd name="connsiteX3" fmla="*/ 2304256 w 6408712"/>
              <a:gd name="connsiteY3" fmla="*/ 3555776 h 4203847"/>
              <a:gd name="connsiteX4" fmla="*/ 4680520 w 6408712"/>
              <a:gd name="connsiteY4" fmla="*/ 4059832 h 4203847"/>
              <a:gd name="connsiteX5" fmla="*/ 6408712 w 6408712"/>
              <a:gd name="connsiteY5" fmla="*/ 4203847 h 4203847"/>
              <a:gd name="connsiteX0" fmla="*/ 168019 w 6576731"/>
              <a:gd name="connsiteY0" fmla="*/ 40568 h 4244415"/>
              <a:gd name="connsiteX1" fmla="*/ 24003 w 6576731"/>
              <a:gd name="connsiteY1" fmla="*/ 112576 h 4244415"/>
              <a:gd name="connsiteX2" fmla="*/ 312035 w 6576731"/>
              <a:gd name="connsiteY2" fmla="*/ 716024 h 4244415"/>
              <a:gd name="connsiteX3" fmla="*/ 943857 w 6576731"/>
              <a:gd name="connsiteY3" fmla="*/ 2636041 h 4244415"/>
              <a:gd name="connsiteX4" fmla="*/ 2472275 w 6576731"/>
              <a:gd name="connsiteY4" fmla="*/ 3596344 h 4244415"/>
              <a:gd name="connsiteX5" fmla="*/ 4848539 w 6576731"/>
              <a:gd name="connsiteY5" fmla="*/ 4100400 h 4244415"/>
              <a:gd name="connsiteX6" fmla="*/ 6576731 w 6576731"/>
              <a:gd name="connsiteY6" fmla="*/ 4244415 h 4244415"/>
              <a:gd name="connsiteX0" fmla="*/ 0 w 6552728"/>
              <a:gd name="connsiteY0" fmla="*/ 0 h 4131839"/>
              <a:gd name="connsiteX1" fmla="*/ 288032 w 6552728"/>
              <a:gd name="connsiteY1" fmla="*/ 603448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552728"/>
              <a:gd name="connsiteY0" fmla="*/ 0 h 4131839"/>
              <a:gd name="connsiteX1" fmla="*/ 288032 w 6552728"/>
              <a:gd name="connsiteY1" fmla="*/ 936104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624736"/>
              <a:gd name="connsiteY0" fmla="*/ 0 h 3987823"/>
              <a:gd name="connsiteX1" fmla="*/ 360040 w 6624736"/>
              <a:gd name="connsiteY1" fmla="*/ 792088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 name="connsiteX0" fmla="*/ 0 w 6624736"/>
              <a:gd name="connsiteY0" fmla="*/ 0 h 3987823"/>
              <a:gd name="connsiteX1" fmla="*/ 288032 w 6624736"/>
              <a:gd name="connsiteY1" fmla="*/ 864096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4736" h="3987823">
                <a:moveTo>
                  <a:pt x="0" y="0"/>
                </a:moveTo>
                <a:cubicBezTo>
                  <a:pt x="24003" y="112576"/>
                  <a:pt x="122722" y="467521"/>
                  <a:pt x="288032" y="864096"/>
                </a:cubicBezTo>
                <a:cubicBezTo>
                  <a:pt x="453342" y="1260671"/>
                  <a:pt x="619821" y="1966840"/>
                  <a:pt x="991862" y="2379449"/>
                </a:cubicBezTo>
                <a:cubicBezTo>
                  <a:pt x="1363903" y="2792058"/>
                  <a:pt x="1869500" y="3095692"/>
                  <a:pt x="2520280" y="3339752"/>
                </a:cubicBezTo>
                <a:cubicBezTo>
                  <a:pt x="3171060" y="3583812"/>
                  <a:pt x="4212468" y="3735796"/>
                  <a:pt x="4896544" y="3843808"/>
                </a:cubicBezTo>
                <a:cubicBezTo>
                  <a:pt x="5580620" y="3951820"/>
                  <a:pt x="6337189" y="3956193"/>
                  <a:pt x="6624736" y="3987823"/>
                </a:cubicBezTo>
              </a:path>
            </a:pathLst>
          </a:custGeom>
          <a:ln w="63500">
            <a:solidFill>
              <a:srgbClr val="FF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899592" y="1268760"/>
            <a:ext cx="3168352" cy="369332"/>
          </a:xfrm>
          <a:prstGeom prst="rect">
            <a:avLst/>
          </a:prstGeom>
          <a:noFill/>
        </p:spPr>
        <p:txBody>
          <a:bodyPr wrap="square" rtlCol="0">
            <a:spAutoFit/>
          </a:bodyPr>
          <a:lstStyle/>
          <a:p>
            <a:r>
              <a:rPr lang="en-GB" b="1" dirty="0">
                <a:solidFill>
                  <a:srgbClr val="FF0000"/>
                </a:solidFill>
              </a:rPr>
              <a:t>Long-run Marginal Cost</a:t>
            </a:r>
          </a:p>
        </p:txBody>
      </p:sp>
      <p:sp>
        <p:nvSpPr>
          <p:cNvPr id="18" name="TextBox 17"/>
          <p:cNvSpPr txBox="1"/>
          <p:nvPr/>
        </p:nvSpPr>
        <p:spPr>
          <a:xfrm>
            <a:off x="1043608" y="332656"/>
            <a:ext cx="3600400" cy="369332"/>
          </a:xfrm>
          <a:prstGeom prst="rect">
            <a:avLst/>
          </a:prstGeom>
          <a:noFill/>
        </p:spPr>
        <p:txBody>
          <a:bodyPr wrap="square" rtlCol="0">
            <a:spAutoFit/>
          </a:bodyPr>
          <a:lstStyle/>
          <a:p>
            <a:r>
              <a:rPr lang="en-GB" b="1" dirty="0">
                <a:solidFill>
                  <a:srgbClr val="FF33CC"/>
                </a:solidFill>
              </a:rPr>
              <a:t>Long-run Average Cost</a:t>
            </a:r>
          </a:p>
        </p:txBody>
      </p:sp>
      <p:cxnSp>
        <p:nvCxnSpPr>
          <p:cNvPr id="20" name="Straight Connector 19"/>
          <p:cNvCxnSpPr/>
          <p:nvPr/>
        </p:nvCxnSpPr>
        <p:spPr>
          <a:xfrm>
            <a:off x="7740352" y="4581128"/>
            <a:ext cx="0" cy="1728192"/>
          </a:xfrm>
          <a:prstGeom prst="line">
            <a:avLst/>
          </a:prstGeom>
          <a:ln w="635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52120" y="6237312"/>
            <a:ext cx="2808312" cy="646331"/>
          </a:xfrm>
          <a:prstGeom prst="rect">
            <a:avLst/>
          </a:prstGeom>
          <a:noFill/>
        </p:spPr>
        <p:txBody>
          <a:bodyPr wrap="square" rtlCol="0">
            <a:spAutoFit/>
          </a:bodyPr>
          <a:lstStyle/>
          <a:p>
            <a:r>
              <a:rPr lang="en-GB" b="1" dirty="0">
                <a:solidFill>
                  <a:srgbClr val="0000FF"/>
                </a:solidFill>
              </a:rPr>
              <a:t>Whole Market Output 		Q</a:t>
            </a:r>
          </a:p>
        </p:txBody>
      </p:sp>
      <p:sp>
        <p:nvSpPr>
          <p:cNvPr id="23" name="Line 5"/>
          <p:cNvSpPr>
            <a:spLocks noChangeShapeType="1"/>
          </p:cNvSpPr>
          <p:nvPr/>
        </p:nvSpPr>
        <p:spPr bwMode="auto">
          <a:xfrm>
            <a:off x="1403648" y="0"/>
            <a:ext cx="6624736" cy="5301208"/>
          </a:xfrm>
          <a:prstGeom prst="line">
            <a:avLst/>
          </a:prstGeom>
          <a:noFill/>
          <a:ln w="63500">
            <a:solidFill>
              <a:srgbClr val="0000FF"/>
            </a:solidFill>
            <a:round/>
            <a:headEnd/>
            <a:tailEnd/>
          </a:ln>
        </p:spPr>
        <p:txBody>
          <a:bodyPr/>
          <a:lstStyle/>
          <a:p>
            <a:endParaRPr lang="en-GB"/>
          </a:p>
        </p:txBody>
      </p:sp>
      <p:sp>
        <p:nvSpPr>
          <p:cNvPr id="24" name="TextBox 23"/>
          <p:cNvSpPr txBox="1"/>
          <p:nvPr/>
        </p:nvSpPr>
        <p:spPr>
          <a:xfrm>
            <a:off x="3707904" y="1628800"/>
            <a:ext cx="2232248" cy="369332"/>
          </a:xfrm>
          <a:prstGeom prst="rect">
            <a:avLst/>
          </a:prstGeom>
          <a:noFill/>
        </p:spPr>
        <p:txBody>
          <a:bodyPr wrap="square" rtlCol="0">
            <a:spAutoFit/>
          </a:bodyPr>
          <a:lstStyle/>
          <a:p>
            <a:r>
              <a:rPr lang="en-GB" b="1" dirty="0">
                <a:solidFill>
                  <a:srgbClr val="0000FF"/>
                </a:solidFill>
              </a:rPr>
              <a:t>Average Revenue</a:t>
            </a:r>
          </a:p>
        </p:txBody>
      </p:sp>
      <p:sp>
        <p:nvSpPr>
          <p:cNvPr id="25" name="Rectangle 24"/>
          <p:cNvSpPr/>
          <p:nvPr/>
        </p:nvSpPr>
        <p:spPr>
          <a:xfrm>
            <a:off x="899592" y="4581128"/>
            <a:ext cx="6840760" cy="504056"/>
          </a:xfrm>
          <a:prstGeom prst="rect">
            <a:avLst/>
          </a:prstGeom>
          <a:solidFill>
            <a:srgbClr val="FF9999">
              <a:alpha val="75686"/>
            </a:srgbClr>
          </a:solidFill>
          <a:ln>
            <a:solidFill>
              <a:schemeClr val="accent1">
                <a:shade val="50000"/>
                <a:alpha val="4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Firm is loss-making when producing a level of output that is </a:t>
            </a:r>
            <a:r>
              <a:rPr lang="en-GB" dirty="0" err="1">
                <a:solidFill>
                  <a:schemeClr val="tx1"/>
                </a:solidFill>
              </a:rPr>
              <a:t>allocatively</a:t>
            </a:r>
            <a:r>
              <a:rPr lang="en-GB" dirty="0">
                <a:solidFill>
                  <a:schemeClr val="tx1"/>
                </a:solidFill>
              </a:rPr>
              <a:t> and productively efficient</a:t>
            </a:r>
          </a:p>
        </p:txBody>
      </p:sp>
      <p:sp>
        <p:nvSpPr>
          <p:cNvPr id="26" name="Line 5"/>
          <p:cNvSpPr>
            <a:spLocks noChangeShapeType="1"/>
          </p:cNvSpPr>
          <p:nvPr/>
        </p:nvSpPr>
        <p:spPr bwMode="auto">
          <a:xfrm>
            <a:off x="1331640" y="332656"/>
            <a:ext cx="2592288" cy="5040560"/>
          </a:xfrm>
          <a:prstGeom prst="line">
            <a:avLst/>
          </a:prstGeom>
          <a:noFill/>
          <a:ln w="63500">
            <a:solidFill>
              <a:srgbClr val="3399FF">
                <a:alpha val="45882"/>
              </a:srgbClr>
            </a:solidFill>
            <a:round/>
            <a:headEnd/>
            <a:tailEnd/>
          </a:ln>
        </p:spPr>
        <p:txBody>
          <a:bodyPr/>
          <a:lstStyle/>
          <a:p>
            <a:endParaRPr lang="en-GB"/>
          </a:p>
        </p:txBody>
      </p:sp>
      <p:sp>
        <p:nvSpPr>
          <p:cNvPr id="27" name="TextBox 26"/>
          <p:cNvSpPr txBox="1"/>
          <p:nvPr/>
        </p:nvSpPr>
        <p:spPr>
          <a:xfrm>
            <a:off x="3851920" y="5301208"/>
            <a:ext cx="2160240" cy="369332"/>
          </a:xfrm>
          <a:prstGeom prst="rect">
            <a:avLst/>
          </a:prstGeom>
          <a:noFill/>
        </p:spPr>
        <p:txBody>
          <a:bodyPr wrap="square" rtlCol="0">
            <a:spAutoFit/>
          </a:bodyPr>
          <a:lstStyle/>
          <a:p>
            <a:r>
              <a:rPr lang="en-GB" b="1" dirty="0">
                <a:solidFill>
                  <a:srgbClr val="3399FF"/>
                </a:solidFill>
              </a:rPr>
              <a:t>Marginal Revenue</a:t>
            </a:r>
          </a:p>
        </p:txBody>
      </p:sp>
      <p:cxnSp>
        <p:nvCxnSpPr>
          <p:cNvPr id="29" name="Straight Connector 28"/>
          <p:cNvCxnSpPr/>
          <p:nvPr/>
        </p:nvCxnSpPr>
        <p:spPr>
          <a:xfrm>
            <a:off x="3491880" y="1700808"/>
            <a:ext cx="0" cy="4464496"/>
          </a:xfrm>
          <a:prstGeom prst="line">
            <a:avLst/>
          </a:prstGeom>
          <a:ln w="63500">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899592" y="1700808"/>
            <a:ext cx="2592288" cy="2088232"/>
          </a:xfrm>
          <a:prstGeom prst="rect">
            <a:avLst/>
          </a:prstGeom>
          <a:solidFill>
            <a:srgbClr val="99CCFF">
              <a:alpha val="51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Monopoly makes super-normal profit despite inefficient production</a:t>
            </a:r>
          </a:p>
        </p:txBody>
      </p:sp>
      <p:sp>
        <p:nvSpPr>
          <p:cNvPr id="33" name="TextBox 32"/>
          <p:cNvSpPr txBox="1"/>
          <p:nvPr/>
        </p:nvSpPr>
        <p:spPr>
          <a:xfrm>
            <a:off x="5724128" y="2204864"/>
            <a:ext cx="1440160" cy="369332"/>
          </a:xfrm>
          <a:prstGeom prst="rect">
            <a:avLst/>
          </a:prstGeom>
          <a:noFill/>
        </p:spPr>
        <p:txBody>
          <a:bodyPr wrap="square" rtlCol="0">
            <a:spAutoFit/>
          </a:bodyPr>
          <a:lstStyle/>
          <a:p>
            <a:r>
              <a:rPr lang="en-GB" b="1" dirty="0">
                <a:solidFill>
                  <a:srgbClr val="FF0000"/>
                </a:solidFill>
              </a:rPr>
              <a:t>MC = </a:t>
            </a:r>
            <a:r>
              <a:rPr lang="en-GB" b="1" dirty="0">
                <a:solidFill>
                  <a:srgbClr val="99CCFF"/>
                </a:solidFill>
              </a:rPr>
              <a:t>MR</a:t>
            </a:r>
          </a:p>
        </p:txBody>
      </p:sp>
      <p:cxnSp>
        <p:nvCxnSpPr>
          <p:cNvPr id="35" name="Straight Arrow Connector 34"/>
          <p:cNvCxnSpPr>
            <a:stCxn id="33" idx="1"/>
          </p:cNvCxnSpPr>
          <p:nvPr/>
        </p:nvCxnSpPr>
        <p:spPr>
          <a:xfrm flipH="1">
            <a:off x="3563888" y="2389530"/>
            <a:ext cx="2160240" cy="2119590"/>
          </a:xfrm>
          <a:prstGeom prst="straightConnector1">
            <a:avLst/>
          </a:prstGeom>
          <a:ln w="50800">
            <a:tailEnd type="stealt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rot="2655510">
            <a:off x="7703840" y="4077072"/>
            <a:ext cx="1440160" cy="369332"/>
          </a:xfrm>
          <a:prstGeom prst="rect">
            <a:avLst/>
          </a:prstGeom>
          <a:noFill/>
        </p:spPr>
        <p:txBody>
          <a:bodyPr wrap="square" rtlCol="0">
            <a:spAutoFit/>
          </a:bodyPr>
          <a:lstStyle/>
          <a:p>
            <a:r>
              <a:rPr lang="en-GB" dirty="0">
                <a:solidFill>
                  <a:srgbClr val="0000FF"/>
                </a:solidFill>
              </a:rPr>
              <a:t>Price</a:t>
            </a:r>
            <a:r>
              <a:rPr lang="en-GB" dirty="0"/>
              <a:t> = </a:t>
            </a:r>
            <a:r>
              <a:rPr lang="en-GB" dirty="0">
                <a:solidFill>
                  <a:srgbClr val="FF0000"/>
                </a:solidFill>
              </a:rPr>
              <a:t>MC</a:t>
            </a:r>
          </a:p>
        </p:txBody>
      </p:sp>
      <p:cxnSp>
        <p:nvCxnSpPr>
          <p:cNvPr id="37" name="Straight Arrow Connector 36"/>
          <p:cNvCxnSpPr>
            <a:stCxn id="36" idx="2"/>
          </p:cNvCxnSpPr>
          <p:nvPr/>
        </p:nvCxnSpPr>
        <p:spPr>
          <a:xfrm flipH="1">
            <a:off x="7812360" y="4393995"/>
            <a:ext cx="482682" cy="547173"/>
          </a:xfrm>
          <a:prstGeom prst="straightConnector1">
            <a:avLst/>
          </a:prstGeom>
          <a:ln w="508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156176" y="2996952"/>
            <a:ext cx="2880320" cy="369332"/>
          </a:xfrm>
          <a:prstGeom prst="rect">
            <a:avLst/>
          </a:prstGeom>
          <a:noFill/>
        </p:spPr>
        <p:txBody>
          <a:bodyPr wrap="square" rtlCol="0">
            <a:spAutoFit/>
          </a:bodyPr>
          <a:lstStyle/>
          <a:p>
            <a:r>
              <a:rPr lang="en-GB" dirty="0">
                <a:solidFill>
                  <a:srgbClr val="FF33CC"/>
                </a:solidFill>
              </a:rPr>
              <a:t>Lowest point of AC curve</a:t>
            </a:r>
          </a:p>
        </p:txBody>
      </p:sp>
      <p:cxnSp>
        <p:nvCxnSpPr>
          <p:cNvPr id="40" name="Straight Arrow Connector 39"/>
          <p:cNvCxnSpPr>
            <a:stCxn id="39" idx="2"/>
          </p:cNvCxnSpPr>
          <p:nvPr/>
        </p:nvCxnSpPr>
        <p:spPr>
          <a:xfrm>
            <a:off x="7596336" y="3366284"/>
            <a:ext cx="144016" cy="1214844"/>
          </a:xfrm>
          <a:prstGeom prst="straightConnector1">
            <a:avLst/>
          </a:prstGeom>
          <a:ln w="50800">
            <a:solidFill>
              <a:srgbClr val="FF33CC"/>
            </a:solidFill>
            <a:tailEnd type="stealth"/>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95536" y="6237312"/>
            <a:ext cx="5112568" cy="646331"/>
          </a:xfrm>
          <a:prstGeom prst="rect">
            <a:avLst/>
          </a:prstGeom>
          <a:noFill/>
        </p:spPr>
        <p:txBody>
          <a:bodyPr wrap="square" rtlCol="0">
            <a:spAutoFit/>
          </a:bodyPr>
          <a:lstStyle/>
          <a:p>
            <a:r>
              <a:rPr lang="en-GB" b="1" dirty="0">
                <a:solidFill>
                  <a:srgbClr val="FF33CC"/>
                </a:solidFill>
              </a:rPr>
              <a:t>Super-normal profit making monopoly output</a:t>
            </a:r>
          </a:p>
          <a:p>
            <a:r>
              <a:rPr lang="en-GB" b="1" dirty="0">
                <a:solidFill>
                  <a:srgbClr val="FF33CC"/>
                </a:solidFill>
              </a:rPr>
              <a:t>			Q1</a:t>
            </a:r>
          </a:p>
        </p:txBody>
      </p:sp>
      <p:sp>
        <p:nvSpPr>
          <p:cNvPr id="30" name="TextBox 29"/>
          <p:cNvSpPr txBox="1"/>
          <p:nvPr/>
        </p:nvSpPr>
        <p:spPr>
          <a:xfrm>
            <a:off x="0" y="4365104"/>
            <a:ext cx="539552" cy="369332"/>
          </a:xfrm>
          <a:prstGeom prst="rect">
            <a:avLst/>
          </a:prstGeom>
          <a:noFill/>
        </p:spPr>
        <p:txBody>
          <a:bodyPr wrap="square" rtlCol="0">
            <a:spAutoFit/>
          </a:bodyPr>
          <a:lstStyle/>
          <a:p>
            <a:r>
              <a:rPr lang="en-GB" b="1" dirty="0">
                <a:solidFill>
                  <a:srgbClr val="0000FF"/>
                </a:solidFill>
              </a:rPr>
              <a:t>AC</a:t>
            </a:r>
          </a:p>
        </p:txBody>
      </p:sp>
      <p:cxnSp>
        <p:nvCxnSpPr>
          <p:cNvPr id="34" name="Straight Connector 33"/>
          <p:cNvCxnSpPr/>
          <p:nvPr/>
        </p:nvCxnSpPr>
        <p:spPr>
          <a:xfrm flipH="1">
            <a:off x="971600" y="4581128"/>
            <a:ext cx="6768752"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0" y="3645024"/>
            <a:ext cx="611560" cy="338554"/>
          </a:xfrm>
          <a:prstGeom prst="rect">
            <a:avLst/>
          </a:prstGeom>
          <a:noFill/>
        </p:spPr>
        <p:txBody>
          <a:bodyPr wrap="square" rtlCol="0">
            <a:spAutoFit/>
          </a:bodyPr>
          <a:lstStyle/>
          <a:p>
            <a:r>
              <a:rPr lang="en-GB" sz="1600" b="1" dirty="0">
                <a:solidFill>
                  <a:srgbClr val="FF33CC"/>
                </a:solidFill>
              </a:rPr>
              <a:t>AC1</a:t>
            </a:r>
          </a:p>
        </p:txBody>
      </p:sp>
      <p:cxnSp>
        <p:nvCxnSpPr>
          <p:cNvPr id="42" name="Straight Connector 41"/>
          <p:cNvCxnSpPr/>
          <p:nvPr/>
        </p:nvCxnSpPr>
        <p:spPr>
          <a:xfrm flipH="1">
            <a:off x="899592" y="3789040"/>
            <a:ext cx="2592288" cy="0"/>
          </a:xfrm>
          <a:prstGeom prst="line">
            <a:avLst/>
          </a:prstGeom>
          <a:ln w="41275">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0" y="1556792"/>
            <a:ext cx="467544" cy="369332"/>
          </a:xfrm>
          <a:prstGeom prst="rect">
            <a:avLst/>
          </a:prstGeom>
          <a:noFill/>
        </p:spPr>
        <p:txBody>
          <a:bodyPr wrap="square" rtlCol="0">
            <a:spAutoFit/>
          </a:bodyPr>
          <a:lstStyle/>
          <a:p>
            <a:r>
              <a:rPr lang="en-GB" dirty="0">
                <a:solidFill>
                  <a:srgbClr val="0000FF"/>
                </a:solidFill>
              </a:rPr>
              <a:t>P1</a:t>
            </a:r>
          </a:p>
        </p:txBody>
      </p:sp>
      <p:sp>
        <p:nvSpPr>
          <p:cNvPr id="31" name="TextBox 30"/>
          <p:cNvSpPr txBox="1"/>
          <p:nvPr/>
        </p:nvSpPr>
        <p:spPr>
          <a:xfrm>
            <a:off x="0" y="4869160"/>
            <a:ext cx="467544" cy="369332"/>
          </a:xfrm>
          <a:prstGeom prst="rect">
            <a:avLst/>
          </a:prstGeom>
          <a:noFill/>
        </p:spPr>
        <p:txBody>
          <a:bodyPr wrap="square" rtlCol="0">
            <a:spAutoFit/>
          </a:bodyPr>
          <a:lstStyle/>
          <a:p>
            <a:r>
              <a:rPr lang="en-GB" dirty="0">
                <a:solidFill>
                  <a:srgbClr val="0000FF"/>
                </a:solidFill>
              </a:rPr>
              <a:t>P</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 Unit Cost (pence)</a:t>
            </a:r>
          </a:p>
        </p:txBody>
      </p:sp>
      <p:sp>
        <p:nvSpPr>
          <p:cNvPr id="4" name="Right Arrow 3"/>
          <p:cNvSpPr/>
          <p:nvPr/>
        </p:nvSpPr>
        <p:spPr>
          <a:xfrm>
            <a:off x="539552" y="5373216"/>
            <a:ext cx="7920880"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a:t>
            </a:r>
          </a:p>
        </p:txBody>
      </p:sp>
      <p:sp>
        <p:nvSpPr>
          <p:cNvPr id="10" name="Freeform 9"/>
          <p:cNvSpPr/>
          <p:nvPr/>
        </p:nvSpPr>
        <p:spPr>
          <a:xfrm>
            <a:off x="1259632" y="1556792"/>
            <a:ext cx="6665046" cy="3517705"/>
          </a:xfrm>
          <a:custGeom>
            <a:avLst/>
            <a:gdLst>
              <a:gd name="connsiteX0" fmla="*/ 0 w 6512944"/>
              <a:gd name="connsiteY0" fmla="*/ 0 h 4012721"/>
              <a:gd name="connsiteX1" fmla="*/ 163902 w 6512944"/>
              <a:gd name="connsiteY1" fmla="*/ 1742536 h 4012721"/>
              <a:gd name="connsiteX2" fmla="*/ 879895 w 6512944"/>
              <a:gd name="connsiteY2" fmla="*/ 3312544 h 4012721"/>
              <a:gd name="connsiteX3" fmla="*/ 3683480 w 6512944"/>
              <a:gd name="connsiteY3" fmla="*/ 3838755 h 4012721"/>
              <a:gd name="connsiteX4" fmla="*/ 5891842 w 6512944"/>
              <a:gd name="connsiteY4" fmla="*/ 3985404 h 4012721"/>
              <a:gd name="connsiteX5" fmla="*/ 6512944 w 6512944"/>
              <a:gd name="connsiteY5" fmla="*/ 4002657 h 4012721"/>
              <a:gd name="connsiteX0" fmla="*/ 0 w 6521031"/>
              <a:gd name="connsiteY0" fmla="*/ 0 h 3373689"/>
              <a:gd name="connsiteX1" fmla="*/ 171989 w 6521031"/>
              <a:gd name="connsiteY1" fmla="*/ 1103504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1512169 w 6521031"/>
              <a:gd name="connsiteY2" fmla="*/ 28083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93038"/>
              <a:gd name="connsiteY0" fmla="*/ 0 h 4309793"/>
              <a:gd name="connsiteX1" fmla="*/ 360040 w 6593038"/>
              <a:gd name="connsiteY1" fmla="*/ 2736304 h 4309793"/>
              <a:gd name="connsiteX2" fmla="*/ 1584176 w 6593038"/>
              <a:gd name="connsiteY2" fmla="*/ 3744416 h 4309793"/>
              <a:gd name="connsiteX3" fmla="*/ 3763574 w 6593038"/>
              <a:gd name="connsiteY3" fmla="*/ 4135827 h 4309793"/>
              <a:gd name="connsiteX4" fmla="*/ 5971936 w 6593038"/>
              <a:gd name="connsiteY4" fmla="*/ 4282476 h 4309793"/>
              <a:gd name="connsiteX5" fmla="*/ 6593038 w 6593038"/>
              <a:gd name="connsiteY5" fmla="*/ 4299729 h 4309793"/>
              <a:gd name="connsiteX0" fmla="*/ 0 w 6593038"/>
              <a:gd name="connsiteY0" fmla="*/ 0 h 3589713"/>
              <a:gd name="connsiteX1" fmla="*/ 360040 w 6593038"/>
              <a:gd name="connsiteY1" fmla="*/ 2016224 h 3589713"/>
              <a:gd name="connsiteX2" fmla="*/ 1584176 w 6593038"/>
              <a:gd name="connsiteY2" fmla="*/ 3024336 h 3589713"/>
              <a:gd name="connsiteX3" fmla="*/ 3763574 w 6593038"/>
              <a:gd name="connsiteY3" fmla="*/ 3415747 h 3589713"/>
              <a:gd name="connsiteX4" fmla="*/ 5971936 w 6593038"/>
              <a:gd name="connsiteY4" fmla="*/ 3562396 h 3589713"/>
              <a:gd name="connsiteX5" fmla="*/ 6593038 w 6593038"/>
              <a:gd name="connsiteY5" fmla="*/ 3579649 h 3589713"/>
              <a:gd name="connsiteX0" fmla="*/ 0 w 6593038"/>
              <a:gd name="connsiteY0" fmla="*/ 0 h 2941641"/>
              <a:gd name="connsiteX1" fmla="*/ 360040 w 6593038"/>
              <a:gd name="connsiteY1" fmla="*/ 1368152 h 2941641"/>
              <a:gd name="connsiteX2" fmla="*/ 1584176 w 6593038"/>
              <a:gd name="connsiteY2" fmla="*/ 2376264 h 2941641"/>
              <a:gd name="connsiteX3" fmla="*/ 3763574 w 6593038"/>
              <a:gd name="connsiteY3" fmla="*/ 2767675 h 2941641"/>
              <a:gd name="connsiteX4" fmla="*/ 5971936 w 6593038"/>
              <a:gd name="connsiteY4" fmla="*/ 2914324 h 2941641"/>
              <a:gd name="connsiteX5" fmla="*/ 6593038 w 6593038"/>
              <a:gd name="connsiteY5" fmla="*/ 2931577 h 2941641"/>
              <a:gd name="connsiteX0" fmla="*/ 0 w 6665046"/>
              <a:gd name="connsiteY0" fmla="*/ 0 h 3517705"/>
              <a:gd name="connsiteX1" fmla="*/ 432048 w 6665046"/>
              <a:gd name="connsiteY1" fmla="*/ 1944216 h 3517705"/>
              <a:gd name="connsiteX2" fmla="*/ 1656184 w 6665046"/>
              <a:gd name="connsiteY2" fmla="*/ 2952328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808312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736304 h 3517705"/>
              <a:gd name="connsiteX3" fmla="*/ 3835582 w 6665046"/>
              <a:gd name="connsiteY3" fmla="*/ 3343739 h 3517705"/>
              <a:gd name="connsiteX4" fmla="*/ 6043944 w 6665046"/>
              <a:gd name="connsiteY4" fmla="*/ 3490388 h 3517705"/>
              <a:gd name="connsiteX5" fmla="*/ 6665046 w 6665046"/>
              <a:gd name="connsiteY5" fmla="*/ 3507641 h 351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5046" h="3517705">
                <a:moveTo>
                  <a:pt x="0" y="0"/>
                </a:moveTo>
                <a:cubicBezTo>
                  <a:pt x="8626" y="595222"/>
                  <a:pt x="204023" y="1488165"/>
                  <a:pt x="432048" y="1944216"/>
                </a:cubicBezTo>
                <a:cubicBezTo>
                  <a:pt x="660073" y="2400267"/>
                  <a:pt x="800896" y="2503050"/>
                  <a:pt x="1368152" y="2736304"/>
                </a:cubicBezTo>
                <a:cubicBezTo>
                  <a:pt x="1935408" y="2969558"/>
                  <a:pt x="3056283" y="3218058"/>
                  <a:pt x="3835582" y="3343739"/>
                </a:cubicBezTo>
                <a:cubicBezTo>
                  <a:pt x="4614881" y="3469420"/>
                  <a:pt x="5572367" y="3463071"/>
                  <a:pt x="6043944" y="3490388"/>
                </a:cubicBezTo>
                <a:cubicBezTo>
                  <a:pt x="6515521" y="3517705"/>
                  <a:pt x="6590283" y="3512673"/>
                  <a:pt x="6665046" y="3507641"/>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331640" y="620688"/>
            <a:ext cx="6624736" cy="3987823"/>
          </a:xfrm>
          <a:custGeom>
            <a:avLst/>
            <a:gdLst>
              <a:gd name="connsiteX0" fmla="*/ 0 w 6573328"/>
              <a:gd name="connsiteY0" fmla="*/ 0 h 4554747"/>
              <a:gd name="connsiteX1" fmla="*/ 181155 w 6573328"/>
              <a:gd name="connsiteY1" fmla="*/ 117319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0 w 6573328"/>
              <a:gd name="connsiteY0" fmla="*/ 0 h 4554747"/>
              <a:gd name="connsiteX1" fmla="*/ 291204 w 6573328"/>
              <a:gd name="connsiteY1" fmla="*/ 109060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1438 w 6574766"/>
              <a:gd name="connsiteY0" fmla="*/ 171285 h 4726032"/>
              <a:gd name="connsiteX1" fmla="*/ 76618 w 6574766"/>
              <a:gd name="connsiteY1" fmla="*/ 181767 h 4726032"/>
              <a:gd name="connsiteX2" fmla="*/ 292642 w 6574766"/>
              <a:gd name="connsiteY2" fmla="*/ 1261887 h 4726032"/>
              <a:gd name="connsiteX3" fmla="*/ 924464 w 6574766"/>
              <a:gd name="connsiteY3" fmla="*/ 3181904 h 4726032"/>
              <a:gd name="connsiteX4" fmla="*/ 2442713 w 6574766"/>
              <a:gd name="connsiteY4" fmla="*/ 3984161 h 4726032"/>
              <a:gd name="connsiteX5" fmla="*/ 4875362 w 6574766"/>
              <a:gd name="connsiteY5" fmla="*/ 4527625 h 4726032"/>
              <a:gd name="connsiteX6" fmla="*/ 6574766 w 6574766"/>
              <a:gd name="connsiteY6" fmla="*/ 4726032 h 4726032"/>
              <a:gd name="connsiteX0" fmla="*/ 0 w 6498148"/>
              <a:gd name="connsiteY0" fmla="*/ 0 h 4544265"/>
              <a:gd name="connsiteX1" fmla="*/ 216024 w 6498148"/>
              <a:gd name="connsiteY1" fmla="*/ 1080120 h 4544265"/>
              <a:gd name="connsiteX2" fmla="*/ 847846 w 6498148"/>
              <a:gd name="connsiteY2" fmla="*/ 3000137 h 4544265"/>
              <a:gd name="connsiteX3" fmla="*/ 2366095 w 6498148"/>
              <a:gd name="connsiteY3" fmla="*/ 3802394 h 4544265"/>
              <a:gd name="connsiteX4" fmla="*/ 4798744 w 6498148"/>
              <a:gd name="connsiteY4" fmla="*/ 4345858 h 4544265"/>
              <a:gd name="connsiteX5" fmla="*/ 6498148 w 6498148"/>
              <a:gd name="connsiteY5" fmla="*/ 4544265 h 4544265"/>
              <a:gd name="connsiteX0" fmla="*/ 0 w 6498148"/>
              <a:gd name="connsiteY0" fmla="*/ 0 h 4544265"/>
              <a:gd name="connsiteX1" fmla="*/ 216024 w 6498148"/>
              <a:gd name="connsiteY1" fmla="*/ 1080120 h 4544265"/>
              <a:gd name="connsiteX2" fmla="*/ 847846 w 6498148"/>
              <a:gd name="connsiteY2" fmla="*/ 3000137 h 4544265"/>
              <a:gd name="connsiteX3" fmla="*/ 2376264 w 6498148"/>
              <a:gd name="connsiteY3" fmla="*/ 3960440 h 4544265"/>
              <a:gd name="connsiteX4" fmla="*/ 4798744 w 6498148"/>
              <a:gd name="connsiteY4" fmla="*/ 4345858 h 4544265"/>
              <a:gd name="connsiteX5" fmla="*/ 6498148 w 6498148"/>
              <a:gd name="connsiteY5" fmla="*/ 4544265 h 4544265"/>
              <a:gd name="connsiteX0" fmla="*/ 0 w 6498148"/>
              <a:gd name="connsiteY0" fmla="*/ 0 h 4561800"/>
              <a:gd name="connsiteX1" fmla="*/ 216024 w 6498148"/>
              <a:gd name="connsiteY1" fmla="*/ 1080120 h 4561800"/>
              <a:gd name="connsiteX2" fmla="*/ 847846 w 6498148"/>
              <a:gd name="connsiteY2" fmla="*/ 3000137 h 4561800"/>
              <a:gd name="connsiteX3" fmla="*/ 2376264 w 6498148"/>
              <a:gd name="connsiteY3" fmla="*/ 3960440 h 4561800"/>
              <a:gd name="connsiteX4" fmla="*/ 4752528 w 6498148"/>
              <a:gd name="connsiteY4" fmla="*/ 4464496 h 4561800"/>
              <a:gd name="connsiteX5" fmla="*/ 6498148 w 6498148"/>
              <a:gd name="connsiteY5" fmla="*/ 4544265 h 4561800"/>
              <a:gd name="connsiteX0" fmla="*/ 0 w 6480720"/>
              <a:gd name="connsiteY0" fmla="*/ 0 h 4608511"/>
              <a:gd name="connsiteX1" fmla="*/ 216024 w 6480720"/>
              <a:gd name="connsiteY1" fmla="*/ 1080120 h 4608511"/>
              <a:gd name="connsiteX2" fmla="*/ 847846 w 6480720"/>
              <a:gd name="connsiteY2" fmla="*/ 3000137 h 4608511"/>
              <a:gd name="connsiteX3" fmla="*/ 2376264 w 6480720"/>
              <a:gd name="connsiteY3" fmla="*/ 3960440 h 4608511"/>
              <a:gd name="connsiteX4" fmla="*/ 4752528 w 6480720"/>
              <a:gd name="connsiteY4" fmla="*/ 4464496 h 4608511"/>
              <a:gd name="connsiteX5" fmla="*/ 6480720 w 6480720"/>
              <a:gd name="connsiteY5" fmla="*/ 4608511 h 4608511"/>
              <a:gd name="connsiteX0" fmla="*/ 0 w 6408712"/>
              <a:gd name="connsiteY0" fmla="*/ 0 h 4203847"/>
              <a:gd name="connsiteX1" fmla="*/ 144016 w 6408712"/>
              <a:gd name="connsiteY1" fmla="*/ 675456 h 4203847"/>
              <a:gd name="connsiteX2" fmla="*/ 775838 w 6408712"/>
              <a:gd name="connsiteY2" fmla="*/ 2595473 h 4203847"/>
              <a:gd name="connsiteX3" fmla="*/ 2304256 w 6408712"/>
              <a:gd name="connsiteY3" fmla="*/ 3555776 h 4203847"/>
              <a:gd name="connsiteX4" fmla="*/ 4680520 w 6408712"/>
              <a:gd name="connsiteY4" fmla="*/ 4059832 h 4203847"/>
              <a:gd name="connsiteX5" fmla="*/ 6408712 w 6408712"/>
              <a:gd name="connsiteY5" fmla="*/ 4203847 h 4203847"/>
              <a:gd name="connsiteX0" fmla="*/ 168019 w 6576731"/>
              <a:gd name="connsiteY0" fmla="*/ 40568 h 4244415"/>
              <a:gd name="connsiteX1" fmla="*/ 24003 w 6576731"/>
              <a:gd name="connsiteY1" fmla="*/ 112576 h 4244415"/>
              <a:gd name="connsiteX2" fmla="*/ 312035 w 6576731"/>
              <a:gd name="connsiteY2" fmla="*/ 716024 h 4244415"/>
              <a:gd name="connsiteX3" fmla="*/ 943857 w 6576731"/>
              <a:gd name="connsiteY3" fmla="*/ 2636041 h 4244415"/>
              <a:gd name="connsiteX4" fmla="*/ 2472275 w 6576731"/>
              <a:gd name="connsiteY4" fmla="*/ 3596344 h 4244415"/>
              <a:gd name="connsiteX5" fmla="*/ 4848539 w 6576731"/>
              <a:gd name="connsiteY5" fmla="*/ 4100400 h 4244415"/>
              <a:gd name="connsiteX6" fmla="*/ 6576731 w 6576731"/>
              <a:gd name="connsiteY6" fmla="*/ 4244415 h 4244415"/>
              <a:gd name="connsiteX0" fmla="*/ 0 w 6552728"/>
              <a:gd name="connsiteY0" fmla="*/ 0 h 4131839"/>
              <a:gd name="connsiteX1" fmla="*/ 288032 w 6552728"/>
              <a:gd name="connsiteY1" fmla="*/ 603448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552728"/>
              <a:gd name="connsiteY0" fmla="*/ 0 h 4131839"/>
              <a:gd name="connsiteX1" fmla="*/ 288032 w 6552728"/>
              <a:gd name="connsiteY1" fmla="*/ 936104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624736"/>
              <a:gd name="connsiteY0" fmla="*/ 0 h 3987823"/>
              <a:gd name="connsiteX1" fmla="*/ 360040 w 6624736"/>
              <a:gd name="connsiteY1" fmla="*/ 792088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 name="connsiteX0" fmla="*/ 0 w 6624736"/>
              <a:gd name="connsiteY0" fmla="*/ 0 h 3987823"/>
              <a:gd name="connsiteX1" fmla="*/ 288032 w 6624736"/>
              <a:gd name="connsiteY1" fmla="*/ 864096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4736" h="3987823">
                <a:moveTo>
                  <a:pt x="0" y="0"/>
                </a:moveTo>
                <a:cubicBezTo>
                  <a:pt x="24003" y="112576"/>
                  <a:pt x="122722" y="467521"/>
                  <a:pt x="288032" y="864096"/>
                </a:cubicBezTo>
                <a:cubicBezTo>
                  <a:pt x="453342" y="1260671"/>
                  <a:pt x="619821" y="1966840"/>
                  <a:pt x="991862" y="2379449"/>
                </a:cubicBezTo>
                <a:cubicBezTo>
                  <a:pt x="1363903" y="2792058"/>
                  <a:pt x="1869500" y="3095692"/>
                  <a:pt x="2520280" y="3339752"/>
                </a:cubicBezTo>
                <a:cubicBezTo>
                  <a:pt x="3171060" y="3583812"/>
                  <a:pt x="4212468" y="3735796"/>
                  <a:pt x="4896544" y="3843808"/>
                </a:cubicBezTo>
                <a:cubicBezTo>
                  <a:pt x="5580620" y="3951820"/>
                  <a:pt x="6337189" y="3956193"/>
                  <a:pt x="6624736" y="3987823"/>
                </a:cubicBezTo>
              </a:path>
            </a:pathLst>
          </a:custGeom>
          <a:ln w="63500">
            <a:solidFill>
              <a:srgbClr val="FF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899592" y="1268760"/>
            <a:ext cx="3168352" cy="369332"/>
          </a:xfrm>
          <a:prstGeom prst="rect">
            <a:avLst/>
          </a:prstGeom>
          <a:noFill/>
        </p:spPr>
        <p:txBody>
          <a:bodyPr wrap="square" rtlCol="0">
            <a:spAutoFit/>
          </a:bodyPr>
          <a:lstStyle/>
          <a:p>
            <a:r>
              <a:rPr lang="en-GB" b="1" dirty="0">
                <a:solidFill>
                  <a:srgbClr val="FF0000"/>
                </a:solidFill>
              </a:rPr>
              <a:t>Long-run Marginal Cost</a:t>
            </a:r>
          </a:p>
        </p:txBody>
      </p:sp>
      <p:sp>
        <p:nvSpPr>
          <p:cNvPr id="18" name="TextBox 17"/>
          <p:cNvSpPr txBox="1"/>
          <p:nvPr/>
        </p:nvSpPr>
        <p:spPr>
          <a:xfrm>
            <a:off x="1043608" y="332656"/>
            <a:ext cx="3600400" cy="369332"/>
          </a:xfrm>
          <a:prstGeom prst="rect">
            <a:avLst/>
          </a:prstGeom>
          <a:noFill/>
        </p:spPr>
        <p:txBody>
          <a:bodyPr wrap="square" rtlCol="0">
            <a:spAutoFit/>
          </a:bodyPr>
          <a:lstStyle/>
          <a:p>
            <a:r>
              <a:rPr lang="en-GB" b="1" dirty="0">
                <a:solidFill>
                  <a:srgbClr val="FF33CC"/>
                </a:solidFill>
              </a:rPr>
              <a:t>Long-run Average Cost</a:t>
            </a:r>
          </a:p>
        </p:txBody>
      </p:sp>
      <p:cxnSp>
        <p:nvCxnSpPr>
          <p:cNvPr id="20" name="Straight Connector 19"/>
          <p:cNvCxnSpPr/>
          <p:nvPr/>
        </p:nvCxnSpPr>
        <p:spPr>
          <a:xfrm>
            <a:off x="7740352" y="4581128"/>
            <a:ext cx="0" cy="1728192"/>
          </a:xfrm>
          <a:prstGeom prst="line">
            <a:avLst/>
          </a:prstGeom>
          <a:ln w="635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52120" y="6237312"/>
            <a:ext cx="2808312" cy="646331"/>
          </a:xfrm>
          <a:prstGeom prst="rect">
            <a:avLst/>
          </a:prstGeom>
          <a:noFill/>
        </p:spPr>
        <p:txBody>
          <a:bodyPr wrap="square" rtlCol="0">
            <a:spAutoFit/>
          </a:bodyPr>
          <a:lstStyle/>
          <a:p>
            <a:r>
              <a:rPr lang="en-GB" b="1" dirty="0">
                <a:solidFill>
                  <a:srgbClr val="0000FF"/>
                </a:solidFill>
              </a:rPr>
              <a:t>Whole Market Output 		Q</a:t>
            </a:r>
          </a:p>
        </p:txBody>
      </p:sp>
      <p:sp>
        <p:nvSpPr>
          <p:cNvPr id="23" name="Line 5"/>
          <p:cNvSpPr>
            <a:spLocks noChangeShapeType="1"/>
          </p:cNvSpPr>
          <p:nvPr/>
        </p:nvSpPr>
        <p:spPr bwMode="auto">
          <a:xfrm>
            <a:off x="1403648" y="0"/>
            <a:ext cx="6624736" cy="5301208"/>
          </a:xfrm>
          <a:prstGeom prst="line">
            <a:avLst/>
          </a:prstGeom>
          <a:noFill/>
          <a:ln w="63500">
            <a:solidFill>
              <a:srgbClr val="0000FF"/>
            </a:solidFill>
            <a:round/>
            <a:headEnd/>
            <a:tailEnd/>
          </a:ln>
        </p:spPr>
        <p:txBody>
          <a:bodyPr/>
          <a:lstStyle/>
          <a:p>
            <a:endParaRPr lang="en-GB"/>
          </a:p>
        </p:txBody>
      </p:sp>
      <p:sp>
        <p:nvSpPr>
          <p:cNvPr id="24" name="TextBox 23"/>
          <p:cNvSpPr txBox="1"/>
          <p:nvPr/>
        </p:nvSpPr>
        <p:spPr>
          <a:xfrm>
            <a:off x="3707904" y="1628800"/>
            <a:ext cx="2232248" cy="369332"/>
          </a:xfrm>
          <a:prstGeom prst="rect">
            <a:avLst/>
          </a:prstGeom>
          <a:noFill/>
        </p:spPr>
        <p:txBody>
          <a:bodyPr wrap="square" rtlCol="0">
            <a:spAutoFit/>
          </a:bodyPr>
          <a:lstStyle/>
          <a:p>
            <a:r>
              <a:rPr lang="en-GB" b="1" dirty="0">
                <a:solidFill>
                  <a:srgbClr val="0000FF"/>
                </a:solidFill>
              </a:rPr>
              <a:t>Average Revenue</a:t>
            </a:r>
          </a:p>
        </p:txBody>
      </p:sp>
      <p:sp>
        <p:nvSpPr>
          <p:cNvPr id="25" name="Rectangle 24"/>
          <p:cNvSpPr/>
          <p:nvPr/>
        </p:nvSpPr>
        <p:spPr>
          <a:xfrm>
            <a:off x="899592" y="4581128"/>
            <a:ext cx="6840760" cy="504056"/>
          </a:xfrm>
          <a:prstGeom prst="rect">
            <a:avLst/>
          </a:prstGeom>
          <a:solidFill>
            <a:srgbClr val="FF9999">
              <a:alpha val="75686"/>
            </a:srgbClr>
          </a:solidFill>
          <a:ln>
            <a:solidFill>
              <a:schemeClr val="accent1">
                <a:shade val="50000"/>
                <a:alpha val="4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Firm is loss-making when producing a level of output that is </a:t>
            </a:r>
            <a:r>
              <a:rPr lang="en-GB" dirty="0" err="1">
                <a:solidFill>
                  <a:schemeClr val="tx1"/>
                </a:solidFill>
              </a:rPr>
              <a:t>allocatively</a:t>
            </a:r>
            <a:r>
              <a:rPr lang="en-GB" dirty="0">
                <a:solidFill>
                  <a:schemeClr val="tx1"/>
                </a:solidFill>
              </a:rPr>
              <a:t> and productively efficient</a:t>
            </a:r>
          </a:p>
        </p:txBody>
      </p:sp>
      <p:sp>
        <p:nvSpPr>
          <p:cNvPr id="26" name="Line 5"/>
          <p:cNvSpPr>
            <a:spLocks noChangeShapeType="1"/>
          </p:cNvSpPr>
          <p:nvPr/>
        </p:nvSpPr>
        <p:spPr bwMode="auto">
          <a:xfrm>
            <a:off x="1331640" y="332656"/>
            <a:ext cx="2592288" cy="5040560"/>
          </a:xfrm>
          <a:prstGeom prst="line">
            <a:avLst/>
          </a:prstGeom>
          <a:noFill/>
          <a:ln w="63500">
            <a:solidFill>
              <a:srgbClr val="3399FF">
                <a:alpha val="45882"/>
              </a:srgbClr>
            </a:solidFill>
            <a:round/>
            <a:headEnd/>
            <a:tailEnd/>
          </a:ln>
        </p:spPr>
        <p:txBody>
          <a:bodyPr/>
          <a:lstStyle/>
          <a:p>
            <a:endParaRPr lang="en-GB"/>
          </a:p>
        </p:txBody>
      </p:sp>
      <p:sp>
        <p:nvSpPr>
          <p:cNvPr id="27" name="TextBox 26"/>
          <p:cNvSpPr txBox="1"/>
          <p:nvPr/>
        </p:nvSpPr>
        <p:spPr>
          <a:xfrm>
            <a:off x="3851920" y="5301208"/>
            <a:ext cx="2160240" cy="369332"/>
          </a:xfrm>
          <a:prstGeom prst="rect">
            <a:avLst/>
          </a:prstGeom>
          <a:noFill/>
        </p:spPr>
        <p:txBody>
          <a:bodyPr wrap="square" rtlCol="0">
            <a:spAutoFit/>
          </a:bodyPr>
          <a:lstStyle/>
          <a:p>
            <a:r>
              <a:rPr lang="en-GB" b="1" dirty="0">
                <a:solidFill>
                  <a:srgbClr val="3399FF"/>
                </a:solidFill>
              </a:rPr>
              <a:t>Marginal Revenue</a:t>
            </a:r>
          </a:p>
        </p:txBody>
      </p:sp>
      <p:sp>
        <p:nvSpPr>
          <p:cNvPr id="36" name="TextBox 35"/>
          <p:cNvSpPr txBox="1"/>
          <p:nvPr/>
        </p:nvSpPr>
        <p:spPr>
          <a:xfrm rot="2655510">
            <a:off x="7703840" y="4077072"/>
            <a:ext cx="1440160" cy="369332"/>
          </a:xfrm>
          <a:prstGeom prst="rect">
            <a:avLst/>
          </a:prstGeom>
          <a:noFill/>
        </p:spPr>
        <p:txBody>
          <a:bodyPr wrap="square" rtlCol="0">
            <a:spAutoFit/>
          </a:bodyPr>
          <a:lstStyle/>
          <a:p>
            <a:r>
              <a:rPr lang="en-GB" dirty="0">
                <a:solidFill>
                  <a:srgbClr val="0000FF"/>
                </a:solidFill>
              </a:rPr>
              <a:t>Price</a:t>
            </a:r>
            <a:r>
              <a:rPr lang="en-GB" dirty="0"/>
              <a:t> = </a:t>
            </a:r>
            <a:r>
              <a:rPr lang="en-GB" dirty="0">
                <a:solidFill>
                  <a:srgbClr val="FF0000"/>
                </a:solidFill>
              </a:rPr>
              <a:t>MC</a:t>
            </a:r>
          </a:p>
        </p:txBody>
      </p:sp>
      <p:cxnSp>
        <p:nvCxnSpPr>
          <p:cNvPr id="37" name="Straight Arrow Connector 36"/>
          <p:cNvCxnSpPr>
            <a:stCxn id="36" idx="2"/>
          </p:cNvCxnSpPr>
          <p:nvPr/>
        </p:nvCxnSpPr>
        <p:spPr>
          <a:xfrm flipH="1">
            <a:off x="7812360" y="4393995"/>
            <a:ext cx="482682" cy="547173"/>
          </a:xfrm>
          <a:prstGeom prst="straightConnector1">
            <a:avLst/>
          </a:prstGeom>
          <a:ln w="508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156176" y="2996952"/>
            <a:ext cx="2880320" cy="369332"/>
          </a:xfrm>
          <a:prstGeom prst="rect">
            <a:avLst/>
          </a:prstGeom>
          <a:noFill/>
        </p:spPr>
        <p:txBody>
          <a:bodyPr wrap="square" rtlCol="0">
            <a:spAutoFit/>
          </a:bodyPr>
          <a:lstStyle/>
          <a:p>
            <a:r>
              <a:rPr lang="en-GB" dirty="0">
                <a:solidFill>
                  <a:srgbClr val="FF33CC"/>
                </a:solidFill>
              </a:rPr>
              <a:t>Lowest point of AC curve</a:t>
            </a:r>
          </a:p>
        </p:txBody>
      </p:sp>
      <p:cxnSp>
        <p:nvCxnSpPr>
          <p:cNvPr id="40" name="Straight Arrow Connector 39"/>
          <p:cNvCxnSpPr>
            <a:stCxn id="39" idx="2"/>
          </p:cNvCxnSpPr>
          <p:nvPr/>
        </p:nvCxnSpPr>
        <p:spPr>
          <a:xfrm>
            <a:off x="7596336" y="3366284"/>
            <a:ext cx="144016" cy="1214844"/>
          </a:xfrm>
          <a:prstGeom prst="straightConnector1">
            <a:avLst/>
          </a:prstGeom>
          <a:ln w="50800">
            <a:solidFill>
              <a:srgbClr val="FF33CC"/>
            </a:solidFill>
            <a:tailEnd type="stealth"/>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0" y="4365104"/>
            <a:ext cx="539552" cy="369332"/>
          </a:xfrm>
          <a:prstGeom prst="rect">
            <a:avLst/>
          </a:prstGeom>
          <a:noFill/>
        </p:spPr>
        <p:txBody>
          <a:bodyPr wrap="square" rtlCol="0">
            <a:spAutoFit/>
          </a:bodyPr>
          <a:lstStyle/>
          <a:p>
            <a:r>
              <a:rPr lang="en-GB" b="1" dirty="0">
                <a:solidFill>
                  <a:srgbClr val="0000FF"/>
                </a:solidFill>
              </a:rPr>
              <a:t>AC</a:t>
            </a:r>
          </a:p>
        </p:txBody>
      </p:sp>
      <p:cxnSp>
        <p:nvCxnSpPr>
          <p:cNvPr id="34" name="Straight Connector 33"/>
          <p:cNvCxnSpPr/>
          <p:nvPr/>
        </p:nvCxnSpPr>
        <p:spPr>
          <a:xfrm flipH="1">
            <a:off x="971600" y="4581128"/>
            <a:ext cx="6768752"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0" y="4869160"/>
            <a:ext cx="467544" cy="369332"/>
          </a:xfrm>
          <a:prstGeom prst="rect">
            <a:avLst/>
          </a:prstGeom>
          <a:noFill/>
        </p:spPr>
        <p:txBody>
          <a:bodyPr wrap="square" rtlCol="0">
            <a:spAutoFit/>
          </a:bodyPr>
          <a:lstStyle/>
          <a:p>
            <a:r>
              <a:rPr lang="en-GB" dirty="0">
                <a:solidFill>
                  <a:srgbClr val="0000FF"/>
                </a:solidFill>
              </a:rPr>
              <a:t>P</a:t>
            </a:r>
          </a:p>
        </p:txBody>
      </p:sp>
      <p:cxnSp>
        <p:nvCxnSpPr>
          <p:cNvPr id="31" name="Straight Connector 30"/>
          <p:cNvCxnSpPr/>
          <p:nvPr/>
        </p:nvCxnSpPr>
        <p:spPr>
          <a:xfrm flipH="1">
            <a:off x="899592" y="5085184"/>
            <a:ext cx="6840760"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 Unit Cost (pence)</a:t>
            </a:r>
          </a:p>
        </p:txBody>
      </p:sp>
      <p:sp>
        <p:nvSpPr>
          <p:cNvPr id="4" name="Right Arrow 3"/>
          <p:cNvSpPr/>
          <p:nvPr/>
        </p:nvSpPr>
        <p:spPr>
          <a:xfrm>
            <a:off x="539552" y="5373216"/>
            <a:ext cx="7920880"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a:t>
            </a:r>
          </a:p>
        </p:txBody>
      </p:sp>
      <p:sp>
        <p:nvSpPr>
          <p:cNvPr id="10" name="Freeform 9"/>
          <p:cNvSpPr/>
          <p:nvPr/>
        </p:nvSpPr>
        <p:spPr>
          <a:xfrm>
            <a:off x="1259632" y="1556792"/>
            <a:ext cx="6665046" cy="3517705"/>
          </a:xfrm>
          <a:custGeom>
            <a:avLst/>
            <a:gdLst>
              <a:gd name="connsiteX0" fmla="*/ 0 w 6512944"/>
              <a:gd name="connsiteY0" fmla="*/ 0 h 4012721"/>
              <a:gd name="connsiteX1" fmla="*/ 163902 w 6512944"/>
              <a:gd name="connsiteY1" fmla="*/ 1742536 h 4012721"/>
              <a:gd name="connsiteX2" fmla="*/ 879895 w 6512944"/>
              <a:gd name="connsiteY2" fmla="*/ 3312544 h 4012721"/>
              <a:gd name="connsiteX3" fmla="*/ 3683480 w 6512944"/>
              <a:gd name="connsiteY3" fmla="*/ 3838755 h 4012721"/>
              <a:gd name="connsiteX4" fmla="*/ 5891842 w 6512944"/>
              <a:gd name="connsiteY4" fmla="*/ 3985404 h 4012721"/>
              <a:gd name="connsiteX5" fmla="*/ 6512944 w 6512944"/>
              <a:gd name="connsiteY5" fmla="*/ 4002657 h 4012721"/>
              <a:gd name="connsiteX0" fmla="*/ 0 w 6521031"/>
              <a:gd name="connsiteY0" fmla="*/ 0 h 3373689"/>
              <a:gd name="connsiteX1" fmla="*/ 171989 w 6521031"/>
              <a:gd name="connsiteY1" fmla="*/ 1103504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1512169 w 6521031"/>
              <a:gd name="connsiteY2" fmla="*/ 28083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93038"/>
              <a:gd name="connsiteY0" fmla="*/ 0 h 4309793"/>
              <a:gd name="connsiteX1" fmla="*/ 360040 w 6593038"/>
              <a:gd name="connsiteY1" fmla="*/ 2736304 h 4309793"/>
              <a:gd name="connsiteX2" fmla="*/ 1584176 w 6593038"/>
              <a:gd name="connsiteY2" fmla="*/ 3744416 h 4309793"/>
              <a:gd name="connsiteX3" fmla="*/ 3763574 w 6593038"/>
              <a:gd name="connsiteY3" fmla="*/ 4135827 h 4309793"/>
              <a:gd name="connsiteX4" fmla="*/ 5971936 w 6593038"/>
              <a:gd name="connsiteY4" fmla="*/ 4282476 h 4309793"/>
              <a:gd name="connsiteX5" fmla="*/ 6593038 w 6593038"/>
              <a:gd name="connsiteY5" fmla="*/ 4299729 h 4309793"/>
              <a:gd name="connsiteX0" fmla="*/ 0 w 6593038"/>
              <a:gd name="connsiteY0" fmla="*/ 0 h 3589713"/>
              <a:gd name="connsiteX1" fmla="*/ 360040 w 6593038"/>
              <a:gd name="connsiteY1" fmla="*/ 2016224 h 3589713"/>
              <a:gd name="connsiteX2" fmla="*/ 1584176 w 6593038"/>
              <a:gd name="connsiteY2" fmla="*/ 3024336 h 3589713"/>
              <a:gd name="connsiteX3" fmla="*/ 3763574 w 6593038"/>
              <a:gd name="connsiteY3" fmla="*/ 3415747 h 3589713"/>
              <a:gd name="connsiteX4" fmla="*/ 5971936 w 6593038"/>
              <a:gd name="connsiteY4" fmla="*/ 3562396 h 3589713"/>
              <a:gd name="connsiteX5" fmla="*/ 6593038 w 6593038"/>
              <a:gd name="connsiteY5" fmla="*/ 3579649 h 3589713"/>
              <a:gd name="connsiteX0" fmla="*/ 0 w 6593038"/>
              <a:gd name="connsiteY0" fmla="*/ 0 h 2941641"/>
              <a:gd name="connsiteX1" fmla="*/ 360040 w 6593038"/>
              <a:gd name="connsiteY1" fmla="*/ 1368152 h 2941641"/>
              <a:gd name="connsiteX2" fmla="*/ 1584176 w 6593038"/>
              <a:gd name="connsiteY2" fmla="*/ 2376264 h 2941641"/>
              <a:gd name="connsiteX3" fmla="*/ 3763574 w 6593038"/>
              <a:gd name="connsiteY3" fmla="*/ 2767675 h 2941641"/>
              <a:gd name="connsiteX4" fmla="*/ 5971936 w 6593038"/>
              <a:gd name="connsiteY4" fmla="*/ 2914324 h 2941641"/>
              <a:gd name="connsiteX5" fmla="*/ 6593038 w 6593038"/>
              <a:gd name="connsiteY5" fmla="*/ 2931577 h 2941641"/>
              <a:gd name="connsiteX0" fmla="*/ 0 w 6665046"/>
              <a:gd name="connsiteY0" fmla="*/ 0 h 3517705"/>
              <a:gd name="connsiteX1" fmla="*/ 432048 w 6665046"/>
              <a:gd name="connsiteY1" fmla="*/ 1944216 h 3517705"/>
              <a:gd name="connsiteX2" fmla="*/ 1656184 w 6665046"/>
              <a:gd name="connsiteY2" fmla="*/ 2952328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808312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665046"/>
              <a:gd name="connsiteY0" fmla="*/ 0 h 3517705"/>
              <a:gd name="connsiteX1" fmla="*/ 432048 w 6665046"/>
              <a:gd name="connsiteY1" fmla="*/ 1944216 h 3517705"/>
              <a:gd name="connsiteX2" fmla="*/ 1368152 w 6665046"/>
              <a:gd name="connsiteY2" fmla="*/ 2736304 h 3517705"/>
              <a:gd name="connsiteX3" fmla="*/ 3835582 w 6665046"/>
              <a:gd name="connsiteY3" fmla="*/ 3343739 h 3517705"/>
              <a:gd name="connsiteX4" fmla="*/ 6043944 w 6665046"/>
              <a:gd name="connsiteY4" fmla="*/ 3490388 h 3517705"/>
              <a:gd name="connsiteX5" fmla="*/ 6665046 w 6665046"/>
              <a:gd name="connsiteY5" fmla="*/ 3507641 h 351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5046" h="3517705">
                <a:moveTo>
                  <a:pt x="0" y="0"/>
                </a:moveTo>
                <a:cubicBezTo>
                  <a:pt x="8626" y="595222"/>
                  <a:pt x="204023" y="1488165"/>
                  <a:pt x="432048" y="1944216"/>
                </a:cubicBezTo>
                <a:cubicBezTo>
                  <a:pt x="660073" y="2400267"/>
                  <a:pt x="800896" y="2503050"/>
                  <a:pt x="1368152" y="2736304"/>
                </a:cubicBezTo>
                <a:cubicBezTo>
                  <a:pt x="1935408" y="2969558"/>
                  <a:pt x="3056283" y="3218058"/>
                  <a:pt x="3835582" y="3343739"/>
                </a:cubicBezTo>
                <a:cubicBezTo>
                  <a:pt x="4614881" y="3469420"/>
                  <a:pt x="5572367" y="3463071"/>
                  <a:pt x="6043944" y="3490388"/>
                </a:cubicBezTo>
                <a:cubicBezTo>
                  <a:pt x="6515521" y="3517705"/>
                  <a:pt x="6590283" y="3512673"/>
                  <a:pt x="6665046" y="3507641"/>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331640" y="620688"/>
            <a:ext cx="6624736" cy="3987823"/>
          </a:xfrm>
          <a:custGeom>
            <a:avLst/>
            <a:gdLst>
              <a:gd name="connsiteX0" fmla="*/ 0 w 6573328"/>
              <a:gd name="connsiteY0" fmla="*/ 0 h 4554747"/>
              <a:gd name="connsiteX1" fmla="*/ 181155 w 6573328"/>
              <a:gd name="connsiteY1" fmla="*/ 117319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0 w 6573328"/>
              <a:gd name="connsiteY0" fmla="*/ 0 h 4554747"/>
              <a:gd name="connsiteX1" fmla="*/ 291204 w 6573328"/>
              <a:gd name="connsiteY1" fmla="*/ 109060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1438 w 6574766"/>
              <a:gd name="connsiteY0" fmla="*/ 171285 h 4726032"/>
              <a:gd name="connsiteX1" fmla="*/ 76618 w 6574766"/>
              <a:gd name="connsiteY1" fmla="*/ 181767 h 4726032"/>
              <a:gd name="connsiteX2" fmla="*/ 292642 w 6574766"/>
              <a:gd name="connsiteY2" fmla="*/ 1261887 h 4726032"/>
              <a:gd name="connsiteX3" fmla="*/ 924464 w 6574766"/>
              <a:gd name="connsiteY3" fmla="*/ 3181904 h 4726032"/>
              <a:gd name="connsiteX4" fmla="*/ 2442713 w 6574766"/>
              <a:gd name="connsiteY4" fmla="*/ 3984161 h 4726032"/>
              <a:gd name="connsiteX5" fmla="*/ 4875362 w 6574766"/>
              <a:gd name="connsiteY5" fmla="*/ 4527625 h 4726032"/>
              <a:gd name="connsiteX6" fmla="*/ 6574766 w 6574766"/>
              <a:gd name="connsiteY6" fmla="*/ 4726032 h 4726032"/>
              <a:gd name="connsiteX0" fmla="*/ 0 w 6498148"/>
              <a:gd name="connsiteY0" fmla="*/ 0 h 4544265"/>
              <a:gd name="connsiteX1" fmla="*/ 216024 w 6498148"/>
              <a:gd name="connsiteY1" fmla="*/ 1080120 h 4544265"/>
              <a:gd name="connsiteX2" fmla="*/ 847846 w 6498148"/>
              <a:gd name="connsiteY2" fmla="*/ 3000137 h 4544265"/>
              <a:gd name="connsiteX3" fmla="*/ 2366095 w 6498148"/>
              <a:gd name="connsiteY3" fmla="*/ 3802394 h 4544265"/>
              <a:gd name="connsiteX4" fmla="*/ 4798744 w 6498148"/>
              <a:gd name="connsiteY4" fmla="*/ 4345858 h 4544265"/>
              <a:gd name="connsiteX5" fmla="*/ 6498148 w 6498148"/>
              <a:gd name="connsiteY5" fmla="*/ 4544265 h 4544265"/>
              <a:gd name="connsiteX0" fmla="*/ 0 w 6498148"/>
              <a:gd name="connsiteY0" fmla="*/ 0 h 4544265"/>
              <a:gd name="connsiteX1" fmla="*/ 216024 w 6498148"/>
              <a:gd name="connsiteY1" fmla="*/ 1080120 h 4544265"/>
              <a:gd name="connsiteX2" fmla="*/ 847846 w 6498148"/>
              <a:gd name="connsiteY2" fmla="*/ 3000137 h 4544265"/>
              <a:gd name="connsiteX3" fmla="*/ 2376264 w 6498148"/>
              <a:gd name="connsiteY3" fmla="*/ 3960440 h 4544265"/>
              <a:gd name="connsiteX4" fmla="*/ 4798744 w 6498148"/>
              <a:gd name="connsiteY4" fmla="*/ 4345858 h 4544265"/>
              <a:gd name="connsiteX5" fmla="*/ 6498148 w 6498148"/>
              <a:gd name="connsiteY5" fmla="*/ 4544265 h 4544265"/>
              <a:gd name="connsiteX0" fmla="*/ 0 w 6498148"/>
              <a:gd name="connsiteY0" fmla="*/ 0 h 4561800"/>
              <a:gd name="connsiteX1" fmla="*/ 216024 w 6498148"/>
              <a:gd name="connsiteY1" fmla="*/ 1080120 h 4561800"/>
              <a:gd name="connsiteX2" fmla="*/ 847846 w 6498148"/>
              <a:gd name="connsiteY2" fmla="*/ 3000137 h 4561800"/>
              <a:gd name="connsiteX3" fmla="*/ 2376264 w 6498148"/>
              <a:gd name="connsiteY3" fmla="*/ 3960440 h 4561800"/>
              <a:gd name="connsiteX4" fmla="*/ 4752528 w 6498148"/>
              <a:gd name="connsiteY4" fmla="*/ 4464496 h 4561800"/>
              <a:gd name="connsiteX5" fmla="*/ 6498148 w 6498148"/>
              <a:gd name="connsiteY5" fmla="*/ 4544265 h 4561800"/>
              <a:gd name="connsiteX0" fmla="*/ 0 w 6480720"/>
              <a:gd name="connsiteY0" fmla="*/ 0 h 4608511"/>
              <a:gd name="connsiteX1" fmla="*/ 216024 w 6480720"/>
              <a:gd name="connsiteY1" fmla="*/ 1080120 h 4608511"/>
              <a:gd name="connsiteX2" fmla="*/ 847846 w 6480720"/>
              <a:gd name="connsiteY2" fmla="*/ 3000137 h 4608511"/>
              <a:gd name="connsiteX3" fmla="*/ 2376264 w 6480720"/>
              <a:gd name="connsiteY3" fmla="*/ 3960440 h 4608511"/>
              <a:gd name="connsiteX4" fmla="*/ 4752528 w 6480720"/>
              <a:gd name="connsiteY4" fmla="*/ 4464496 h 4608511"/>
              <a:gd name="connsiteX5" fmla="*/ 6480720 w 6480720"/>
              <a:gd name="connsiteY5" fmla="*/ 4608511 h 4608511"/>
              <a:gd name="connsiteX0" fmla="*/ 0 w 6408712"/>
              <a:gd name="connsiteY0" fmla="*/ 0 h 4203847"/>
              <a:gd name="connsiteX1" fmla="*/ 144016 w 6408712"/>
              <a:gd name="connsiteY1" fmla="*/ 675456 h 4203847"/>
              <a:gd name="connsiteX2" fmla="*/ 775838 w 6408712"/>
              <a:gd name="connsiteY2" fmla="*/ 2595473 h 4203847"/>
              <a:gd name="connsiteX3" fmla="*/ 2304256 w 6408712"/>
              <a:gd name="connsiteY3" fmla="*/ 3555776 h 4203847"/>
              <a:gd name="connsiteX4" fmla="*/ 4680520 w 6408712"/>
              <a:gd name="connsiteY4" fmla="*/ 4059832 h 4203847"/>
              <a:gd name="connsiteX5" fmla="*/ 6408712 w 6408712"/>
              <a:gd name="connsiteY5" fmla="*/ 4203847 h 4203847"/>
              <a:gd name="connsiteX0" fmla="*/ 168019 w 6576731"/>
              <a:gd name="connsiteY0" fmla="*/ 40568 h 4244415"/>
              <a:gd name="connsiteX1" fmla="*/ 24003 w 6576731"/>
              <a:gd name="connsiteY1" fmla="*/ 112576 h 4244415"/>
              <a:gd name="connsiteX2" fmla="*/ 312035 w 6576731"/>
              <a:gd name="connsiteY2" fmla="*/ 716024 h 4244415"/>
              <a:gd name="connsiteX3" fmla="*/ 943857 w 6576731"/>
              <a:gd name="connsiteY3" fmla="*/ 2636041 h 4244415"/>
              <a:gd name="connsiteX4" fmla="*/ 2472275 w 6576731"/>
              <a:gd name="connsiteY4" fmla="*/ 3596344 h 4244415"/>
              <a:gd name="connsiteX5" fmla="*/ 4848539 w 6576731"/>
              <a:gd name="connsiteY5" fmla="*/ 4100400 h 4244415"/>
              <a:gd name="connsiteX6" fmla="*/ 6576731 w 6576731"/>
              <a:gd name="connsiteY6" fmla="*/ 4244415 h 4244415"/>
              <a:gd name="connsiteX0" fmla="*/ 0 w 6552728"/>
              <a:gd name="connsiteY0" fmla="*/ 0 h 4131839"/>
              <a:gd name="connsiteX1" fmla="*/ 288032 w 6552728"/>
              <a:gd name="connsiteY1" fmla="*/ 603448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552728"/>
              <a:gd name="connsiteY0" fmla="*/ 0 h 4131839"/>
              <a:gd name="connsiteX1" fmla="*/ 288032 w 6552728"/>
              <a:gd name="connsiteY1" fmla="*/ 936104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624736"/>
              <a:gd name="connsiteY0" fmla="*/ 0 h 3987823"/>
              <a:gd name="connsiteX1" fmla="*/ 360040 w 6624736"/>
              <a:gd name="connsiteY1" fmla="*/ 792088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 name="connsiteX0" fmla="*/ 0 w 6624736"/>
              <a:gd name="connsiteY0" fmla="*/ 0 h 3987823"/>
              <a:gd name="connsiteX1" fmla="*/ 288032 w 6624736"/>
              <a:gd name="connsiteY1" fmla="*/ 864096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4736" h="3987823">
                <a:moveTo>
                  <a:pt x="0" y="0"/>
                </a:moveTo>
                <a:cubicBezTo>
                  <a:pt x="24003" y="112576"/>
                  <a:pt x="122722" y="467521"/>
                  <a:pt x="288032" y="864096"/>
                </a:cubicBezTo>
                <a:cubicBezTo>
                  <a:pt x="453342" y="1260671"/>
                  <a:pt x="619821" y="1966840"/>
                  <a:pt x="991862" y="2379449"/>
                </a:cubicBezTo>
                <a:cubicBezTo>
                  <a:pt x="1363903" y="2792058"/>
                  <a:pt x="1869500" y="3095692"/>
                  <a:pt x="2520280" y="3339752"/>
                </a:cubicBezTo>
                <a:cubicBezTo>
                  <a:pt x="3171060" y="3583812"/>
                  <a:pt x="4212468" y="3735796"/>
                  <a:pt x="4896544" y="3843808"/>
                </a:cubicBezTo>
                <a:cubicBezTo>
                  <a:pt x="5580620" y="3951820"/>
                  <a:pt x="6337189" y="3956193"/>
                  <a:pt x="6624736" y="3987823"/>
                </a:cubicBezTo>
              </a:path>
            </a:pathLst>
          </a:custGeom>
          <a:ln w="63500">
            <a:solidFill>
              <a:srgbClr val="FF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899592" y="1268760"/>
            <a:ext cx="3168352" cy="369332"/>
          </a:xfrm>
          <a:prstGeom prst="rect">
            <a:avLst/>
          </a:prstGeom>
          <a:noFill/>
        </p:spPr>
        <p:txBody>
          <a:bodyPr wrap="square" rtlCol="0">
            <a:spAutoFit/>
          </a:bodyPr>
          <a:lstStyle/>
          <a:p>
            <a:r>
              <a:rPr lang="en-GB" b="1" dirty="0">
                <a:solidFill>
                  <a:srgbClr val="FF0000"/>
                </a:solidFill>
              </a:rPr>
              <a:t>Long-run Marginal Cost</a:t>
            </a:r>
          </a:p>
        </p:txBody>
      </p:sp>
      <p:sp>
        <p:nvSpPr>
          <p:cNvPr id="18" name="TextBox 17"/>
          <p:cNvSpPr txBox="1"/>
          <p:nvPr/>
        </p:nvSpPr>
        <p:spPr>
          <a:xfrm>
            <a:off x="1043608" y="332656"/>
            <a:ext cx="3600400" cy="369332"/>
          </a:xfrm>
          <a:prstGeom prst="rect">
            <a:avLst/>
          </a:prstGeom>
          <a:noFill/>
        </p:spPr>
        <p:txBody>
          <a:bodyPr wrap="square" rtlCol="0">
            <a:spAutoFit/>
          </a:bodyPr>
          <a:lstStyle/>
          <a:p>
            <a:r>
              <a:rPr lang="en-GB" b="1" dirty="0">
                <a:solidFill>
                  <a:srgbClr val="FF33CC"/>
                </a:solidFill>
              </a:rPr>
              <a:t>Long-run Average Cost</a:t>
            </a:r>
          </a:p>
        </p:txBody>
      </p:sp>
      <p:cxnSp>
        <p:nvCxnSpPr>
          <p:cNvPr id="20" name="Straight Connector 19"/>
          <p:cNvCxnSpPr/>
          <p:nvPr/>
        </p:nvCxnSpPr>
        <p:spPr>
          <a:xfrm>
            <a:off x="7740352" y="4581128"/>
            <a:ext cx="0" cy="1728192"/>
          </a:xfrm>
          <a:prstGeom prst="line">
            <a:avLst/>
          </a:prstGeom>
          <a:ln w="635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52120" y="6237312"/>
            <a:ext cx="2808312" cy="646331"/>
          </a:xfrm>
          <a:prstGeom prst="rect">
            <a:avLst/>
          </a:prstGeom>
          <a:noFill/>
        </p:spPr>
        <p:txBody>
          <a:bodyPr wrap="square" rtlCol="0">
            <a:spAutoFit/>
          </a:bodyPr>
          <a:lstStyle/>
          <a:p>
            <a:r>
              <a:rPr lang="en-GB" b="1" dirty="0">
                <a:solidFill>
                  <a:srgbClr val="0000FF"/>
                </a:solidFill>
              </a:rPr>
              <a:t>Whole Market Output 		Q</a:t>
            </a:r>
          </a:p>
        </p:txBody>
      </p:sp>
      <p:sp>
        <p:nvSpPr>
          <p:cNvPr id="23" name="Line 5"/>
          <p:cNvSpPr>
            <a:spLocks noChangeShapeType="1"/>
          </p:cNvSpPr>
          <p:nvPr/>
        </p:nvSpPr>
        <p:spPr bwMode="auto">
          <a:xfrm>
            <a:off x="1403648" y="0"/>
            <a:ext cx="6624736" cy="5301208"/>
          </a:xfrm>
          <a:prstGeom prst="line">
            <a:avLst/>
          </a:prstGeom>
          <a:noFill/>
          <a:ln w="63500">
            <a:solidFill>
              <a:srgbClr val="0000FF"/>
            </a:solidFill>
            <a:round/>
            <a:headEnd/>
            <a:tailEnd/>
          </a:ln>
        </p:spPr>
        <p:txBody>
          <a:bodyPr/>
          <a:lstStyle/>
          <a:p>
            <a:endParaRPr lang="en-GB"/>
          </a:p>
        </p:txBody>
      </p:sp>
      <p:sp>
        <p:nvSpPr>
          <p:cNvPr id="24" name="TextBox 23"/>
          <p:cNvSpPr txBox="1"/>
          <p:nvPr/>
        </p:nvSpPr>
        <p:spPr>
          <a:xfrm>
            <a:off x="3707904" y="1628800"/>
            <a:ext cx="2232248" cy="369332"/>
          </a:xfrm>
          <a:prstGeom prst="rect">
            <a:avLst/>
          </a:prstGeom>
          <a:noFill/>
        </p:spPr>
        <p:txBody>
          <a:bodyPr wrap="square" rtlCol="0">
            <a:spAutoFit/>
          </a:bodyPr>
          <a:lstStyle/>
          <a:p>
            <a:r>
              <a:rPr lang="en-GB" b="1" dirty="0">
                <a:solidFill>
                  <a:srgbClr val="0000FF"/>
                </a:solidFill>
              </a:rPr>
              <a:t>Average Revenue</a:t>
            </a:r>
          </a:p>
        </p:txBody>
      </p:sp>
      <p:sp>
        <p:nvSpPr>
          <p:cNvPr id="25" name="Rectangle 24"/>
          <p:cNvSpPr/>
          <p:nvPr/>
        </p:nvSpPr>
        <p:spPr>
          <a:xfrm>
            <a:off x="899592" y="4581128"/>
            <a:ext cx="6840760" cy="504056"/>
          </a:xfrm>
          <a:prstGeom prst="rect">
            <a:avLst/>
          </a:prstGeom>
          <a:solidFill>
            <a:srgbClr val="FF9999">
              <a:alpha val="75686"/>
            </a:srgbClr>
          </a:solidFill>
          <a:ln>
            <a:solidFill>
              <a:schemeClr val="accent1">
                <a:shade val="50000"/>
                <a:alpha val="4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Firm is loss-making when producing a level of output that is </a:t>
            </a:r>
            <a:r>
              <a:rPr lang="en-GB" dirty="0" err="1">
                <a:solidFill>
                  <a:schemeClr val="tx1"/>
                </a:solidFill>
              </a:rPr>
              <a:t>allocatively</a:t>
            </a:r>
            <a:r>
              <a:rPr lang="en-GB" dirty="0">
                <a:solidFill>
                  <a:schemeClr val="tx1"/>
                </a:solidFill>
              </a:rPr>
              <a:t> and productively efficient</a:t>
            </a:r>
          </a:p>
        </p:txBody>
      </p:sp>
      <p:sp>
        <p:nvSpPr>
          <p:cNvPr id="26" name="Line 5"/>
          <p:cNvSpPr>
            <a:spLocks noChangeShapeType="1"/>
          </p:cNvSpPr>
          <p:nvPr/>
        </p:nvSpPr>
        <p:spPr bwMode="auto">
          <a:xfrm>
            <a:off x="1331640" y="332656"/>
            <a:ext cx="2592288" cy="5040560"/>
          </a:xfrm>
          <a:prstGeom prst="line">
            <a:avLst/>
          </a:prstGeom>
          <a:noFill/>
          <a:ln w="63500">
            <a:solidFill>
              <a:srgbClr val="3399FF">
                <a:alpha val="45882"/>
              </a:srgbClr>
            </a:solidFill>
            <a:round/>
            <a:headEnd/>
            <a:tailEnd/>
          </a:ln>
        </p:spPr>
        <p:txBody>
          <a:bodyPr/>
          <a:lstStyle/>
          <a:p>
            <a:endParaRPr lang="en-GB"/>
          </a:p>
        </p:txBody>
      </p:sp>
      <p:sp>
        <p:nvSpPr>
          <p:cNvPr id="27" name="TextBox 26"/>
          <p:cNvSpPr txBox="1"/>
          <p:nvPr/>
        </p:nvSpPr>
        <p:spPr>
          <a:xfrm>
            <a:off x="3851920" y="5301208"/>
            <a:ext cx="2160240" cy="369332"/>
          </a:xfrm>
          <a:prstGeom prst="rect">
            <a:avLst/>
          </a:prstGeom>
          <a:noFill/>
        </p:spPr>
        <p:txBody>
          <a:bodyPr wrap="square" rtlCol="0">
            <a:spAutoFit/>
          </a:bodyPr>
          <a:lstStyle/>
          <a:p>
            <a:r>
              <a:rPr lang="en-GB" b="1" dirty="0">
                <a:solidFill>
                  <a:srgbClr val="3399FF"/>
                </a:solidFill>
              </a:rPr>
              <a:t>Marginal Revenue</a:t>
            </a:r>
          </a:p>
        </p:txBody>
      </p:sp>
      <p:cxnSp>
        <p:nvCxnSpPr>
          <p:cNvPr id="29" name="Straight Connector 28"/>
          <p:cNvCxnSpPr/>
          <p:nvPr/>
        </p:nvCxnSpPr>
        <p:spPr>
          <a:xfrm>
            <a:off x="3491880" y="1700808"/>
            <a:ext cx="0" cy="4464496"/>
          </a:xfrm>
          <a:prstGeom prst="line">
            <a:avLst/>
          </a:prstGeom>
          <a:ln w="63500">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899592" y="1700808"/>
            <a:ext cx="2592288" cy="2088232"/>
          </a:xfrm>
          <a:prstGeom prst="rect">
            <a:avLst/>
          </a:prstGeom>
          <a:solidFill>
            <a:srgbClr val="99CCFF">
              <a:alpha val="51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Monopoly makes super-normal profit despite inefficient production</a:t>
            </a:r>
          </a:p>
        </p:txBody>
      </p:sp>
      <p:sp>
        <p:nvSpPr>
          <p:cNvPr id="33" name="TextBox 32"/>
          <p:cNvSpPr txBox="1"/>
          <p:nvPr/>
        </p:nvSpPr>
        <p:spPr>
          <a:xfrm>
            <a:off x="5724128" y="2204864"/>
            <a:ext cx="1440160" cy="369332"/>
          </a:xfrm>
          <a:prstGeom prst="rect">
            <a:avLst/>
          </a:prstGeom>
          <a:noFill/>
        </p:spPr>
        <p:txBody>
          <a:bodyPr wrap="square" rtlCol="0">
            <a:spAutoFit/>
          </a:bodyPr>
          <a:lstStyle/>
          <a:p>
            <a:r>
              <a:rPr lang="en-GB" b="1" dirty="0">
                <a:solidFill>
                  <a:srgbClr val="FF0000"/>
                </a:solidFill>
              </a:rPr>
              <a:t>MC = </a:t>
            </a:r>
            <a:r>
              <a:rPr lang="en-GB" b="1" dirty="0">
                <a:solidFill>
                  <a:srgbClr val="99CCFF"/>
                </a:solidFill>
              </a:rPr>
              <a:t>MR</a:t>
            </a:r>
          </a:p>
        </p:txBody>
      </p:sp>
      <p:cxnSp>
        <p:nvCxnSpPr>
          <p:cNvPr id="35" name="Straight Arrow Connector 34"/>
          <p:cNvCxnSpPr>
            <a:stCxn id="33" idx="1"/>
          </p:cNvCxnSpPr>
          <p:nvPr/>
        </p:nvCxnSpPr>
        <p:spPr>
          <a:xfrm flipH="1">
            <a:off x="3563888" y="2389530"/>
            <a:ext cx="2160240" cy="2119590"/>
          </a:xfrm>
          <a:prstGeom prst="straightConnector1">
            <a:avLst/>
          </a:prstGeom>
          <a:ln w="50800">
            <a:tailEnd type="stealt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rot="2655510">
            <a:off x="7703840" y="4077072"/>
            <a:ext cx="1440160" cy="369332"/>
          </a:xfrm>
          <a:prstGeom prst="rect">
            <a:avLst/>
          </a:prstGeom>
          <a:noFill/>
        </p:spPr>
        <p:txBody>
          <a:bodyPr wrap="square" rtlCol="0">
            <a:spAutoFit/>
          </a:bodyPr>
          <a:lstStyle/>
          <a:p>
            <a:r>
              <a:rPr lang="en-GB" dirty="0">
                <a:solidFill>
                  <a:srgbClr val="0000FF"/>
                </a:solidFill>
              </a:rPr>
              <a:t>Price</a:t>
            </a:r>
            <a:r>
              <a:rPr lang="en-GB" dirty="0"/>
              <a:t> = </a:t>
            </a:r>
            <a:r>
              <a:rPr lang="en-GB" dirty="0">
                <a:solidFill>
                  <a:srgbClr val="FF0000"/>
                </a:solidFill>
              </a:rPr>
              <a:t>MC</a:t>
            </a:r>
          </a:p>
        </p:txBody>
      </p:sp>
      <p:cxnSp>
        <p:nvCxnSpPr>
          <p:cNvPr id="37" name="Straight Arrow Connector 36"/>
          <p:cNvCxnSpPr>
            <a:stCxn id="36" idx="2"/>
          </p:cNvCxnSpPr>
          <p:nvPr/>
        </p:nvCxnSpPr>
        <p:spPr>
          <a:xfrm flipH="1">
            <a:off x="7812360" y="4393995"/>
            <a:ext cx="482682" cy="547173"/>
          </a:xfrm>
          <a:prstGeom prst="straightConnector1">
            <a:avLst/>
          </a:prstGeom>
          <a:ln w="508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156176" y="2996952"/>
            <a:ext cx="2880320" cy="369332"/>
          </a:xfrm>
          <a:prstGeom prst="rect">
            <a:avLst/>
          </a:prstGeom>
          <a:noFill/>
        </p:spPr>
        <p:txBody>
          <a:bodyPr wrap="square" rtlCol="0">
            <a:spAutoFit/>
          </a:bodyPr>
          <a:lstStyle/>
          <a:p>
            <a:r>
              <a:rPr lang="en-GB" dirty="0">
                <a:solidFill>
                  <a:srgbClr val="FF33CC"/>
                </a:solidFill>
              </a:rPr>
              <a:t>Lowest point of AC curve</a:t>
            </a:r>
          </a:p>
        </p:txBody>
      </p:sp>
      <p:cxnSp>
        <p:nvCxnSpPr>
          <p:cNvPr id="40" name="Straight Arrow Connector 39"/>
          <p:cNvCxnSpPr>
            <a:stCxn id="39" idx="2"/>
          </p:cNvCxnSpPr>
          <p:nvPr/>
        </p:nvCxnSpPr>
        <p:spPr>
          <a:xfrm>
            <a:off x="7596336" y="3366284"/>
            <a:ext cx="144016" cy="1214844"/>
          </a:xfrm>
          <a:prstGeom prst="straightConnector1">
            <a:avLst/>
          </a:prstGeom>
          <a:ln w="50800">
            <a:solidFill>
              <a:srgbClr val="FF33CC"/>
            </a:solidFill>
            <a:tailEnd type="stealth"/>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95536" y="6237312"/>
            <a:ext cx="5112568" cy="646331"/>
          </a:xfrm>
          <a:prstGeom prst="rect">
            <a:avLst/>
          </a:prstGeom>
          <a:noFill/>
        </p:spPr>
        <p:txBody>
          <a:bodyPr wrap="square" rtlCol="0">
            <a:spAutoFit/>
          </a:bodyPr>
          <a:lstStyle/>
          <a:p>
            <a:r>
              <a:rPr lang="en-GB" b="1" dirty="0">
                <a:solidFill>
                  <a:srgbClr val="FF33CC"/>
                </a:solidFill>
              </a:rPr>
              <a:t>Super-normal profit making monopoly output</a:t>
            </a:r>
          </a:p>
          <a:p>
            <a:r>
              <a:rPr lang="en-GB" b="1" dirty="0">
                <a:solidFill>
                  <a:srgbClr val="FF33CC"/>
                </a:solidFill>
              </a:rPr>
              <a:t>			Q1</a:t>
            </a:r>
          </a:p>
        </p:txBody>
      </p:sp>
      <p:sp>
        <p:nvSpPr>
          <p:cNvPr id="30" name="TextBox 29"/>
          <p:cNvSpPr txBox="1"/>
          <p:nvPr/>
        </p:nvSpPr>
        <p:spPr>
          <a:xfrm>
            <a:off x="0" y="4365104"/>
            <a:ext cx="539552" cy="369332"/>
          </a:xfrm>
          <a:prstGeom prst="rect">
            <a:avLst/>
          </a:prstGeom>
          <a:noFill/>
        </p:spPr>
        <p:txBody>
          <a:bodyPr wrap="square" rtlCol="0">
            <a:spAutoFit/>
          </a:bodyPr>
          <a:lstStyle/>
          <a:p>
            <a:r>
              <a:rPr lang="en-GB" b="1" dirty="0">
                <a:solidFill>
                  <a:srgbClr val="0000FF"/>
                </a:solidFill>
              </a:rPr>
              <a:t>AC</a:t>
            </a:r>
          </a:p>
        </p:txBody>
      </p:sp>
      <p:cxnSp>
        <p:nvCxnSpPr>
          <p:cNvPr id="34" name="Straight Connector 33"/>
          <p:cNvCxnSpPr/>
          <p:nvPr/>
        </p:nvCxnSpPr>
        <p:spPr>
          <a:xfrm flipH="1">
            <a:off x="971600" y="4581128"/>
            <a:ext cx="6768752"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0" y="3645024"/>
            <a:ext cx="611560" cy="338554"/>
          </a:xfrm>
          <a:prstGeom prst="rect">
            <a:avLst/>
          </a:prstGeom>
          <a:noFill/>
        </p:spPr>
        <p:txBody>
          <a:bodyPr wrap="square" rtlCol="0">
            <a:spAutoFit/>
          </a:bodyPr>
          <a:lstStyle/>
          <a:p>
            <a:r>
              <a:rPr lang="en-GB" sz="1600" b="1" dirty="0">
                <a:solidFill>
                  <a:srgbClr val="FF33CC"/>
                </a:solidFill>
              </a:rPr>
              <a:t>AC1</a:t>
            </a:r>
          </a:p>
        </p:txBody>
      </p:sp>
      <p:cxnSp>
        <p:nvCxnSpPr>
          <p:cNvPr id="42" name="Straight Connector 41"/>
          <p:cNvCxnSpPr/>
          <p:nvPr/>
        </p:nvCxnSpPr>
        <p:spPr>
          <a:xfrm flipH="1">
            <a:off x="899592" y="3789040"/>
            <a:ext cx="2592288" cy="0"/>
          </a:xfrm>
          <a:prstGeom prst="line">
            <a:avLst/>
          </a:prstGeom>
          <a:ln w="41275">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0" y="1556792"/>
            <a:ext cx="467544" cy="369332"/>
          </a:xfrm>
          <a:prstGeom prst="rect">
            <a:avLst/>
          </a:prstGeom>
          <a:noFill/>
        </p:spPr>
        <p:txBody>
          <a:bodyPr wrap="square" rtlCol="0">
            <a:spAutoFit/>
          </a:bodyPr>
          <a:lstStyle/>
          <a:p>
            <a:r>
              <a:rPr lang="en-GB" dirty="0">
                <a:solidFill>
                  <a:srgbClr val="0000FF"/>
                </a:solidFill>
              </a:rPr>
              <a:t>P1</a:t>
            </a:r>
          </a:p>
        </p:txBody>
      </p:sp>
      <p:sp>
        <p:nvSpPr>
          <p:cNvPr id="31" name="TextBox 30"/>
          <p:cNvSpPr txBox="1"/>
          <p:nvPr/>
        </p:nvSpPr>
        <p:spPr>
          <a:xfrm>
            <a:off x="0" y="4869160"/>
            <a:ext cx="467544" cy="369332"/>
          </a:xfrm>
          <a:prstGeom prst="rect">
            <a:avLst/>
          </a:prstGeom>
          <a:noFill/>
        </p:spPr>
        <p:txBody>
          <a:bodyPr wrap="square" rtlCol="0">
            <a:spAutoFit/>
          </a:bodyPr>
          <a:lstStyle/>
          <a:p>
            <a:r>
              <a:rPr lang="en-GB" dirty="0">
                <a:solidFill>
                  <a:srgbClr val="0000FF"/>
                </a:solidFill>
              </a:rPr>
              <a:t>P</a:t>
            </a:r>
          </a:p>
        </p:txBody>
      </p:sp>
    </p:spTree>
    <p:extLst>
      <p:ext uri="{BB962C8B-B14F-4D97-AF65-F5344CB8AC3E}">
        <p14:creationId xmlns:p14="http://schemas.microsoft.com/office/powerpoint/2010/main" val="7553515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323528" y="620688"/>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 Unit Cost (pence)</a:t>
            </a:r>
          </a:p>
        </p:txBody>
      </p:sp>
      <p:sp>
        <p:nvSpPr>
          <p:cNvPr id="4" name="Right Arrow 3"/>
          <p:cNvSpPr/>
          <p:nvPr/>
        </p:nvSpPr>
        <p:spPr>
          <a:xfrm>
            <a:off x="539552" y="5373216"/>
            <a:ext cx="7920880"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a:t>
            </a:r>
          </a:p>
        </p:txBody>
      </p:sp>
      <p:sp>
        <p:nvSpPr>
          <p:cNvPr id="10" name="Freeform 9"/>
          <p:cNvSpPr/>
          <p:nvPr/>
        </p:nvSpPr>
        <p:spPr>
          <a:xfrm>
            <a:off x="1259632" y="1556792"/>
            <a:ext cx="6480720" cy="3509617"/>
          </a:xfrm>
          <a:custGeom>
            <a:avLst/>
            <a:gdLst>
              <a:gd name="connsiteX0" fmla="*/ 0 w 6512944"/>
              <a:gd name="connsiteY0" fmla="*/ 0 h 4012721"/>
              <a:gd name="connsiteX1" fmla="*/ 163902 w 6512944"/>
              <a:gd name="connsiteY1" fmla="*/ 1742536 h 4012721"/>
              <a:gd name="connsiteX2" fmla="*/ 879895 w 6512944"/>
              <a:gd name="connsiteY2" fmla="*/ 3312544 h 4012721"/>
              <a:gd name="connsiteX3" fmla="*/ 3683480 w 6512944"/>
              <a:gd name="connsiteY3" fmla="*/ 3838755 h 4012721"/>
              <a:gd name="connsiteX4" fmla="*/ 5891842 w 6512944"/>
              <a:gd name="connsiteY4" fmla="*/ 3985404 h 4012721"/>
              <a:gd name="connsiteX5" fmla="*/ 6512944 w 6512944"/>
              <a:gd name="connsiteY5" fmla="*/ 4002657 h 4012721"/>
              <a:gd name="connsiteX0" fmla="*/ 0 w 6521031"/>
              <a:gd name="connsiteY0" fmla="*/ 0 h 3373689"/>
              <a:gd name="connsiteX1" fmla="*/ 171989 w 6521031"/>
              <a:gd name="connsiteY1" fmla="*/ 1103504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887982 w 6521031"/>
              <a:gd name="connsiteY2" fmla="*/ 26735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21031"/>
              <a:gd name="connsiteY0" fmla="*/ 0 h 3373689"/>
              <a:gd name="connsiteX1" fmla="*/ 288033 w 6521031"/>
              <a:gd name="connsiteY1" fmla="*/ 1800200 h 3373689"/>
              <a:gd name="connsiteX2" fmla="*/ 1512169 w 6521031"/>
              <a:gd name="connsiteY2" fmla="*/ 2808312 h 3373689"/>
              <a:gd name="connsiteX3" fmla="*/ 3691567 w 6521031"/>
              <a:gd name="connsiteY3" fmla="*/ 3199723 h 3373689"/>
              <a:gd name="connsiteX4" fmla="*/ 5899929 w 6521031"/>
              <a:gd name="connsiteY4" fmla="*/ 3346372 h 3373689"/>
              <a:gd name="connsiteX5" fmla="*/ 6521031 w 6521031"/>
              <a:gd name="connsiteY5" fmla="*/ 3363625 h 3373689"/>
              <a:gd name="connsiteX0" fmla="*/ 0 w 6593038"/>
              <a:gd name="connsiteY0" fmla="*/ 0 h 4309793"/>
              <a:gd name="connsiteX1" fmla="*/ 360040 w 6593038"/>
              <a:gd name="connsiteY1" fmla="*/ 2736304 h 4309793"/>
              <a:gd name="connsiteX2" fmla="*/ 1584176 w 6593038"/>
              <a:gd name="connsiteY2" fmla="*/ 3744416 h 4309793"/>
              <a:gd name="connsiteX3" fmla="*/ 3763574 w 6593038"/>
              <a:gd name="connsiteY3" fmla="*/ 4135827 h 4309793"/>
              <a:gd name="connsiteX4" fmla="*/ 5971936 w 6593038"/>
              <a:gd name="connsiteY4" fmla="*/ 4282476 h 4309793"/>
              <a:gd name="connsiteX5" fmla="*/ 6593038 w 6593038"/>
              <a:gd name="connsiteY5" fmla="*/ 4299729 h 4309793"/>
              <a:gd name="connsiteX0" fmla="*/ 0 w 6593038"/>
              <a:gd name="connsiteY0" fmla="*/ 0 h 3589713"/>
              <a:gd name="connsiteX1" fmla="*/ 360040 w 6593038"/>
              <a:gd name="connsiteY1" fmla="*/ 2016224 h 3589713"/>
              <a:gd name="connsiteX2" fmla="*/ 1584176 w 6593038"/>
              <a:gd name="connsiteY2" fmla="*/ 3024336 h 3589713"/>
              <a:gd name="connsiteX3" fmla="*/ 3763574 w 6593038"/>
              <a:gd name="connsiteY3" fmla="*/ 3415747 h 3589713"/>
              <a:gd name="connsiteX4" fmla="*/ 5971936 w 6593038"/>
              <a:gd name="connsiteY4" fmla="*/ 3562396 h 3589713"/>
              <a:gd name="connsiteX5" fmla="*/ 6593038 w 6593038"/>
              <a:gd name="connsiteY5" fmla="*/ 3579649 h 3589713"/>
              <a:gd name="connsiteX0" fmla="*/ 0 w 6593038"/>
              <a:gd name="connsiteY0" fmla="*/ 0 h 2941641"/>
              <a:gd name="connsiteX1" fmla="*/ 360040 w 6593038"/>
              <a:gd name="connsiteY1" fmla="*/ 1368152 h 2941641"/>
              <a:gd name="connsiteX2" fmla="*/ 1584176 w 6593038"/>
              <a:gd name="connsiteY2" fmla="*/ 2376264 h 2941641"/>
              <a:gd name="connsiteX3" fmla="*/ 3763574 w 6593038"/>
              <a:gd name="connsiteY3" fmla="*/ 2767675 h 2941641"/>
              <a:gd name="connsiteX4" fmla="*/ 5971936 w 6593038"/>
              <a:gd name="connsiteY4" fmla="*/ 2914324 h 2941641"/>
              <a:gd name="connsiteX5" fmla="*/ 6593038 w 6593038"/>
              <a:gd name="connsiteY5" fmla="*/ 2931577 h 2941641"/>
              <a:gd name="connsiteX0" fmla="*/ 0 w 6665046"/>
              <a:gd name="connsiteY0" fmla="*/ 0 h 3517705"/>
              <a:gd name="connsiteX1" fmla="*/ 432048 w 6665046"/>
              <a:gd name="connsiteY1" fmla="*/ 1944216 h 3517705"/>
              <a:gd name="connsiteX2" fmla="*/ 1656184 w 6665046"/>
              <a:gd name="connsiteY2" fmla="*/ 2952328 h 3517705"/>
              <a:gd name="connsiteX3" fmla="*/ 3835582 w 6665046"/>
              <a:gd name="connsiteY3" fmla="*/ 3343739 h 3517705"/>
              <a:gd name="connsiteX4" fmla="*/ 6043944 w 6665046"/>
              <a:gd name="connsiteY4" fmla="*/ 3490388 h 3517705"/>
              <a:gd name="connsiteX5" fmla="*/ 6665046 w 6665046"/>
              <a:gd name="connsiteY5" fmla="*/ 3507641 h 3517705"/>
              <a:gd name="connsiteX0" fmla="*/ 0 w 6484800"/>
              <a:gd name="connsiteY0" fmla="*/ 0 h 3543622"/>
              <a:gd name="connsiteX1" fmla="*/ 432048 w 6484800"/>
              <a:gd name="connsiteY1" fmla="*/ 1944216 h 3543622"/>
              <a:gd name="connsiteX2" fmla="*/ 1656184 w 6484800"/>
              <a:gd name="connsiteY2" fmla="*/ 2952328 h 3543622"/>
              <a:gd name="connsiteX3" fmla="*/ 3835582 w 6484800"/>
              <a:gd name="connsiteY3" fmla="*/ 3343739 h 3543622"/>
              <a:gd name="connsiteX4" fmla="*/ 6043944 w 6484800"/>
              <a:gd name="connsiteY4" fmla="*/ 3490388 h 3543622"/>
              <a:gd name="connsiteX5" fmla="*/ 6480720 w 6484800"/>
              <a:gd name="connsiteY5" fmla="*/ 3024336 h 3543622"/>
              <a:gd name="connsiteX0" fmla="*/ 0 w 6480720"/>
              <a:gd name="connsiteY0" fmla="*/ 0 h 3509617"/>
              <a:gd name="connsiteX1" fmla="*/ 432048 w 6480720"/>
              <a:gd name="connsiteY1" fmla="*/ 1944216 h 3509617"/>
              <a:gd name="connsiteX2" fmla="*/ 1656184 w 6480720"/>
              <a:gd name="connsiteY2" fmla="*/ 2952328 h 3509617"/>
              <a:gd name="connsiteX3" fmla="*/ 3835582 w 6480720"/>
              <a:gd name="connsiteY3" fmla="*/ 3343739 h 3509617"/>
              <a:gd name="connsiteX4" fmla="*/ 5256584 w 6480720"/>
              <a:gd name="connsiteY4" fmla="*/ 3456383 h 3509617"/>
              <a:gd name="connsiteX5" fmla="*/ 6480720 w 6480720"/>
              <a:gd name="connsiteY5" fmla="*/ 3024336 h 3509617"/>
              <a:gd name="connsiteX0" fmla="*/ 0 w 6480720"/>
              <a:gd name="connsiteY0" fmla="*/ 0 h 3509617"/>
              <a:gd name="connsiteX1" fmla="*/ 432048 w 6480720"/>
              <a:gd name="connsiteY1" fmla="*/ 1944216 h 3509617"/>
              <a:gd name="connsiteX2" fmla="*/ 1584176 w 6480720"/>
              <a:gd name="connsiteY2" fmla="*/ 2808312 h 3509617"/>
              <a:gd name="connsiteX3" fmla="*/ 3835582 w 6480720"/>
              <a:gd name="connsiteY3" fmla="*/ 3343739 h 3509617"/>
              <a:gd name="connsiteX4" fmla="*/ 5256584 w 6480720"/>
              <a:gd name="connsiteY4" fmla="*/ 3456383 h 3509617"/>
              <a:gd name="connsiteX5" fmla="*/ 6480720 w 6480720"/>
              <a:gd name="connsiteY5" fmla="*/ 3024336 h 350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0720" h="3509617">
                <a:moveTo>
                  <a:pt x="0" y="0"/>
                </a:moveTo>
                <a:cubicBezTo>
                  <a:pt x="8626" y="595222"/>
                  <a:pt x="168019" y="1476164"/>
                  <a:pt x="432048" y="1944216"/>
                </a:cubicBezTo>
                <a:cubicBezTo>
                  <a:pt x="696077" y="2412268"/>
                  <a:pt x="1016920" y="2575058"/>
                  <a:pt x="1584176" y="2808312"/>
                </a:cubicBezTo>
                <a:cubicBezTo>
                  <a:pt x="2151432" y="3041566"/>
                  <a:pt x="3223514" y="3235727"/>
                  <a:pt x="3835582" y="3343739"/>
                </a:cubicBezTo>
                <a:cubicBezTo>
                  <a:pt x="4447650" y="3451751"/>
                  <a:pt x="4815728" y="3509617"/>
                  <a:pt x="5256584" y="3456383"/>
                </a:cubicBezTo>
                <a:cubicBezTo>
                  <a:pt x="5697440" y="3403149"/>
                  <a:pt x="6405957" y="3029368"/>
                  <a:pt x="6480720" y="3024336"/>
                </a:cubicBezTo>
              </a:path>
            </a:pathLst>
          </a:custGeom>
          <a:ln w="63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1331640" y="620688"/>
            <a:ext cx="6624736" cy="3987823"/>
          </a:xfrm>
          <a:custGeom>
            <a:avLst/>
            <a:gdLst>
              <a:gd name="connsiteX0" fmla="*/ 0 w 6573328"/>
              <a:gd name="connsiteY0" fmla="*/ 0 h 4554747"/>
              <a:gd name="connsiteX1" fmla="*/ 181155 w 6573328"/>
              <a:gd name="connsiteY1" fmla="*/ 117319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0 w 6573328"/>
              <a:gd name="connsiteY0" fmla="*/ 0 h 4554747"/>
              <a:gd name="connsiteX1" fmla="*/ 291204 w 6573328"/>
              <a:gd name="connsiteY1" fmla="*/ 1090602 h 4554747"/>
              <a:gd name="connsiteX2" fmla="*/ 923026 w 6573328"/>
              <a:gd name="connsiteY2" fmla="*/ 3010619 h 4554747"/>
              <a:gd name="connsiteX3" fmla="*/ 2441275 w 6573328"/>
              <a:gd name="connsiteY3" fmla="*/ 3812876 h 4554747"/>
              <a:gd name="connsiteX4" fmla="*/ 4873924 w 6573328"/>
              <a:gd name="connsiteY4" fmla="*/ 4356340 h 4554747"/>
              <a:gd name="connsiteX5" fmla="*/ 6573328 w 6573328"/>
              <a:gd name="connsiteY5" fmla="*/ 4554747 h 4554747"/>
              <a:gd name="connsiteX0" fmla="*/ 1438 w 6574766"/>
              <a:gd name="connsiteY0" fmla="*/ 171285 h 4726032"/>
              <a:gd name="connsiteX1" fmla="*/ 76618 w 6574766"/>
              <a:gd name="connsiteY1" fmla="*/ 181767 h 4726032"/>
              <a:gd name="connsiteX2" fmla="*/ 292642 w 6574766"/>
              <a:gd name="connsiteY2" fmla="*/ 1261887 h 4726032"/>
              <a:gd name="connsiteX3" fmla="*/ 924464 w 6574766"/>
              <a:gd name="connsiteY3" fmla="*/ 3181904 h 4726032"/>
              <a:gd name="connsiteX4" fmla="*/ 2442713 w 6574766"/>
              <a:gd name="connsiteY4" fmla="*/ 3984161 h 4726032"/>
              <a:gd name="connsiteX5" fmla="*/ 4875362 w 6574766"/>
              <a:gd name="connsiteY5" fmla="*/ 4527625 h 4726032"/>
              <a:gd name="connsiteX6" fmla="*/ 6574766 w 6574766"/>
              <a:gd name="connsiteY6" fmla="*/ 4726032 h 4726032"/>
              <a:gd name="connsiteX0" fmla="*/ 0 w 6498148"/>
              <a:gd name="connsiteY0" fmla="*/ 0 h 4544265"/>
              <a:gd name="connsiteX1" fmla="*/ 216024 w 6498148"/>
              <a:gd name="connsiteY1" fmla="*/ 1080120 h 4544265"/>
              <a:gd name="connsiteX2" fmla="*/ 847846 w 6498148"/>
              <a:gd name="connsiteY2" fmla="*/ 3000137 h 4544265"/>
              <a:gd name="connsiteX3" fmla="*/ 2366095 w 6498148"/>
              <a:gd name="connsiteY3" fmla="*/ 3802394 h 4544265"/>
              <a:gd name="connsiteX4" fmla="*/ 4798744 w 6498148"/>
              <a:gd name="connsiteY4" fmla="*/ 4345858 h 4544265"/>
              <a:gd name="connsiteX5" fmla="*/ 6498148 w 6498148"/>
              <a:gd name="connsiteY5" fmla="*/ 4544265 h 4544265"/>
              <a:gd name="connsiteX0" fmla="*/ 0 w 6498148"/>
              <a:gd name="connsiteY0" fmla="*/ 0 h 4544265"/>
              <a:gd name="connsiteX1" fmla="*/ 216024 w 6498148"/>
              <a:gd name="connsiteY1" fmla="*/ 1080120 h 4544265"/>
              <a:gd name="connsiteX2" fmla="*/ 847846 w 6498148"/>
              <a:gd name="connsiteY2" fmla="*/ 3000137 h 4544265"/>
              <a:gd name="connsiteX3" fmla="*/ 2376264 w 6498148"/>
              <a:gd name="connsiteY3" fmla="*/ 3960440 h 4544265"/>
              <a:gd name="connsiteX4" fmla="*/ 4798744 w 6498148"/>
              <a:gd name="connsiteY4" fmla="*/ 4345858 h 4544265"/>
              <a:gd name="connsiteX5" fmla="*/ 6498148 w 6498148"/>
              <a:gd name="connsiteY5" fmla="*/ 4544265 h 4544265"/>
              <a:gd name="connsiteX0" fmla="*/ 0 w 6498148"/>
              <a:gd name="connsiteY0" fmla="*/ 0 h 4561800"/>
              <a:gd name="connsiteX1" fmla="*/ 216024 w 6498148"/>
              <a:gd name="connsiteY1" fmla="*/ 1080120 h 4561800"/>
              <a:gd name="connsiteX2" fmla="*/ 847846 w 6498148"/>
              <a:gd name="connsiteY2" fmla="*/ 3000137 h 4561800"/>
              <a:gd name="connsiteX3" fmla="*/ 2376264 w 6498148"/>
              <a:gd name="connsiteY3" fmla="*/ 3960440 h 4561800"/>
              <a:gd name="connsiteX4" fmla="*/ 4752528 w 6498148"/>
              <a:gd name="connsiteY4" fmla="*/ 4464496 h 4561800"/>
              <a:gd name="connsiteX5" fmla="*/ 6498148 w 6498148"/>
              <a:gd name="connsiteY5" fmla="*/ 4544265 h 4561800"/>
              <a:gd name="connsiteX0" fmla="*/ 0 w 6480720"/>
              <a:gd name="connsiteY0" fmla="*/ 0 h 4608511"/>
              <a:gd name="connsiteX1" fmla="*/ 216024 w 6480720"/>
              <a:gd name="connsiteY1" fmla="*/ 1080120 h 4608511"/>
              <a:gd name="connsiteX2" fmla="*/ 847846 w 6480720"/>
              <a:gd name="connsiteY2" fmla="*/ 3000137 h 4608511"/>
              <a:gd name="connsiteX3" fmla="*/ 2376264 w 6480720"/>
              <a:gd name="connsiteY3" fmla="*/ 3960440 h 4608511"/>
              <a:gd name="connsiteX4" fmla="*/ 4752528 w 6480720"/>
              <a:gd name="connsiteY4" fmla="*/ 4464496 h 4608511"/>
              <a:gd name="connsiteX5" fmla="*/ 6480720 w 6480720"/>
              <a:gd name="connsiteY5" fmla="*/ 4608511 h 4608511"/>
              <a:gd name="connsiteX0" fmla="*/ 0 w 6408712"/>
              <a:gd name="connsiteY0" fmla="*/ 0 h 4203847"/>
              <a:gd name="connsiteX1" fmla="*/ 144016 w 6408712"/>
              <a:gd name="connsiteY1" fmla="*/ 675456 h 4203847"/>
              <a:gd name="connsiteX2" fmla="*/ 775838 w 6408712"/>
              <a:gd name="connsiteY2" fmla="*/ 2595473 h 4203847"/>
              <a:gd name="connsiteX3" fmla="*/ 2304256 w 6408712"/>
              <a:gd name="connsiteY3" fmla="*/ 3555776 h 4203847"/>
              <a:gd name="connsiteX4" fmla="*/ 4680520 w 6408712"/>
              <a:gd name="connsiteY4" fmla="*/ 4059832 h 4203847"/>
              <a:gd name="connsiteX5" fmla="*/ 6408712 w 6408712"/>
              <a:gd name="connsiteY5" fmla="*/ 4203847 h 4203847"/>
              <a:gd name="connsiteX0" fmla="*/ 168019 w 6576731"/>
              <a:gd name="connsiteY0" fmla="*/ 40568 h 4244415"/>
              <a:gd name="connsiteX1" fmla="*/ 24003 w 6576731"/>
              <a:gd name="connsiteY1" fmla="*/ 112576 h 4244415"/>
              <a:gd name="connsiteX2" fmla="*/ 312035 w 6576731"/>
              <a:gd name="connsiteY2" fmla="*/ 716024 h 4244415"/>
              <a:gd name="connsiteX3" fmla="*/ 943857 w 6576731"/>
              <a:gd name="connsiteY3" fmla="*/ 2636041 h 4244415"/>
              <a:gd name="connsiteX4" fmla="*/ 2472275 w 6576731"/>
              <a:gd name="connsiteY4" fmla="*/ 3596344 h 4244415"/>
              <a:gd name="connsiteX5" fmla="*/ 4848539 w 6576731"/>
              <a:gd name="connsiteY5" fmla="*/ 4100400 h 4244415"/>
              <a:gd name="connsiteX6" fmla="*/ 6576731 w 6576731"/>
              <a:gd name="connsiteY6" fmla="*/ 4244415 h 4244415"/>
              <a:gd name="connsiteX0" fmla="*/ 0 w 6552728"/>
              <a:gd name="connsiteY0" fmla="*/ 0 h 4131839"/>
              <a:gd name="connsiteX1" fmla="*/ 288032 w 6552728"/>
              <a:gd name="connsiteY1" fmla="*/ 603448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552728"/>
              <a:gd name="connsiteY0" fmla="*/ 0 h 4131839"/>
              <a:gd name="connsiteX1" fmla="*/ 288032 w 6552728"/>
              <a:gd name="connsiteY1" fmla="*/ 936104 h 4131839"/>
              <a:gd name="connsiteX2" fmla="*/ 919854 w 6552728"/>
              <a:gd name="connsiteY2" fmla="*/ 2523465 h 4131839"/>
              <a:gd name="connsiteX3" fmla="*/ 2448272 w 6552728"/>
              <a:gd name="connsiteY3" fmla="*/ 3483768 h 4131839"/>
              <a:gd name="connsiteX4" fmla="*/ 4824536 w 6552728"/>
              <a:gd name="connsiteY4" fmla="*/ 3987824 h 4131839"/>
              <a:gd name="connsiteX5" fmla="*/ 6552728 w 6552728"/>
              <a:gd name="connsiteY5" fmla="*/ 4131839 h 4131839"/>
              <a:gd name="connsiteX0" fmla="*/ 0 w 6624736"/>
              <a:gd name="connsiteY0" fmla="*/ 0 h 3987823"/>
              <a:gd name="connsiteX1" fmla="*/ 360040 w 6624736"/>
              <a:gd name="connsiteY1" fmla="*/ 792088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 name="connsiteX0" fmla="*/ 0 w 6624736"/>
              <a:gd name="connsiteY0" fmla="*/ 0 h 3987823"/>
              <a:gd name="connsiteX1" fmla="*/ 288032 w 6624736"/>
              <a:gd name="connsiteY1" fmla="*/ 864096 h 3987823"/>
              <a:gd name="connsiteX2" fmla="*/ 991862 w 6624736"/>
              <a:gd name="connsiteY2" fmla="*/ 2379449 h 3987823"/>
              <a:gd name="connsiteX3" fmla="*/ 2520280 w 6624736"/>
              <a:gd name="connsiteY3" fmla="*/ 3339752 h 3987823"/>
              <a:gd name="connsiteX4" fmla="*/ 4896544 w 6624736"/>
              <a:gd name="connsiteY4" fmla="*/ 3843808 h 3987823"/>
              <a:gd name="connsiteX5" fmla="*/ 6624736 w 6624736"/>
              <a:gd name="connsiteY5" fmla="*/ 3987823 h 398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4736" h="3987823">
                <a:moveTo>
                  <a:pt x="0" y="0"/>
                </a:moveTo>
                <a:cubicBezTo>
                  <a:pt x="24003" y="112576"/>
                  <a:pt x="122722" y="467521"/>
                  <a:pt x="288032" y="864096"/>
                </a:cubicBezTo>
                <a:cubicBezTo>
                  <a:pt x="453342" y="1260671"/>
                  <a:pt x="619821" y="1966840"/>
                  <a:pt x="991862" y="2379449"/>
                </a:cubicBezTo>
                <a:cubicBezTo>
                  <a:pt x="1363903" y="2792058"/>
                  <a:pt x="1869500" y="3095692"/>
                  <a:pt x="2520280" y="3339752"/>
                </a:cubicBezTo>
                <a:cubicBezTo>
                  <a:pt x="3171060" y="3583812"/>
                  <a:pt x="4212468" y="3735796"/>
                  <a:pt x="4896544" y="3843808"/>
                </a:cubicBezTo>
                <a:cubicBezTo>
                  <a:pt x="5580620" y="3951820"/>
                  <a:pt x="6337189" y="3956193"/>
                  <a:pt x="6624736" y="3987823"/>
                </a:cubicBezTo>
              </a:path>
            </a:pathLst>
          </a:custGeom>
          <a:ln w="63500">
            <a:solidFill>
              <a:srgbClr val="FF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971600" y="1196752"/>
            <a:ext cx="3168352" cy="369332"/>
          </a:xfrm>
          <a:prstGeom prst="rect">
            <a:avLst/>
          </a:prstGeom>
          <a:noFill/>
        </p:spPr>
        <p:txBody>
          <a:bodyPr wrap="square" rtlCol="0">
            <a:spAutoFit/>
          </a:bodyPr>
          <a:lstStyle/>
          <a:p>
            <a:r>
              <a:rPr lang="en-GB" b="1" dirty="0">
                <a:solidFill>
                  <a:srgbClr val="FF0000"/>
                </a:solidFill>
              </a:rPr>
              <a:t>Long-run Marginal Cost</a:t>
            </a:r>
          </a:p>
        </p:txBody>
      </p:sp>
      <p:sp>
        <p:nvSpPr>
          <p:cNvPr id="18" name="TextBox 17"/>
          <p:cNvSpPr txBox="1"/>
          <p:nvPr/>
        </p:nvSpPr>
        <p:spPr>
          <a:xfrm>
            <a:off x="1115616" y="332656"/>
            <a:ext cx="3168352" cy="369332"/>
          </a:xfrm>
          <a:prstGeom prst="rect">
            <a:avLst/>
          </a:prstGeom>
          <a:noFill/>
        </p:spPr>
        <p:txBody>
          <a:bodyPr wrap="square" rtlCol="0">
            <a:spAutoFit/>
          </a:bodyPr>
          <a:lstStyle/>
          <a:p>
            <a:r>
              <a:rPr lang="en-GB" b="1" dirty="0">
                <a:solidFill>
                  <a:srgbClr val="FF33CC"/>
                </a:solidFill>
              </a:rPr>
              <a:t>Long-run Average Cost</a:t>
            </a:r>
          </a:p>
        </p:txBody>
      </p:sp>
      <p:cxnSp>
        <p:nvCxnSpPr>
          <p:cNvPr id="20" name="Straight Connector 19"/>
          <p:cNvCxnSpPr/>
          <p:nvPr/>
        </p:nvCxnSpPr>
        <p:spPr>
          <a:xfrm>
            <a:off x="7740352" y="4581128"/>
            <a:ext cx="0" cy="1728192"/>
          </a:xfrm>
          <a:prstGeom prst="line">
            <a:avLst/>
          </a:prstGeom>
          <a:ln w="635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52120" y="6237312"/>
            <a:ext cx="2520280" cy="646331"/>
          </a:xfrm>
          <a:prstGeom prst="rect">
            <a:avLst/>
          </a:prstGeom>
          <a:noFill/>
        </p:spPr>
        <p:txBody>
          <a:bodyPr wrap="square" rtlCol="0">
            <a:spAutoFit/>
          </a:bodyPr>
          <a:lstStyle/>
          <a:p>
            <a:r>
              <a:rPr lang="en-GB" b="1" dirty="0">
                <a:solidFill>
                  <a:srgbClr val="0000FF"/>
                </a:solidFill>
              </a:rPr>
              <a:t>Whole Market Output</a:t>
            </a:r>
          </a:p>
          <a:p>
            <a:r>
              <a:rPr lang="en-GB" b="1" dirty="0">
                <a:solidFill>
                  <a:srgbClr val="0000FF"/>
                </a:solidFill>
              </a:rPr>
              <a:t>		Q</a:t>
            </a:r>
          </a:p>
        </p:txBody>
      </p:sp>
      <p:sp>
        <p:nvSpPr>
          <p:cNvPr id="23" name="Line 5"/>
          <p:cNvSpPr>
            <a:spLocks noChangeShapeType="1"/>
          </p:cNvSpPr>
          <p:nvPr/>
        </p:nvSpPr>
        <p:spPr bwMode="auto">
          <a:xfrm>
            <a:off x="1403648" y="0"/>
            <a:ext cx="6696744" cy="4869160"/>
          </a:xfrm>
          <a:prstGeom prst="line">
            <a:avLst/>
          </a:prstGeom>
          <a:noFill/>
          <a:ln w="63500">
            <a:solidFill>
              <a:srgbClr val="0000FF"/>
            </a:solidFill>
            <a:round/>
            <a:headEnd/>
            <a:tailEnd/>
          </a:ln>
        </p:spPr>
        <p:txBody>
          <a:bodyPr/>
          <a:lstStyle/>
          <a:p>
            <a:endParaRPr lang="en-GB"/>
          </a:p>
        </p:txBody>
      </p:sp>
      <p:sp>
        <p:nvSpPr>
          <p:cNvPr id="24" name="TextBox 23"/>
          <p:cNvSpPr txBox="1"/>
          <p:nvPr/>
        </p:nvSpPr>
        <p:spPr>
          <a:xfrm>
            <a:off x="4139952" y="1700808"/>
            <a:ext cx="2232248" cy="369332"/>
          </a:xfrm>
          <a:prstGeom prst="rect">
            <a:avLst/>
          </a:prstGeom>
          <a:noFill/>
        </p:spPr>
        <p:txBody>
          <a:bodyPr wrap="square" rtlCol="0">
            <a:spAutoFit/>
          </a:bodyPr>
          <a:lstStyle/>
          <a:p>
            <a:r>
              <a:rPr lang="en-GB" b="1" dirty="0">
                <a:solidFill>
                  <a:srgbClr val="0000FF"/>
                </a:solidFill>
              </a:rPr>
              <a:t>Average Revenue</a:t>
            </a:r>
          </a:p>
        </p:txBody>
      </p:sp>
      <p:sp>
        <p:nvSpPr>
          <p:cNvPr id="25" name="Rectangle 24"/>
          <p:cNvSpPr/>
          <p:nvPr/>
        </p:nvSpPr>
        <p:spPr>
          <a:xfrm>
            <a:off x="899592" y="4581128"/>
            <a:ext cx="6840760" cy="504056"/>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Nationalised firm is earning normal profits when producing a level of output that is </a:t>
            </a:r>
            <a:r>
              <a:rPr lang="en-GB" dirty="0" err="1">
                <a:solidFill>
                  <a:schemeClr val="tx1"/>
                </a:solidFill>
              </a:rPr>
              <a:t>allocatively</a:t>
            </a:r>
            <a:r>
              <a:rPr lang="en-GB" dirty="0">
                <a:solidFill>
                  <a:schemeClr val="tx1"/>
                </a:solidFill>
              </a:rPr>
              <a:t> and productively efficient</a:t>
            </a:r>
          </a:p>
        </p:txBody>
      </p:sp>
      <p:sp>
        <p:nvSpPr>
          <p:cNvPr id="26" name="Line 5"/>
          <p:cNvSpPr>
            <a:spLocks noChangeShapeType="1"/>
          </p:cNvSpPr>
          <p:nvPr/>
        </p:nvSpPr>
        <p:spPr bwMode="auto">
          <a:xfrm>
            <a:off x="1331640" y="332656"/>
            <a:ext cx="2592288" cy="5040560"/>
          </a:xfrm>
          <a:prstGeom prst="line">
            <a:avLst/>
          </a:prstGeom>
          <a:noFill/>
          <a:ln w="63500">
            <a:solidFill>
              <a:srgbClr val="3399FF">
                <a:alpha val="45882"/>
              </a:srgbClr>
            </a:solidFill>
            <a:round/>
            <a:headEnd/>
            <a:tailEnd/>
          </a:ln>
        </p:spPr>
        <p:txBody>
          <a:bodyPr/>
          <a:lstStyle/>
          <a:p>
            <a:endParaRPr lang="en-GB"/>
          </a:p>
        </p:txBody>
      </p:sp>
      <p:sp>
        <p:nvSpPr>
          <p:cNvPr id="27" name="TextBox 26"/>
          <p:cNvSpPr txBox="1"/>
          <p:nvPr/>
        </p:nvSpPr>
        <p:spPr>
          <a:xfrm>
            <a:off x="3851920" y="5301208"/>
            <a:ext cx="2160240" cy="369332"/>
          </a:xfrm>
          <a:prstGeom prst="rect">
            <a:avLst/>
          </a:prstGeom>
          <a:noFill/>
        </p:spPr>
        <p:txBody>
          <a:bodyPr wrap="square" rtlCol="0">
            <a:spAutoFit/>
          </a:bodyPr>
          <a:lstStyle/>
          <a:p>
            <a:r>
              <a:rPr lang="en-GB" b="1" dirty="0">
                <a:solidFill>
                  <a:srgbClr val="3399FF"/>
                </a:solidFill>
              </a:rPr>
              <a:t>Marginal Revenue</a:t>
            </a:r>
          </a:p>
        </p:txBody>
      </p:sp>
      <p:cxnSp>
        <p:nvCxnSpPr>
          <p:cNvPr id="29" name="Straight Connector 28"/>
          <p:cNvCxnSpPr/>
          <p:nvPr/>
        </p:nvCxnSpPr>
        <p:spPr>
          <a:xfrm>
            <a:off x="3491880" y="1700808"/>
            <a:ext cx="0" cy="4464496"/>
          </a:xfrm>
          <a:prstGeom prst="line">
            <a:avLst/>
          </a:prstGeom>
          <a:ln w="63500">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899592" y="1700808"/>
            <a:ext cx="2592288" cy="2088232"/>
          </a:xfrm>
          <a:prstGeom prst="rect">
            <a:avLst/>
          </a:prstGeom>
          <a:solidFill>
            <a:srgbClr val="99CCFF">
              <a:alpha val="51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Monopoly makes super-normal profit despite inefficient production</a:t>
            </a:r>
          </a:p>
        </p:txBody>
      </p:sp>
      <p:sp>
        <p:nvSpPr>
          <p:cNvPr id="33" name="TextBox 32"/>
          <p:cNvSpPr txBox="1"/>
          <p:nvPr/>
        </p:nvSpPr>
        <p:spPr>
          <a:xfrm>
            <a:off x="5724128" y="2204864"/>
            <a:ext cx="1440160" cy="369332"/>
          </a:xfrm>
          <a:prstGeom prst="rect">
            <a:avLst/>
          </a:prstGeom>
          <a:noFill/>
        </p:spPr>
        <p:txBody>
          <a:bodyPr wrap="square" rtlCol="0">
            <a:spAutoFit/>
          </a:bodyPr>
          <a:lstStyle/>
          <a:p>
            <a:r>
              <a:rPr lang="en-GB" b="1" dirty="0">
                <a:solidFill>
                  <a:srgbClr val="FF0000"/>
                </a:solidFill>
              </a:rPr>
              <a:t>MC = </a:t>
            </a:r>
            <a:r>
              <a:rPr lang="en-GB" b="1" dirty="0">
                <a:solidFill>
                  <a:srgbClr val="99CCFF"/>
                </a:solidFill>
              </a:rPr>
              <a:t>MR</a:t>
            </a:r>
          </a:p>
        </p:txBody>
      </p:sp>
      <p:cxnSp>
        <p:nvCxnSpPr>
          <p:cNvPr id="35" name="Straight Arrow Connector 34"/>
          <p:cNvCxnSpPr>
            <a:stCxn id="33" idx="1"/>
          </p:cNvCxnSpPr>
          <p:nvPr/>
        </p:nvCxnSpPr>
        <p:spPr>
          <a:xfrm flipH="1">
            <a:off x="3563888" y="2389530"/>
            <a:ext cx="2160240" cy="2191598"/>
          </a:xfrm>
          <a:prstGeom prst="straightConnector1">
            <a:avLst/>
          </a:prstGeom>
          <a:ln w="50800">
            <a:tailEnd type="stealt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rot="5400000">
            <a:off x="7925018" y="4180438"/>
            <a:ext cx="1440160" cy="369332"/>
          </a:xfrm>
          <a:prstGeom prst="rect">
            <a:avLst/>
          </a:prstGeom>
          <a:noFill/>
        </p:spPr>
        <p:txBody>
          <a:bodyPr wrap="square" rtlCol="0">
            <a:spAutoFit/>
          </a:bodyPr>
          <a:lstStyle/>
          <a:p>
            <a:r>
              <a:rPr lang="en-GB" dirty="0">
                <a:solidFill>
                  <a:srgbClr val="0000FF"/>
                </a:solidFill>
              </a:rPr>
              <a:t>Price</a:t>
            </a:r>
            <a:r>
              <a:rPr lang="en-GB" dirty="0"/>
              <a:t> = </a:t>
            </a:r>
            <a:r>
              <a:rPr lang="en-GB" dirty="0">
                <a:solidFill>
                  <a:srgbClr val="FF0000"/>
                </a:solidFill>
              </a:rPr>
              <a:t>MC</a:t>
            </a:r>
          </a:p>
        </p:txBody>
      </p:sp>
      <p:cxnSp>
        <p:nvCxnSpPr>
          <p:cNvPr id="37" name="Straight Arrow Connector 36"/>
          <p:cNvCxnSpPr>
            <a:stCxn id="36" idx="2"/>
          </p:cNvCxnSpPr>
          <p:nvPr/>
        </p:nvCxnSpPr>
        <p:spPr>
          <a:xfrm flipH="1">
            <a:off x="7740352" y="4365104"/>
            <a:ext cx="720080" cy="216024"/>
          </a:xfrm>
          <a:prstGeom prst="straightConnector1">
            <a:avLst/>
          </a:prstGeom>
          <a:ln w="508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156176" y="2996952"/>
            <a:ext cx="2880320" cy="369332"/>
          </a:xfrm>
          <a:prstGeom prst="rect">
            <a:avLst/>
          </a:prstGeom>
          <a:noFill/>
        </p:spPr>
        <p:txBody>
          <a:bodyPr wrap="square" rtlCol="0">
            <a:spAutoFit/>
          </a:bodyPr>
          <a:lstStyle/>
          <a:p>
            <a:r>
              <a:rPr lang="en-GB" dirty="0">
                <a:solidFill>
                  <a:srgbClr val="FF33CC"/>
                </a:solidFill>
              </a:rPr>
              <a:t>Lowest point of AC curve</a:t>
            </a:r>
          </a:p>
        </p:txBody>
      </p:sp>
      <p:cxnSp>
        <p:nvCxnSpPr>
          <p:cNvPr id="40" name="Straight Arrow Connector 39"/>
          <p:cNvCxnSpPr>
            <a:stCxn id="39" idx="2"/>
          </p:cNvCxnSpPr>
          <p:nvPr/>
        </p:nvCxnSpPr>
        <p:spPr>
          <a:xfrm>
            <a:off x="7596336" y="3366284"/>
            <a:ext cx="144016" cy="1214844"/>
          </a:xfrm>
          <a:prstGeom prst="straightConnector1">
            <a:avLst/>
          </a:prstGeom>
          <a:ln w="50800">
            <a:solidFill>
              <a:srgbClr val="FF33CC"/>
            </a:solidFill>
            <a:tailEnd type="stealth"/>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395536" y="6237312"/>
            <a:ext cx="5112568" cy="646331"/>
          </a:xfrm>
          <a:prstGeom prst="rect">
            <a:avLst/>
          </a:prstGeom>
          <a:noFill/>
        </p:spPr>
        <p:txBody>
          <a:bodyPr wrap="square" rtlCol="0">
            <a:spAutoFit/>
          </a:bodyPr>
          <a:lstStyle/>
          <a:p>
            <a:r>
              <a:rPr lang="en-GB" b="1" dirty="0">
                <a:solidFill>
                  <a:srgbClr val="FF33CC"/>
                </a:solidFill>
              </a:rPr>
              <a:t>Super-normal profit making monopoly output</a:t>
            </a:r>
          </a:p>
          <a:p>
            <a:r>
              <a:rPr lang="en-GB" b="1" dirty="0">
                <a:solidFill>
                  <a:srgbClr val="FF33CC"/>
                </a:solidFill>
              </a:rPr>
              <a:t>			Q1</a:t>
            </a:r>
          </a:p>
        </p:txBody>
      </p:sp>
      <p:sp>
        <p:nvSpPr>
          <p:cNvPr id="38" name="TextBox 37"/>
          <p:cNvSpPr txBox="1"/>
          <p:nvPr/>
        </p:nvSpPr>
        <p:spPr>
          <a:xfrm>
            <a:off x="0" y="4365104"/>
            <a:ext cx="539552" cy="646331"/>
          </a:xfrm>
          <a:prstGeom prst="rect">
            <a:avLst/>
          </a:prstGeom>
          <a:noFill/>
        </p:spPr>
        <p:txBody>
          <a:bodyPr wrap="square" rtlCol="0">
            <a:spAutoFit/>
          </a:bodyPr>
          <a:lstStyle/>
          <a:p>
            <a:r>
              <a:rPr lang="en-GB" b="1" dirty="0">
                <a:solidFill>
                  <a:srgbClr val="0000FF"/>
                </a:solidFill>
              </a:rPr>
              <a:t>P = AC</a:t>
            </a:r>
          </a:p>
        </p:txBody>
      </p:sp>
      <p:cxnSp>
        <p:nvCxnSpPr>
          <p:cNvPr id="41" name="Straight Connector 40"/>
          <p:cNvCxnSpPr/>
          <p:nvPr/>
        </p:nvCxnSpPr>
        <p:spPr>
          <a:xfrm flipH="1">
            <a:off x="971600" y="4581128"/>
            <a:ext cx="6768752" cy="0"/>
          </a:xfrm>
          <a:prstGeom prst="line">
            <a:avLst/>
          </a:prstGeom>
          <a:ln w="41275">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0" y="3645024"/>
            <a:ext cx="611560" cy="338554"/>
          </a:xfrm>
          <a:prstGeom prst="rect">
            <a:avLst/>
          </a:prstGeom>
          <a:noFill/>
        </p:spPr>
        <p:txBody>
          <a:bodyPr wrap="square" rtlCol="0">
            <a:spAutoFit/>
          </a:bodyPr>
          <a:lstStyle/>
          <a:p>
            <a:r>
              <a:rPr lang="en-GB" sz="1600" b="1" dirty="0">
                <a:solidFill>
                  <a:srgbClr val="FF33CC"/>
                </a:solidFill>
              </a:rPr>
              <a:t>AC1</a:t>
            </a:r>
          </a:p>
        </p:txBody>
      </p:sp>
      <p:cxnSp>
        <p:nvCxnSpPr>
          <p:cNvPr id="43" name="Straight Connector 42"/>
          <p:cNvCxnSpPr/>
          <p:nvPr/>
        </p:nvCxnSpPr>
        <p:spPr>
          <a:xfrm flipH="1">
            <a:off x="899592" y="3789040"/>
            <a:ext cx="2592288" cy="0"/>
          </a:xfrm>
          <a:prstGeom prst="line">
            <a:avLst/>
          </a:prstGeom>
          <a:ln w="41275">
            <a:solidFill>
              <a:srgbClr val="FF33CC"/>
            </a:solidFill>
            <a:prstDash val="dash"/>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0" y="1556792"/>
            <a:ext cx="467544" cy="369332"/>
          </a:xfrm>
          <a:prstGeom prst="rect">
            <a:avLst/>
          </a:prstGeom>
          <a:noFill/>
        </p:spPr>
        <p:txBody>
          <a:bodyPr wrap="square" rtlCol="0">
            <a:spAutoFit/>
          </a:bodyPr>
          <a:lstStyle/>
          <a:p>
            <a:r>
              <a:rPr lang="en-GB" dirty="0">
                <a:solidFill>
                  <a:srgbClr val="0000FF"/>
                </a:solidFill>
              </a:rPr>
              <a:t>P1</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Line 5"/>
          <p:cNvSpPr>
            <a:spLocks noChangeShapeType="1"/>
          </p:cNvSpPr>
          <p:nvPr/>
        </p:nvSpPr>
        <p:spPr bwMode="auto">
          <a:xfrm flipV="1">
            <a:off x="539750" y="1844675"/>
            <a:ext cx="0" cy="4392613"/>
          </a:xfrm>
          <a:prstGeom prst="line">
            <a:avLst/>
          </a:prstGeom>
          <a:noFill/>
          <a:ln w="57150">
            <a:solidFill>
              <a:srgbClr val="FF0000"/>
            </a:solidFill>
            <a:round/>
            <a:headEnd/>
            <a:tailEnd type="triangle" w="med" len="med"/>
          </a:ln>
        </p:spPr>
        <p:txBody>
          <a:bodyPr/>
          <a:lstStyle/>
          <a:p>
            <a:endParaRPr lang="en-GB"/>
          </a:p>
        </p:txBody>
      </p:sp>
      <p:sp>
        <p:nvSpPr>
          <p:cNvPr id="3078" name="Line 6"/>
          <p:cNvSpPr>
            <a:spLocks noChangeShapeType="1"/>
          </p:cNvSpPr>
          <p:nvPr/>
        </p:nvSpPr>
        <p:spPr bwMode="auto">
          <a:xfrm>
            <a:off x="539750" y="6237288"/>
            <a:ext cx="4032250" cy="0"/>
          </a:xfrm>
          <a:prstGeom prst="line">
            <a:avLst/>
          </a:prstGeom>
          <a:noFill/>
          <a:ln w="57150">
            <a:solidFill>
              <a:srgbClr val="FF0000"/>
            </a:solidFill>
            <a:round/>
            <a:headEnd/>
            <a:tailEnd type="triangle" w="med" len="med"/>
          </a:ln>
        </p:spPr>
        <p:txBody>
          <a:bodyPr/>
          <a:lstStyle/>
          <a:p>
            <a:endParaRPr lang="en-GB"/>
          </a:p>
        </p:txBody>
      </p:sp>
      <p:sp>
        <p:nvSpPr>
          <p:cNvPr id="3079" name="Text Box 7"/>
          <p:cNvSpPr txBox="1">
            <a:spLocks noChangeArrowheads="1"/>
          </p:cNvSpPr>
          <p:nvPr/>
        </p:nvSpPr>
        <p:spPr bwMode="auto">
          <a:xfrm>
            <a:off x="1619250" y="1412875"/>
            <a:ext cx="2016125" cy="366713"/>
          </a:xfrm>
          <a:prstGeom prst="rect">
            <a:avLst/>
          </a:prstGeom>
          <a:noFill/>
          <a:ln w="9525">
            <a:noFill/>
            <a:miter lim="800000"/>
            <a:headEnd/>
            <a:tailEnd/>
          </a:ln>
          <a:effectLst/>
        </p:spPr>
        <p:txBody>
          <a:bodyPr>
            <a:spAutoFit/>
          </a:bodyPr>
          <a:lstStyle/>
          <a:p>
            <a:pPr>
              <a:spcBef>
                <a:spcPct val="50000"/>
              </a:spcBef>
            </a:pPr>
            <a:r>
              <a:rPr lang="en-GB" u="sng" dirty="0"/>
              <a:t>Whole Market</a:t>
            </a:r>
          </a:p>
        </p:txBody>
      </p:sp>
      <p:sp>
        <p:nvSpPr>
          <p:cNvPr id="3080" name="Text Box 8"/>
          <p:cNvSpPr txBox="1">
            <a:spLocks noChangeArrowheads="1"/>
          </p:cNvSpPr>
          <p:nvPr/>
        </p:nvSpPr>
        <p:spPr bwMode="auto">
          <a:xfrm>
            <a:off x="5508625" y="1557338"/>
            <a:ext cx="3168650" cy="366712"/>
          </a:xfrm>
          <a:prstGeom prst="rect">
            <a:avLst/>
          </a:prstGeom>
          <a:noFill/>
          <a:ln w="9525">
            <a:noFill/>
            <a:miter lim="800000"/>
            <a:headEnd/>
            <a:tailEnd/>
          </a:ln>
          <a:effectLst/>
        </p:spPr>
        <p:txBody>
          <a:bodyPr>
            <a:spAutoFit/>
          </a:bodyPr>
          <a:lstStyle/>
          <a:p>
            <a:pPr>
              <a:spcBef>
                <a:spcPct val="50000"/>
              </a:spcBef>
            </a:pPr>
            <a:r>
              <a:rPr lang="en-GB" u="sng" dirty="0"/>
              <a:t>Individual Firm - Equilibrium</a:t>
            </a:r>
          </a:p>
        </p:txBody>
      </p:sp>
      <p:sp>
        <p:nvSpPr>
          <p:cNvPr id="3081" name="Line 9"/>
          <p:cNvSpPr>
            <a:spLocks noChangeShapeType="1"/>
          </p:cNvSpPr>
          <p:nvPr/>
        </p:nvSpPr>
        <p:spPr bwMode="auto">
          <a:xfrm flipV="1">
            <a:off x="4859338" y="1844675"/>
            <a:ext cx="0" cy="4392613"/>
          </a:xfrm>
          <a:prstGeom prst="line">
            <a:avLst/>
          </a:prstGeom>
          <a:noFill/>
          <a:ln w="57150">
            <a:solidFill>
              <a:srgbClr val="FF0000"/>
            </a:solidFill>
            <a:round/>
            <a:headEnd/>
            <a:tailEnd type="triangle" w="med" len="med"/>
          </a:ln>
        </p:spPr>
        <p:txBody>
          <a:bodyPr/>
          <a:lstStyle/>
          <a:p>
            <a:endParaRPr lang="en-GB"/>
          </a:p>
        </p:txBody>
      </p:sp>
      <p:sp>
        <p:nvSpPr>
          <p:cNvPr id="3082" name="Line 10"/>
          <p:cNvSpPr>
            <a:spLocks noChangeShapeType="1"/>
          </p:cNvSpPr>
          <p:nvPr/>
        </p:nvSpPr>
        <p:spPr bwMode="auto">
          <a:xfrm>
            <a:off x="4859338" y="6237288"/>
            <a:ext cx="4032250" cy="0"/>
          </a:xfrm>
          <a:prstGeom prst="line">
            <a:avLst/>
          </a:prstGeom>
          <a:noFill/>
          <a:ln w="57150">
            <a:solidFill>
              <a:srgbClr val="FF0000"/>
            </a:solidFill>
            <a:round/>
            <a:headEnd/>
            <a:tailEnd type="triangle" w="med" len="med"/>
          </a:ln>
        </p:spPr>
        <p:txBody>
          <a:bodyPr/>
          <a:lstStyle/>
          <a:p>
            <a:endParaRPr lang="en-GB"/>
          </a:p>
        </p:txBody>
      </p:sp>
      <p:sp>
        <p:nvSpPr>
          <p:cNvPr id="3083" name="Line 11"/>
          <p:cNvSpPr>
            <a:spLocks noChangeShapeType="1"/>
          </p:cNvSpPr>
          <p:nvPr/>
        </p:nvSpPr>
        <p:spPr bwMode="auto">
          <a:xfrm>
            <a:off x="1042988" y="2349500"/>
            <a:ext cx="3097212" cy="3455988"/>
          </a:xfrm>
          <a:prstGeom prst="line">
            <a:avLst/>
          </a:prstGeom>
          <a:noFill/>
          <a:ln w="63500">
            <a:solidFill>
              <a:srgbClr val="0000FF"/>
            </a:solidFill>
            <a:round/>
            <a:headEnd/>
            <a:tailEnd/>
          </a:ln>
        </p:spPr>
        <p:txBody>
          <a:bodyPr/>
          <a:lstStyle/>
          <a:p>
            <a:endParaRPr lang="en-GB"/>
          </a:p>
        </p:txBody>
      </p:sp>
      <p:sp>
        <p:nvSpPr>
          <p:cNvPr id="3084" name="Line 12"/>
          <p:cNvSpPr>
            <a:spLocks noChangeShapeType="1"/>
          </p:cNvSpPr>
          <p:nvPr/>
        </p:nvSpPr>
        <p:spPr bwMode="auto">
          <a:xfrm flipV="1">
            <a:off x="900113" y="2276475"/>
            <a:ext cx="2735262" cy="2952750"/>
          </a:xfrm>
          <a:prstGeom prst="line">
            <a:avLst/>
          </a:prstGeom>
          <a:noFill/>
          <a:ln w="57150">
            <a:solidFill>
              <a:srgbClr val="FF0000"/>
            </a:solidFill>
            <a:round/>
            <a:headEnd/>
            <a:tailEnd/>
          </a:ln>
        </p:spPr>
        <p:txBody>
          <a:bodyPr/>
          <a:lstStyle/>
          <a:p>
            <a:endParaRPr lang="en-GB"/>
          </a:p>
        </p:txBody>
      </p:sp>
      <p:sp>
        <p:nvSpPr>
          <p:cNvPr id="3085" name="Text Box 13"/>
          <p:cNvSpPr txBox="1">
            <a:spLocks noChangeArrowheads="1"/>
          </p:cNvSpPr>
          <p:nvPr/>
        </p:nvSpPr>
        <p:spPr bwMode="auto">
          <a:xfrm>
            <a:off x="755576" y="1988840"/>
            <a:ext cx="1152525" cy="366713"/>
          </a:xfrm>
          <a:prstGeom prst="rect">
            <a:avLst/>
          </a:prstGeom>
          <a:noFill/>
          <a:ln w="9525">
            <a:noFill/>
            <a:miter lim="800000"/>
            <a:headEnd/>
            <a:tailEnd/>
          </a:ln>
          <a:effectLst/>
        </p:spPr>
        <p:txBody>
          <a:bodyPr>
            <a:spAutoFit/>
          </a:bodyPr>
          <a:lstStyle/>
          <a:p>
            <a:pPr>
              <a:spcBef>
                <a:spcPct val="50000"/>
              </a:spcBef>
            </a:pPr>
            <a:r>
              <a:rPr lang="en-GB" dirty="0">
                <a:solidFill>
                  <a:srgbClr val="0066FF"/>
                </a:solidFill>
              </a:rPr>
              <a:t>Demand</a:t>
            </a:r>
          </a:p>
        </p:txBody>
      </p:sp>
      <p:sp>
        <p:nvSpPr>
          <p:cNvPr id="3086" name="Text Box 14"/>
          <p:cNvSpPr txBox="1">
            <a:spLocks noChangeArrowheads="1"/>
          </p:cNvSpPr>
          <p:nvPr/>
        </p:nvSpPr>
        <p:spPr bwMode="auto">
          <a:xfrm>
            <a:off x="2916238" y="1989138"/>
            <a:ext cx="1152525" cy="366712"/>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Supply</a:t>
            </a:r>
          </a:p>
        </p:txBody>
      </p:sp>
      <p:sp>
        <p:nvSpPr>
          <p:cNvPr id="3087" name="Line 15"/>
          <p:cNvSpPr>
            <a:spLocks noChangeShapeType="1"/>
          </p:cNvSpPr>
          <p:nvPr/>
        </p:nvSpPr>
        <p:spPr bwMode="auto">
          <a:xfrm flipH="1">
            <a:off x="539750" y="3716338"/>
            <a:ext cx="1728788" cy="0"/>
          </a:xfrm>
          <a:prstGeom prst="line">
            <a:avLst/>
          </a:prstGeom>
          <a:noFill/>
          <a:ln w="9525">
            <a:solidFill>
              <a:schemeClr val="tx1"/>
            </a:solidFill>
            <a:prstDash val="dash"/>
            <a:round/>
            <a:headEnd/>
            <a:tailEnd/>
          </a:ln>
          <a:effectLst/>
        </p:spPr>
        <p:txBody>
          <a:bodyPr/>
          <a:lstStyle/>
          <a:p>
            <a:endParaRPr lang="en-GB"/>
          </a:p>
        </p:txBody>
      </p:sp>
      <p:sp>
        <p:nvSpPr>
          <p:cNvPr id="3088" name="Line 16"/>
          <p:cNvSpPr>
            <a:spLocks noChangeShapeType="1"/>
          </p:cNvSpPr>
          <p:nvPr/>
        </p:nvSpPr>
        <p:spPr bwMode="auto">
          <a:xfrm>
            <a:off x="2268538" y="3716338"/>
            <a:ext cx="0" cy="2520950"/>
          </a:xfrm>
          <a:prstGeom prst="line">
            <a:avLst/>
          </a:prstGeom>
          <a:noFill/>
          <a:ln w="9525">
            <a:solidFill>
              <a:schemeClr val="tx1"/>
            </a:solidFill>
            <a:prstDash val="dash"/>
            <a:round/>
            <a:headEnd/>
            <a:tailEnd/>
          </a:ln>
          <a:effectLst/>
        </p:spPr>
        <p:txBody>
          <a:bodyPr/>
          <a:lstStyle/>
          <a:p>
            <a:endParaRPr lang="en-GB"/>
          </a:p>
        </p:txBody>
      </p:sp>
      <p:sp>
        <p:nvSpPr>
          <p:cNvPr id="3089" name="Text Box 17"/>
          <p:cNvSpPr txBox="1">
            <a:spLocks noChangeArrowheads="1"/>
          </p:cNvSpPr>
          <p:nvPr/>
        </p:nvSpPr>
        <p:spPr bwMode="auto">
          <a:xfrm>
            <a:off x="0" y="3429000"/>
            <a:ext cx="1476375" cy="641350"/>
          </a:xfrm>
          <a:prstGeom prst="rect">
            <a:avLst/>
          </a:prstGeom>
          <a:noFill/>
          <a:ln w="9525">
            <a:noFill/>
            <a:miter lim="800000"/>
            <a:headEnd/>
            <a:tailEnd/>
          </a:ln>
          <a:effectLst/>
        </p:spPr>
        <p:txBody>
          <a:bodyPr>
            <a:spAutoFit/>
          </a:bodyPr>
          <a:lstStyle/>
          <a:p>
            <a:pPr>
              <a:spcBef>
                <a:spcPct val="50000"/>
              </a:spcBef>
            </a:pPr>
            <a:r>
              <a:rPr lang="en-GB"/>
              <a:t>Equilibrium Price</a:t>
            </a:r>
          </a:p>
        </p:txBody>
      </p:sp>
      <p:sp>
        <p:nvSpPr>
          <p:cNvPr id="3090" name="Text Box 18"/>
          <p:cNvSpPr txBox="1">
            <a:spLocks noChangeArrowheads="1"/>
          </p:cNvSpPr>
          <p:nvPr/>
        </p:nvSpPr>
        <p:spPr bwMode="auto">
          <a:xfrm>
            <a:off x="179388" y="1557338"/>
            <a:ext cx="1008062" cy="641350"/>
          </a:xfrm>
          <a:prstGeom prst="rect">
            <a:avLst/>
          </a:prstGeom>
          <a:noFill/>
          <a:ln w="9525">
            <a:noFill/>
            <a:miter lim="800000"/>
            <a:headEnd/>
            <a:tailEnd/>
          </a:ln>
          <a:effectLst/>
        </p:spPr>
        <p:txBody>
          <a:bodyPr>
            <a:spAutoFit/>
          </a:bodyPr>
          <a:lstStyle/>
          <a:p>
            <a:pPr>
              <a:spcBef>
                <a:spcPct val="50000"/>
              </a:spcBef>
            </a:pPr>
            <a:r>
              <a:rPr lang="en-GB"/>
              <a:t>Price (£)</a:t>
            </a:r>
          </a:p>
        </p:txBody>
      </p:sp>
      <p:sp>
        <p:nvSpPr>
          <p:cNvPr id="3091" name="Text Box 19"/>
          <p:cNvSpPr txBox="1">
            <a:spLocks noChangeArrowheads="1"/>
          </p:cNvSpPr>
          <p:nvPr/>
        </p:nvSpPr>
        <p:spPr bwMode="auto">
          <a:xfrm>
            <a:off x="1042988" y="6491288"/>
            <a:ext cx="3817937" cy="366712"/>
          </a:xfrm>
          <a:prstGeom prst="rect">
            <a:avLst/>
          </a:prstGeom>
          <a:noFill/>
          <a:ln w="9525">
            <a:noFill/>
            <a:miter lim="800000"/>
            <a:headEnd/>
            <a:tailEnd/>
          </a:ln>
          <a:effectLst/>
        </p:spPr>
        <p:txBody>
          <a:bodyPr>
            <a:spAutoFit/>
          </a:bodyPr>
          <a:lstStyle/>
          <a:p>
            <a:pPr>
              <a:spcBef>
                <a:spcPct val="50000"/>
              </a:spcBef>
            </a:pPr>
            <a:r>
              <a:rPr lang="en-GB"/>
              <a:t>Quantity demanded and supplied</a:t>
            </a:r>
          </a:p>
        </p:txBody>
      </p:sp>
      <p:sp>
        <p:nvSpPr>
          <p:cNvPr id="3092" name="Text Box 20"/>
          <p:cNvSpPr txBox="1">
            <a:spLocks noChangeArrowheads="1"/>
          </p:cNvSpPr>
          <p:nvPr/>
        </p:nvSpPr>
        <p:spPr bwMode="auto">
          <a:xfrm>
            <a:off x="1476375" y="6237288"/>
            <a:ext cx="2303463" cy="366712"/>
          </a:xfrm>
          <a:prstGeom prst="rect">
            <a:avLst/>
          </a:prstGeom>
          <a:noFill/>
          <a:ln w="9525">
            <a:noFill/>
            <a:miter lim="800000"/>
            <a:headEnd/>
            <a:tailEnd/>
          </a:ln>
          <a:effectLst/>
        </p:spPr>
        <p:txBody>
          <a:bodyPr>
            <a:spAutoFit/>
          </a:bodyPr>
          <a:lstStyle/>
          <a:p>
            <a:pPr>
              <a:spcBef>
                <a:spcPct val="50000"/>
              </a:spcBef>
            </a:pPr>
            <a:r>
              <a:rPr lang="en-GB"/>
              <a:t>Equilibrium Quantity</a:t>
            </a:r>
          </a:p>
        </p:txBody>
      </p:sp>
      <p:sp>
        <p:nvSpPr>
          <p:cNvPr id="3093" name="Line 21"/>
          <p:cNvSpPr>
            <a:spLocks noChangeShapeType="1"/>
          </p:cNvSpPr>
          <p:nvPr/>
        </p:nvSpPr>
        <p:spPr bwMode="auto">
          <a:xfrm>
            <a:off x="2268538" y="3716338"/>
            <a:ext cx="2590800" cy="0"/>
          </a:xfrm>
          <a:prstGeom prst="line">
            <a:avLst/>
          </a:prstGeom>
          <a:noFill/>
          <a:ln w="9525">
            <a:solidFill>
              <a:schemeClr val="tx1"/>
            </a:solidFill>
            <a:prstDash val="dashDot"/>
            <a:round/>
            <a:headEnd/>
            <a:tailEnd/>
          </a:ln>
          <a:effectLst/>
        </p:spPr>
        <p:txBody>
          <a:bodyPr/>
          <a:lstStyle/>
          <a:p>
            <a:endParaRPr lang="en-GB"/>
          </a:p>
        </p:txBody>
      </p:sp>
      <p:sp>
        <p:nvSpPr>
          <p:cNvPr id="3094" name="Line 22"/>
          <p:cNvSpPr>
            <a:spLocks noChangeShapeType="1"/>
          </p:cNvSpPr>
          <p:nvPr/>
        </p:nvSpPr>
        <p:spPr bwMode="auto">
          <a:xfrm>
            <a:off x="4859338" y="3716338"/>
            <a:ext cx="3384550" cy="0"/>
          </a:xfrm>
          <a:prstGeom prst="line">
            <a:avLst/>
          </a:prstGeom>
          <a:noFill/>
          <a:ln w="63500">
            <a:solidFill>
              <a:srgbClr val="0000FF"/>
            </a:solidFill>
            <a:round/>
            <a:headEnd/>
            <a:tailEnd/>
          </a:ln>
        </p:spPr>
        <p:txBody>
          <a:bodyPr/>
          <a:lstStyle/>
          <a:p>
            <a:endParaRPr lang="en-GB"/>
          </a:p>
        </p:txBody>
      </p:sp>
      <p:sp>
        <p:nvSpPr>
          <p:cNvPr id="3095" name="Text Box 23"/>
          <p:cNvSpPr txBox="1">
            <a:spLocks noChangeArrowheads="1"/>
          </p:cNvSpPr>
          <p:nvPr/>
        </p:nvSpPr>
        <p:spPr bwMode="auto">
          <a:xfrm>
            <a:off x="8101013" y="3573463"/>
            <a:ext cx="1042987" cy="366712"/>
          </a:xfrm>
          <a:prstGeom prst="rect">
            <a:avLst/>
          </a:prstGeom>
          <a:noFill/>
          <a:ln w="9525">
            <a:noFill/>
            <a:miter lim="800000"/>
            <a:headEnd/>
            <a:tailEnd/>
          </a:ln>
          <a:effectLst/>
        </p:spPr>
        <p:txBody>
          <a:bodyPr>
            <a:spAutoFit/>
          </a:bodyPr>
          <a:lstStyle/>
          <a:p>
            <a:pPr>
              <a:spcBef>
                <a:spcPct val="50000"/>
              </a:spcBef>
            </a:pPr>
            <a:r>
              <a:rPr lang="en-GB" dirty="0"/>
              <a:t>MR=AR</a:t>
            </a:r>
          </a:p>
        </p:txBody>
      </p:sp>
      <p:sp>
        <p:nvSpPr>
          <p:cNvPr id="3096" name="Text Box 24"/>
          <p:cNvSpPr txBox="1">
            <a:spLocks noChangeArrowheads="1"/>
          </p:cNvSpPr>
          <p:nvPr/>
        </p:nvSpPr>
        <p:spPr bwMode="auto">
          <a:xfrm>
            <a:off x="4211960" y="1484784"/>
            <a:ext cx="1152004" cy="369332"/>
          </a:xfrm>
          <a:prstGeom prst="rect">
            <a:avLst/>
          </a:prstGeom>
          <a:noFill/>
          <a:ln w="9525">
            <a:noFill/>
            <a:miter lim="800000"/>
            <a:headEnd/>
            <a:tailEnd/>
          </a:ln>
          <a:effectLst/>
        </p:spPr>
        <p:txBody>
          <a:bodyPr wrap="square">
            <a:spAutoFit/>
          </a:bodyPr>
          <a:lstStyle/>
          <a:p>
            <a:pPr>
              <a:spcBef>
                <a:spcPct val="50000"/>
              </a:spcBef>
            </a:pPr>
            <a:r>
              <a:rPr lang="en-GB" dirty="0"/>
              <a:t>Price (£)</a:t>
            </a:r>
          </a:p>
        </p:txBody>
      </p:sp>
      <p:sp>
        <p:nvSpPr>
          <p:cNvPr id="3097" name="Text Box 25"/>
          <p:cNvSpPr txBox="1">
            <a:spLocks noChangeArrowheads="1"/>
          </p:cNvSpPr>
          <p:nvPr/>
        </p:nvSpPr>
        <p:spPr bwMode="auto">
          <a:xfrm>
            <a:off x="8064500" y="6308725"/>
            <a:ext cx="1079500" cy="366713"/>
          </a:xfrm>
          <a:prstGeom prst="rect">
            <a:avLst/>
          </a:prstGeom>
          <a:noFill/>
          <a:ln w="9525">
            <a:noFill/>
            <a:miter lim="800000"/>
            <a:headEnd/>
            <a:tailEnd/>
          </a:ln>
          <a:effectLst/>
        </p:spPr>
        <p:txBody>
          <a:bodyPr>
            <a:spAutoFit/>
          </a:bodyPr>
          <a:lstStyle/>
          <a:p>
            <a:pPr>
              <a:spcBef>
                <a:spcPct val="50000"/>
              </a:spcBef>
            </a:pPr>
            <a:r>
              <a:rPr lang="en-GB"/>
              <a:t>Quantity</a:t>
            </a:r>
          </a:p>
        </p:txBody>
      </p:sp>
      <p:sp>
        <p:nvSpPr>
          <p:cNvPr id="3098" name="Arc 26"/>
          <p:cNvSpPr>
            <a:spLocks/>
          </p:cNvSpPr>
          <p:nvPr/>
        </p:nvSpPr>
        <p:spPr bwMode="auto">
          <a:xfrm rot="8049199">
            <a:off x="5649456" y="1941134"/>
            <a:ext cx="2306637" cy="19716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31750">
            <a:solidFill>
              <a:srgbClr val="FF0000"/>
            </a:solidFill>
            <a:round/>
            <a:headEnd/>
            <a:tailEnd/>
          </a:ln>
          <a:effectLst/>
        </p:spPr>
        <p:txBody>
          <a:bodyPr wrap="none" anchor="ctr"/>
          <a:lstStyle/>
          <a:p>
            <a:endParaRPr lang="en-GB"/>
          </a:p>
        </p:txBody>
      </p:sp>
      <p:sp>
        <p:nvSpPr>
          <p:cNvPr id="3099" name="Arc 27"/>
          <p:cNvSpPr>
            <a:spLocks/>
          </p:cNvSpPr>
          <p:nvPr/>
        </p:nvSpPr>
        <p:spPr bwMode="auto">
          <a:xfrm rot="7151849">
            <a:off x="4868500" y="3528861"/>
            <a:ext cx="3314700" cy="47942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34925">
            <a:solidFill>
              <a:srgbClr val="FF0000"/>
            </a:solidFill>
            <a:round/>
            <a:headEnd/>
            <a:tailEnd/>
          </a:ln>
          <a:effectLst/>
        </p:spPr>
        <p:txBody>
          <a:bodyPr wrap="none" anchor="ctr"/>
          <a:lstStyle/>
          <a:p>
            <a:endParaRPr lang="en-GB"/>
          </a:p>
        </p:txBody>
      </p:sp>
      <p:sp>
        <p:nvSpPr>
          <p:cNvPr id="3100" name="Text Box 28"/>
          <p:cNvSpPr txBox="1">
            <a:spLocks noChangeArrowheads="1"/>
          </p:cNvSpPr>
          <p:nvPr/>
        </p:nvSpPr>
        <p:spPr bwMode="auto">
          <a:xfrm>
            <a:off x="6372225" y="2276475"/>
            <a:ext cx="1295400" cy="641350"/>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Marginal Cost</a:t>
            </a:r>
          </a:p>
        </p:txBody>
      </p:sp>
      <p:sp>
        <p:nvSpPr>
          <p:cNvPr id="3101" name="Text Box 29"/>
          <p:cNvSpPr txBox="1">
            <a:spLocks noChangeArrowheads="1"/>
          </p:cNvSpPr>
          <p:nvPr/>
        </p:nvSpPr>
        <p:spPr bwMode="auto">
          <a:xfrm>
            <a:off x="7885113" y="2060575"/>
            <a:ext cx="1258887" cy="641350"/>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Average Cost</a:t>
            </a:r>
          </a:p>
        </p:txBody>
      </p:sp>
      <p:sp>
        <p:nvSpPr>
          <p:cNvPr id="3102" name="Line 30"/>
          <p:cNvSpPr>
            <a:spLocks noChangeShapeType="1"/>
          </p:cNvSpPr>
          <p:nvPr/>
        </p:nvSpPr>
        <p:spPr bwMode="auto">
          <a:xfrm>
            <a:off x="6804025" y="3716338"/>
            <a:ext cx="0" cy="2520950"/>
          </a:xfrm>
          <a:prstGeom prst="line">
            <a:avLst/>
          </a:prstGeom>
          <a:noFill/>
          <a:ln w="9525" cap="rnd">
            <a:solidFill>
              <a:schemeClr val="tx1"/>
            </a:solidFill>
            <a:prstDash val="sysDot"/>
            <a:round/>
            <a:headEnd/>
            <a:tailEnd/>
          </a:ln>
          <a:effectLst/>
        </p:spPr>
        <p:txBody>
          <a:bodyPr/>
          <a:lstStyle/>
          <a:p>
            <a:endParaRPr lang="en-GB"/>
          </a:p>
        </p:txBody>
      </p:sp>
      <p:sp>
        <p:nvSpPr>
          <p:cNvPr id="3103" name="Text Box 31"/>
          <p:cNvSpPr txBox="1">
            <a:spLocks noChangeArrowheads="1"/>
          </p:cNvSpPr>
          <p:nvPr/>
        </p:nvSpPr>
        <p:spPr bwMode="auto">
          <a:xfrm>
            <a:off x="6300788" y="6308725"/>
            <a:ext cx="1081087" cy="366713"/>
          </a:xfrm>
          <a:prstGeom prst="rect">
            <a:avLst/>
          </a:prstGeom>
          <a:noFill/>
          <a:ln w="9525">
            <a:noFill/>
            <a:miter lim="800000"/>
            <a:headEnd/>
            <a:tailEnd/>
          </a:ln>
          <a:effectLst/>
        </p:spPr>
        <p:txBody>
          <a:bodyPr>
            <a:spAutoFit/>
          </a:bodyPr>
          <a:lstStyle/>
          <a:p>
            <a:pPr>
              <a:spcBef>
                <a:spcPct val="50000"/>
              </a:spcBef>
            </a:pPr>
            <a:r>
              <a:rPr lang="en-GB"/>
              <a:t>Output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6" name="Rectangle 26"/>
          <p:cNvSpPr>
            <a:spLocks noChangeArrowheads="1"/>
          </p:cNvSpPr>
          <p:nvPr/>
        </p:nvSpPr>
        <p:spPr bwMode="auto">
          <a:xfrm>
            <a:off x="468313" y="3429000"/>
            <a:ext cx="1871440" cy="504825"/>
          </a:xfrm>
          <a:prstGeom prst="rect">
            <a:avLst/>
          </a:prstGeom>
          <a:solidFill>
            <a:srgbClr val="FF0000">
              <a:alpha val="28000"/>
            </a:srgbClr>
          </a:solidFill>
          <a:ln w="9525">
            <a:noFill/>
            <a:miter lim="800000"/>
            <a:headEnd/>
            <a:tailEnd/>
          </a:ln>
          <a:effectLst/>
        </p:spPr>
        <p:txBody>
          <a:bodyPr wrap="none" anchor="ctr"/>
          <a:lstStyle/>
          <a:p>
            <a:endParaRPr lang="en-GB"/>
          </a:p>
        </p:txBody>
      </p:sp>
      <p:sp>
        <p:nvSpPr>
          <p:cNvPr id="5153" name="Rectangle 33" descr="Blue tissue paper"/>
          <p:cNvSpPr>
            <a:spLocks noChangeArrowheads="1"/>
          </p:cNvSpPr>
          <p:nvPr/>
        </p:nvSpPr>
        <p:spPr bwMode="auto">
          <a:xfrm>
            <a:off x="4859338" y="3716338"/>
            <a:ext cx="2160587" cy="360734"/>
          </a:xfrm>
          <a:prstGeom prst="rect">
            <a:avLst/>
          </a:prstGeom>
          <a:blipFill dpi="0" rotWithShape="1">
            <a:blip r:embed="rId3" cstate="print"/>
            <a:srcRect/>
            <a:tile tx="0" ty="0" sx="100000" sy="100000" flip="none" algn="tl"/>
          </a:blipFill>
          <a:ln w="9525">
            <a:noFill/>
            <a:miter lim="800000"/>
            <a:headEnd/>
            <a:tailEnd/>
          </a:ln>
          <a:effectLst/>
        </p:spPr>
        <p:txBody>
          <a:bodyPr wrap="none" anchor="ctr"/>
          <a:lstStyle/>
          <a:p>
            <a:endParaRPr lang="en-GB"/>
          </a:p>
        </p:txBody>
      </p:sp>
      <p:sp>
        <p:nvSpPr>
          <p:cNvPr id="5125" name="Text Box 5"/>
          <p:cNvSpPr txBox="1">
            <a:spLocks noChangeArrowheads="1"/>
          </p:cNvSpPr>
          <p:nvPr/>
        </p:nvSpPr>
        <p:spPr bwMode="auto">
          <a:xfrm>
            <a:off x="4644008" y="1052736"/>
            <a:ext cx="4283447" cy="400110"/>
          </a:xfrm>
          <a:prstGeom prst="rect">
            <a:avLst/>
          </a:prstGeom>
          <a:noFill/>
          <a:ln w="9525">
            <a:noFill/>
            <a:miter lim="800000"/>
            <a:headEnd/>
            <a:tailEnd/>
          </a:ln>
          <a:effectLst/>
        </p:spPr>
        <p:txBody>
          <a:bodyPr wrap="square">
            <a:spAutoFit/>
          </a:bodyPr>
          <a:lstStyle/>
          <a:p>
            <a:pPr>
              <a:spcBef>
                <a:spcPct val="50000"/>
              </a:spcBef>
            </a:pPr>
            <a:r>
              <a:rPr lang="en-GB" sz="2000" b="1" u="sng" dirty="0">
                <a:solidFill>
                  <a:srgbClr val="0066FF"/>
                </a:solidFill>
              </a:rPr>
              <a:t>Super-normal Profit Earning Firm</a:t>
            </a:r>
          </a:p>
        </p:txBody>
      </p:sp>
      <p:sp>
        <p:nvSpPr>
          <p:cNvPr id="5126" name="Line 6"/>
          <p:cNvSpPr>
            <a:spLocks noChangeShapeType="1"/>
          </p:cNvSpPr>
          <p:nvPr/>
        </p:nvSpPr>
        <p:spPr bwMode="auto">
          <a:xfrm flipV="1">
            <a:off x="4859338" y="1844675"/>
            <a:ext cx="0" cy="4608513"/>
          </a:xfrm>
          <a:prstGeom prst="line">
            <a:avLst/>
          </a:prstGeom>
          <a:noFill/>
          <a:ln w="57150">
            <a:solidFill>
              <a:srgbClr val="FF0000"/>
            </a:solidFill>
            <a:round/>
            <a:headEnd/>
            <a:tailEnd type="triangle" w="med" len="med"/>
          </a:ln>
        </p:spPr>
        <p:txBody>
          <a:bodyPr/>
          <a:lstStyle/>
          <a:p>
            <a:endParaRPr lang="en-GB"/>
          </a:p>
        </p:txBody>
      </p:sp>
      <p:sp>
        <p:nvSpPr>
          <p:cNvPr id="5127" name="Line 7"/>
          <p:cNvSpPr>
            <a:spLocks noChangeShapeType="1"/>
          </p:cNvSpPr>
          <p:nvPr/>
        </p:nvSpPr>
        <p:spPr bwMode="auto">
          <a:xfrm>
            <a:off x="4859338" y="6453188"/>
            <a:ext cx="4032250" cy="0"/>
          </a:xfrm>
          <a:prstGeom prst="line">
            <a:avLst/>
          </a:prstGeom>
          <a:noFill/>
          <a:ln w="57150">
            <a:solidFill>
              <a:srgbClr val="FF0000"/>
            </a:solidFill>
            <a:round/>
            <a:headEnd/>
            <a:tailEnd type="triangle" w="med" len="med"/>
          </a:ln>
        </p:spPr>
        <p:txBody>
          <a:bodyPr/>
          <a:lstStyle/>
          <a:p>
            <a:endParaRPr lang="en-GB"/>
          </a:p>
        </p:txBody>
      </p:sp>
      <p:sp>
        <p:nvSpPr>
          <p:cNvPr id="5128" name="Line 8"/>
          <p:cNvSpPr>
            <a:spLocks noChangeShapeType="1"/>
          </p:cNvSpPr>
          <p:nvPr/>
        </p:nvSpPr>
        <p:spPr bwMode="auto">
          <a:xfrm>
            <a:off x="4859338" y="3716338"/>
            <a:ext cx="3384550" cy="0"/>
          </a:xfrm>
          <a:prstGeom prst="line">
            <a:avLst/>
          </a:prstGeom>
          <a:noFill/>
          <a:ln w="63500">
            <a:solidFill>
              <a:srgbClr val="0000FF"/>
            </a:solidFill>
            <a:round/>
            <a:headEnd/>
            <a:tailEnd/>
          </a:ln>
        </p:spPr>
        <p:txBody>
          <a:bodyPr/>
          <a:lstStyle/>
          <a:p>
            <a:endParaRPr lang="en-GB"/>
          </a:p>
        </p:txBody>
      </p:sp>
      <p:sp>
        <p:nvSpPr>
          <p:cNvPr id="5129" name="Text Box 9"/>
          <p:cNvSpPr txBox="1">
            <a:spLocks noChangeArrowheads="1"/>
          </p:cNvSpPr>
          <p:nvPr/>
        </p:nvSpPr>
        <p:spPr bwMode="auto">
          <a:xfrm>
            <a:off x="4283968" y="1556792"/>
            <a:ext cx="1079996" cy="369332"/>
          </a:xfrm>
          <a:prstGeom prst="rect">
            <a:avLst/>
          </a:prstGeom>
          <a:noFill/>
          <a:ln w="9525">
            <a:noFill/>
            <a:miter lim="800000"/>
            <a:headEnd/>
            <a:tailEnd/>
          </a:ln>
          <a:effectLst/>
        </p:spPr>
        <p:txBody>
          <a:bodyPr wrap="square">
            <a:spAutoFit/>
          </a:bodyPr>
          <a:lstStyle/>
          <a:p>
            <a:pPr>
              <a:spcBef>
                <a:spcPct val="50000"/>
              </a:spcBef>
            </a:pPr>
            <a:r>
              <a:rPr lang="en-GB" dirty="0"/>
              <a:t>Price (£)</a:t>
            </a:r>
          </a:p>
        </p:txBody>
      </p:sp>
      <p:sp>
        <p:nvSpPr>
          <p:cNvPr id="5130" name="Arc 10"/>
          <p:cNvSpPr>
            <a:spLocks/>
          </p:cNvSpPr>
          <p:nvPr/>
        </p:nvSpPr>
        <p:spPr bwMode="auto">
          <a:xfrm rot="8015284">
            <a:off x="6059811" y="2626816"/>
            <a:ext cx="2714625" cy="1295400"/>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5131" name="Arc 11"/>
          <p:cNvSpPr>
            <a:spLocks/>
          </p:cNvSpPr>
          <p:nvPr/>
        </p:nvSpPr>
        <p:spPr bwMode="auto">
          <a:xfrm rot="6945771">
            <a:off x="4918869" y="3972719"/>
            <a:ext cx="3170237" cy="47942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5132" name="Text Box 12"/>
          <p:cNvSpPr txBox="1">
            <a:spLocks noChangeArrowheads="1"/>
          </p:cNvSpPr>
          <p:nvPr/>
        </p:nvSpPr>
        <p:spPr bwMode="auto">
          <a:xfrm>
            <a:off x="6588125" y="2492375"/>
            <a:ext cx="1152525" cy="641350"/>
          </a:xfrm>
          <a:prstGeom prst="rect">
            <a:avLst/>
          </a:prstGeom>
          <a:noFill/>
          <a:ln w="9525">
            <a:noFill/>
            <a:miter lim="800000"/>
            <a:headEnd/>
            <a:tailEnd/>
          </a:ln>
          <a:effectLst/>
        </p:spPr>
        <p:txBody>
          <a:bodyPr>
            <a:spAutoFit/>
          </a:bodyPr>
          <a:lstStyle/>
          <a:p>
            <a:pPr>
              <a:spcBef>
                <a:spcPct val="50000"/>
              </a:spcBef>
            </a:pPr>
            <a:r>
              <a:rPr lang="en-GB"/>
              <a:t>Marginal Cost</a:t>
            </a:r>
          </a:p>
        </p:txBody>
      </p:sp>
      <p:sp>
        <p:nvSpPr>
          <p:cNvPr id="5133" name="Line 13"/>
          <p:cNvSpPr>
            <a:spLocks noChangeShapeType="1"/>
          </p:cNvSpPr>
          <p:nvPr/>
        </p:nvSpPr>
        <p:spPr bwMode="auto">
          <a:xfrm>
            <a:off x="7020272" y="3717032"/>
            <a:ext cx="0" cy="2736850"/>
          </a:xfrm>
          <a:prstGeom prst="line">
            <a:avLst/>
          </a:prstGeom>
          <a:noFill/>
          <a:ln w="9525">
            <a:solidFill>
              <a:schemeClr val="tx1"/>
            </a:solidFill>
            <a:prstDash val="dash"/>
            <a:round/>
            <a:headEnd/>
            <a:tailEnd/>
          </a:ln>
          <a:effectLst/>
        </p:spPr>
        <p:txBody>
          <a:bodyPr/>
          <a:lstStyle/>
          <a:p>
            <a:endParaRPr lang="en-GB"/>
          </a:p>
        </p:txBody>
      </p:sp>
      <p:sp>
        <p:nvSpPr>
          <p:cNvPr id="5134" name="Text Box 14"/>
          <p:cNvSpPr txBox="1">
            <a:spLocks noChangeArrowheads="1"/>
          </p:cNvSpPr>
          <p:nvPr/>
        </p:nvSpPr>
        <p:spPr bwMode="auto">
          <a:xfrm>
            <a:off x="6300788" y="6491288"/>
            <a:ext cx="1081087" cy="366712"/>
          </a:xfrm>
          <a:prstGeom prst="rect">
            <a:avLst/>
          </a:prstGeom>
          <a:noFill/>
          <a:ln w="9525">
            <a:noFill/>
            <a:miter lim="800000"/>
            <a:headEnd/>
            <a:tailEnd/>
          </a:ln>
          <a:effectLst/>
        </p:spPr>
        <p:txBody>
          <a:bodyPr>
            <a:spAutoFit/>
          </a:bodyPr>
          <a:lstStyle/>
          <a:p>
            <a:pPr>
              <a:spcBef>
                <a:spcPct val="50000"/>
              </a:spcBef>
            </a:pPr>
            <a:r>
              <a:rPr lang="en-GB"/>
              <a:t>Output</a:t>
            </a:r>
          </a:p>
        </p:txBody>
      </p:sp>
      <p:sp>
        <p:nvSpPr>
          <p:cNvPr id="5135" name="Text Box 15"/>
          <p:cNvSpPr txBox="1">
            <a:spLocks noChangeArrowheads="1"/>
          </p:cNvSpPr>
          <p:nvPr/>
        </p:nvSpPr>
        <p:spPr bwMode="auto">
          <a:xfrm>
            <a:off x="1043608" y="980728"/>
            <a:ext cx="2520280" cy="400110"/>
          </a:xfrm>
          <a:prstGeom prst="rect">
            <a:avLst/>
          </a:prstGeom>
          <a:noFill/>
          <a:ln w="9525">
            <a:noFill/>
            <a:miter lim="800000"/>
            <a:headEnd/>
            <a:tailEnd/>
          </a:ln>
          <a:effectLst/>
        </p:spPr>
        <p:txBody>
          <a:bodyPr wrap="square">
            <a:spAutoFit/>
          </a:bodyPr>
          <a:lstStyle/>
          <a:p>
            <a:pPr>
              <a:spcBef>
                <a:spcPct val="50000"/>
              </a:spcBef>
            </a:pPr>
            <a:r>
              <a:rPr lang="en-GB" sz="2000" b="1" u="sng" dirty="0">
                <a:solidFill>
                  <a:srgbClr val="FF0000"/>
                </a:solidFill>
              </a:rPr>
              <a:t>Loss making firm</a:t>
            </a:r>
          </a:p>
        </p:txBody>
      </p:sp>
      <p:sp>
        <p:nvSpPr>
          <p:cNvPr id="5136" name="Line 16"/>
          <p:cNvSpPr>
            <a:spLocks noChangeShapeType="1"/>
          </p:cNvSpPr>
          <p:nvPr/>
        </p:nvSpPr>
        <p:spPr bwMode="auto">
          <a:xfrm flipV="1">
            <a:off x="503238" y="2027238"/>
            <a:ext cx="0" cy="4392612"/>
          </a:xfrm>
          <a:prstGeom prst="line">
            <a:avLst/>
          </a:prstGeom>
          <a:noFill/>
          <a:ln w="57150">
            <a:solidFill>
              <a:srgbClr val="FF0000"/>
            </a:solidFill>
            <a:round/>
            <a:headEnd/>
            <a:tailEnd type="triangle" w="med" len="med"/>
          </a:ln>
        </p:spPr>
        <p:txBody>
          <a:bodyPr/>
          <a:lstStyle/>
          <a:p>
            <a:endParaRPr lang="en-GB"/>
          </a:p>
        </p:txBody>
      </p:sp>
      <p:sp>
        <p:nvSpPr>
          <p:cNvPr id="5137" name="Line 17"/>
          <p:cNvSpPr>
            <a:spLocks noChangeShapeType="1"/>
          </p:cNvSpPr>
          <p:nvPr/>
        </p:nvSpPr>
        <p:spPr bwMode="auto">
          <a:xfrm>
            <a:off x="503238" y="6419850"/>
            <a:ext cx="4032250" cy="0"/>
          </a:xfrm>
          <a:prstGeom prst="line">
            <a:avLst/>
          </a:prstGeom>
          <a:noFill/>
          <a:ln w="57150">
            <a:solidFill>
              <a:srgbClr val="FF0000"/>
            </a:solidFill>
            <a:round/>
            <a:headEnd/>
            <a:tailEnd type="triangle" w="med" len="med"/>
          </a:ln>
        </p:spPr>
        <p:txBody>
          <a:bodyPr/>
          <a:lstStyle/>
          <a:p>
            <a:endParaRPr lang="en-GB"/>
          </a:p>
        </p:txBody>
      </p:sp>
      <p:sp>
        <p:nvSpPr>
          <p:cNvPr id="5138" name="Line 18"/>
          <p:cNvSpPr>
            <a:spLocks noChangeShapeType="1"/>
          </p:cNvSpPr>
          <p:nvPr/>
        </p:nvSpPr>
        <p:spPr bwMode="auto">
          <a:xfrm>
            <a:off x="468313" y="3943350"/>
            <a:ext cx="3384550" cy="0"/>
          </a:xfrm>
          <a:prstGeom prst="line">
            <a:avLst/>
          </a:prstGeom>
          <a:noFill/>
          <a:ln w="63500">
            <a:solidFill>
              <a:srgbClr val="0000FF"/>
            </a:solidFill>
            <a:round/>
            <a:headEnd/>
            <a:tailEnd/>
          </a:ln>
        </p:spPr>
        <p:txBody>
          <a:bodyPr/>
          <a:lstStyle/>
          <a:p>
            <a:endParaRPr lang="en-GB"/>
          </a:p>
        </p:txBody>
      </p:sp>
      <p:sp>
        <p:nvSpPr>
          <p:cNvPr id="5139" name="Text Box 19"/>
          <p:cNvSpPr txBox="1">
            <a:spLocks noChangeArrowheads="1"/>
          </p:cNvSpPr>
          <p:nvPr/>
        </p:nvSpPr>
        <p:spPr bwMode="auto">
          <a:xfrm>
            <a:off x="0" y="1628800"/>
            <a:ext cx="1187624" cy="369332"/>
          </a:xfrm>
          <a:prstGeom prst="rect">
            <a:avLst/>
          </a:prstGeom>
          <a:noFill/>
          <a:ln w="9525">
            <a:noFill/>
            <a:miter lim="800000"/>
            <a:headEnd/>
            <a:tailEnd/>
          </a:ln>
          <a:effectLst/>
        </p:spPr>
        <p:txBody>
          <a:bodyPr wrap="square">
            <a:spAutoFit/>
          </a:bodyPr>
          <a:lstStyle/>
          <a:p>
            <a:pPr>
              <a:spcBef>
                <a:spcPct val="50000"/>
              </a:spcBef>
            </a:pPr>
            <a:r>
              <a:rPr lang="en-GB" dirty="0"/>
              <a:t>Price (£)</a:t>
            </a:r>
          </a:p>
        </p:txBody>
      </p:sp>
      <p:sp>
        <p:nvSpPr>
          <p:cNvPr id="5140" name="Arc 20"/>
          <p:cNvSpPr>
            <a:spLocks/>
          </p:cNvSpPr>
          <p:nvPr/>
        </p:nvSpPr>
        <p:spPr bwMode="auto">
          <a:xfrm rot="8049199">
            <a:off x="1451769" y="1651794"/>
            <a:ext cx="2306637" cy="19716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5141" name="Arc 21"/>
          <p:cNvSpPr>
            <a:spLocks/>
          </p:cNvSpPr>
          <p:nvPr/>
        </p:nvSpPr>
        <p:spPr bwMode="auto">
          <a:xfrm rot="7151849">
            <a:off x="404004" y="3744885"/>
            <a:ext cx="3314700" cy="47942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5142" name="Text Box 22"/>
          <p:cNvSpPr txBox="1">
            <a:spLocks noChangeArrowheads="1"/>
          </p:cNvSpPr>
          <p:nvPr/>
        </p:nvSpPr>
        <p:spPr bwMode="auto">
          <a:xfrm>
            <a:off x="2195736" y="2348880"/>
            <a:ext cx="1115715" cy="641350"/>
          </a:xfrm>
          <a:prstGeom prst="rect">
            <a:avLst/>
          </a:prstGeom>
          <a:noFill/>
          <a:ln w="9525">
            <a:noFill/>
            <a:miter lim="800000"/>
            <a:headEnd/>
            <a:tailEnd/>
          </a:ln>
          <a:effectLst/>
        </p:spPr>
        <p:txBody>
          <a:bodyPr wrap="square">
            <a:spAutoFit/>
          </a:bodyPr>
          <a:lstStyle/>
          <a:p>
            <a:pPr>
              <a:spcBef>
                <a:spcPct val="50000"/>
              </a:spcBef>
            </a:pPr>
            <a:r>
              <a:rPr lang="en-GB" dirty="0"/>
              <a:t>Marginal Cost</a:t>
            </a:r>
          </a:p>
        </p:txBody>
      </p:sp>
      <p:sp>
        <p:nvSpPr>
          <p:cNvPr id="5143" name="Line 23"/>
          <p:cNvSpPr>
            <a:spLocks noChangeShapeType="1"/>
          </p:cNvSpPr>
          <p:nvPr/>
        </p:nvSpPr>
        <p:spPr bwMode="auto">
          <a:xfrm>
            <a:off x="2339752" y="3429000"/>
            <a:ext cx="0" cy="3025775"/>
          </a:xfrm>
          <a:prstGeom prst="line">
            <a:avLst/>
          </a:prstGeom>
          <a:noFill/>
          <a:ln w="9525">
            <a:solidFill>
              <a:schemeClr val="tx1"/>
            </a:solidFill>
            <a:prstDash val="dash"/>
            <a:round/>
            <a:headEnd/>
            <a:tailEnd/>
          </a:ln>
          <a:effectLst/>
        </p:spPr>
        <p:txBody>
          <a:bodyPr/>
          <a:lstStyle/>
          <a:p>
            <a:endParaRPr lang="en-GB"/>
          </a:p>
        </p:txBody>
      </p:sp>
      <p:sp>
        <p:nvSpPr>
          <p:cNvPr id="5144" name="Text Box 24"/>
          <p:cNvSpPr txBox="1">
            <a:spLocks noChangeArrowheads="1"/>
          </p:cNvSpPr>
          <p:nvPr/>
        </p:nvSpPr>
        <p:spPr bwMode="auto">
          <a:xfrm>
            <a:off x="1944688" y="6491288"/>
            <a:ext cx="1081087" cy="366712"/>
          </a:xfrm>
          <a:prstGeom prst="rect">
            <a:avLst/>
          </a:prstGeom>
          <a:noFill/>
          <a:ln w="9525">
            <a:noFill/>
            <a:miter lim="800000"/>
            <a:headEnd/>
            <a:tailEnd/>
          </a:ln>
          <a:effectLst/>
        </p:spPr>
        <p:txBody>
          <a:bodyPr>
            <a:spAutoFit/>
          </a:bodyPr>
          <a:lstStyle/>
          <a:p>
            <a:pPr>
              <a:spcBef>
                <a:spcPct val="50000"/>
              </a:spcBef>
            </a:pPr>
            <a:r>
              <a:rPr lang="en-GB"/>
              <a:t>Output</a:t>
            </a:r>
          </a:p>
        </p:txBody>
      </p:sp>
      <p:sp>
        <p:nvSpPr>
          <p:cNvPr id="5145" name="Line 25"/>
          <p:cNvSpPr>
            <a:spLocks noChangeShapeType="1"/>
          </p:cNvSpPr>
          <p:nvPr/>
        </p:nvSpPr>
        <p:spPr bwMode="auto">
          <a:xfrm>
            <a:off x="539750" y="3429000"/>
            <a:ext cx="1871663" cy="0"/>
          </a:xfrm>
          <a:prstGeom prst="line">
            <a:avLst/>
          </a:prstGeom>
          <a:noFill/>
          <a:ln w="9525">
            <a:solidFill>
              <a:schemeClr val="tx1"/>
            </a:solidFill>
            <a:prstDash val="sysDot"/>
            <a:round/>
            <a:headEnd/>
            <a:tailEnd/>
          </a:ln>
          <a:effectLst/>
        </p:spPr>
        <p:txBody>
          <a:bodyPr/>
          <a:lstStyle/>
          <a:p>
            <a:endParaRPr lang="en-GB"/>
          </a:p>
        </p:txBody>
      </p:sp>
      <p:sp>
        <p:nvSpPr>
          <p:cNvPr id="5147" name="Line 27"/>
          <p:cNvSpPr>
            <a:spLocks noChangeShapeType="1"/>
          </p:cNvSpPr>
          <p:nvPr/>
        </p:nvSpPr>
        <p:spPr bwMode="auto">
          <a:xfrm flipH="1" flipV="1">
            <a:off x="2051049" y="3716338"/>
            <a:ext cx="1296814" cy="694"/>
          </a:xfrm>
          <a:prstGeom prst="line">
            <a:avLst/>
          </a:prstGeom>
          <a:noFill/>
          <a:ln w="31750">
            <a:solidFill>
              <a:srgbClr val="FF0000"/>
            </a:solidFill>
            <a:round/>
            <a:headEnd/>
            <a:tailEnd type="triangle" w="med" len="med"/>
          </a:ln>
          <a:effectLst/>
        </p:spPr>
        <p:txBody>
          <a:bodyPr/>
          <a:lstStyle/>
          <a:p>
            <a:endParaRPr lang="en-GB"/>
          </a:p>
        </p:txBody>
      </p:sp>
      <p:sp>
        <p:nvSpPr>
          <p:cNvPr id="5148" name="Text Box 28"/>
          <p:cNvSpPr txBox="1">
            <a:spLocks noChangeArrowheads="1"/>
          </p:cNvSpPr>
          <p:nvPr/>
        </p:nvSpPr>
        <p:spPr bwMode="auto">
          <a:xfrm>
            <a:off x="3276600" y="3567113"/>
            <a:ext cx="863600" cy="366712"/>
          </a:xfrm>
          <a:prstGeom prst="rect">
            <a:avLst/>
          </a:prstGeom>
          <a:noFill/>
          <a:ln w="9525">
            <a:noFill/>
            <a:miter lim="800000"/>
            <a:headEnd/>
            <a:tailEnd/>
          </a:ln>
          <a:effectLst/>
        </p:spPr>
        <p:txBody>
          <a:bodyPr>
            <a:spAutoFit/>
          </a:bodyPr>
          <a:lstStyle/>
          <a:p>
            <a:pPr>
              <a:spcBef>
                <a:spcPct val="50000"/>
              </a:spcBef>
            </a:pPr>
            <a:r>
              <a:rPr lang="en-GB" b="1" dirty="0">
                <a:solidFill>
                  <a:srgbClr val="FF0000"/>
                </a:solidFill>
              </a:rPr>
              <a:t>Loss</a:t>
            </a:r>
          </a:p>
        </p:txBody>
      </p:sp>
      <p:sp>
        <p:nvSpPr>
          <p:cNvPr id="5149" name="Text Box 29"/>
          <p:cNvSpPr txBox="1">
            <a:spLocks noChangeArrowheads="1"/>
          </p:cNvSpPr>
          <p:nvPr/>
        </p:nvSpPr>
        <p:spPr bwMode="auto">
          <a:xfrm>
            <a:off x="3275856" y="1916832"/>
            <a:ext cx="1079500" cy="641350"/>
          </a:xfrm>
          <a:prstGeom prst="rect">
            <a:avLst/>
          </a:prstGeom>
          <a:noFill/>
          <a:ln w="9525">
            <a:noFill/>
            <a:miter lim="800000"/>
            <a:headEnd/>
            <a:tailEnd/>
          </a:ln>
          <a:effectLst/>
        </p:spPr>
        <p:txBody>
          <a:bodyPr>
            <a:spAutoFit/>
          </a:bodyPr>
          <a:lstStyle/>
          <a:p>
            <a:pPr>
              <a:spcBef>
                <a:spcPct val="50000"/>
              </a:spcBef>
            </a:pPr>
            <a:r>
              <a:rPr lang="en-GB" dirty="0"/>
              <a:t>Average cost</a:t>
            </a:r>
          </a:p>
        </p:txBody>
      </p:sp>
      <p:sp>
        <p:nvSpPr>
          <p:cNvPr id="5150" name="Text Box 30"/>
          <p:cNvSpPr txBox="1">
            <a:spLocks noChangeArrowheads="1"/>
          </p:cNvSpPr>
          <p:nvPr/>
        </p:nvSpPr>
        <p:spPr bwMode="auto">
          <a:xfrm>
            <a:off x="3419475" y="3860800"/>
            <a:ext cx="1152525" cy="366713"/>
          </a:xfrm>
          <a:prstGeom prst="rect">
            <a:avLst/>
          </a:prstGeom>
          <a:noFill/>
          <a:ln w="9525">
            <a:noFill/>
            <a:miter lim="800000"/>
            <a:headEnd/>
            <a:tailEnd/>
          </a:ln>
          <a:effectLst/>
        </p:spPr>
        <p:txBody>
          <a:bodyPr>
            <a:spAutoFit/>
          </a:bodyPr>
          <a:lstStyle/>
          <a:p>
            <a:pPr>
              <a:spcBef>
                <a:spcPct val="50000"/>
              </a:spcBef>
            </a:pPr>
            <a:r>
              <a:rPr lang="en-GB"/>
              <a:t>MR = AR</a:t>
            </a:r>
          </a:p>
        </p:txBody>
      </p:sp>
      <p:sp>
        <p:nvSpPr>
          <p:cNvPr id="5152" name="Line 32"/>
          <p:cNvSpPr>
            <a:spLocks noChangeShapeType="1"/>
          </p:cNvSpPr>
          <p:nvPr/>
        </p:nvSpPr>
        <p:spPr bwMode="auto">
          <a:xfrm flipH="1" flipV="1">
            <a:off x="4860032" y="4077072"/>
            <a:ext cx="2160587" cy="0"/>
          </a:xfrm>
          <a:prstGeom prst="line">
            <a:avLst/>
          </a:prstGeom>
          <a:noFill/>
          <a:ln w="9525">
            <a:solidFill>
              <a:schemeClr val="tx1"/>
            </a:solidFill>
            <a:prstDash val="sysDot"/>
            <a:round/>
            <a:headEnd/>
            <a:tailEnd/>
          </a:ln>
          <a:effectLst/>
        </p:spPr>
        <p:txBody>
          <a:bodyPr/>
          <a:lstStyle/>
          <a:p>
            <a:endParaRPr lang="en-GB"/>
          </a:p>
        </p:txBody>
      </p:sp>
      <p:sp>
        <p:nvSpPr>
          <p:cNvPr id="5154" name="Line 34"/>
          <p:cNvSpPr>
            <a:spLocks noChangeShapeType="1"/>
          </p:cNvSpPr>
          <p:nvPr/>
        </p:nvSpPr>
        <p:spPr bwMode="auto">
          <a:xfrm flipH="1" flipV="1">
            <a:off x="6516688" y="3933824"/>
            <a:ext cx="935632" cy="575295"/>
          </a:xfrm>
          <a:prstGeom prst="line">
            <a:avLst/>
          </a:prstGeom>
          <a:noFill/>
          <a:ln w="31750">
            <a:solidFill>
              <a:srgbClr val="0066FF"/>
            </a:solidFill>
            <a:round/>
            <a:headEnd/>
            <a:tailEnd type="triangle" w="med" len="med"/>
          </a:ln>
          <a:effectLst/>
        </p:spPr>
        <p:txBody>
          <a:bodyPr/>
          <a:lstStyle/>
          <a:p>
            <a:endParaRPr lang="en-GB"/>
          </a:p>
        </p:txBody>
      </p:sp>
      <p:sp>
        <p:nvSpPr>
          <p:cNvPr id="5155" name="Text Box 35"/>
          <p:cNvSpPr txBox="1">
            <a:spLocks noChangeArrowheads="1"/>
          </p:cNvSpPr>
          <p:nvPr/>
        </p:nvSpPr>
        <p:spPr bwMode="auto">
          <a:xfrm>
            <a:off x="6588224" y="4437063"/>
            <a:ext cx="2304255" cy="641350"/>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Super-normal profit</a:t>
            </a:r>
          </a:p>
        </p:txBody>
      </p:sp>
      <p:sp>
        <p:nvSpPr>
          <p:cNvPr id="5156" name="Text Box 36"/>
          <p:cNvSpPr txBox="1">
            <a:spLocks noChangeArrowheads="1"/>
          </p:cNvSpPr>
          <p:nvPr/>
        </p:nvSpPr>
        <p:spPr bwMode="auto">
          <a:xfrm>
            <a:off x="7956550" y="2349500"/>
            <a:ext cx="1187450" cy="641350"/>
          </a:xfrm>
          <a:prstGeom prst="rect">
            <a:avLst/>
          </a:prstGeom>
          <a:noFill/>
          <a:ln w="9525">
            <a:noFill/>
            <a:miter lim="800000"/>
            <a:headEnd/>
            <a:tailEnd/>
          </a:ln>
          <a:effectLst/>
        </p:spPr>
        <p:txBody>
          <a:bodyPr>
            <a:spAutoFit/>
          </a:bodyPr>
          <a:lstStyle/>
          <a:p>
            <a:pPr>
              <a:spcBef>
                <a:spcPct val="50000"/>
              </a:spcBef>
            </a:pPr>
            <a:r>
              <a:rPr lang="en-GB"/>
              <a:t>Average Cost</a:t>
            </a:r>
          </a:p>
        </p:txBody>
      </p:sp>
      <p:sp>
        <p:nvSpPr>
          <p:cNvPr id="5157" name="Text Box 37"/>
          <p:cNvSpPr txBox="1">
            <a:spLocks noChangeArrowheads="1"/>
          </p:cNvSpPr>
          <p:nvPr/>
        </p:nvSpPr>
        <p:spPr bwMode="auto">
          <a:xfrm>
            <a:off x="2700338" y="4581525"/>
            <a:ext cx="1511300" cy="366713"/>
          </a:xfrm>
          <a:prstGeom prst="rect">
            <a:avLst/>
          </a:prstGeom>
          <a:noFill/>
          <a:ln w="9525">
            <a:noFill/>
            <a:miter lim="800000"/>
            <a:headEnd/>
            <a:tailEnd/>
          </a:ln>
          <a:effectLst/>
        </p:spPr>
        <p:txBody>
          <a:bodyPr>
            <a:spAutoFit/>
          </a:bodyPr>
          <a:lstStyle/>
          <a:p>
            <a:pPr>
              <a:spcBef>
                <a:spcPct val="50000"/>
              </a:spcBef>
            </a:pPr>
            <a:r>
              <a:rPr lang="en-GB" dirty="0"/>
              <a:t>MC=MR</a:t>
            </a:r>
          </a:p>
        </p:txBody>
      </p:sp>
      <p:sp>
        <p:nvSpPr>
          <p:cNvPr id="5158" name="Line 38"/>
          <p:cNvSpPr>
            <a:spLocks noChangeShapeType="1"/>
          </p:cNvSpPr>
          <p:nvPr/>
        </p:nvSpPr>
        <p:spPr bwMode="auto">
          <a:xfrm flipH="1" flipV="1">
            <a:off x="2411413" y="4005263"/>
            <a:ext cx="576262" cy="647700"/>
          </a:xfrm>
          <a:prstGeom prst="line">
            <a:avLst/>
          </a:prstGeom>
          <a:noFill/>
          <a:ln w="9525">
            <a:solidFill>
              <a:schemeClr val="tx1"/>
            </a:solidFill>
            <a:round/>
            <a:headEnd/>
            <a:tailEnd type="triangle" w="med" len="med"/>
          </a:ln>
          <a:effectLst/>
        </p:spPr>
        <p:txBody>
          <a:bodyPr/>
          <a:lstStyle/>
          <a:p>
            <a:endParaRPr lang="en-GB"/>
          </a:p>
        </p:txBody>
      </p:sp>
      <p:sp>
        <p:nvSpPr>
          <p:cNvPr id="5159" name="Text Box 39"/>
          <p:cNvSpPr txBox="1">
            <a:spLocks noChangeArrowheads="1"/>
          </p:cNvSpPr>
          <p:nvPr/>
        </p:nvSpPr>
        <p:spPr bwMode="auto">
          <a:xfrm>
            <a:off x="7812088" y="4005263"/>
            <a:ext cx="1081087" cy="366712"/>
          </a:xfrm>
          <a:prstGeom prst="rect">
            <a:avLst/>
          </a:prstGeom>
          <a:noFill/>
          <a:ln w="9525">
            <a:noFill/>
            <a:miter lim="800000"/>
            <a:headEnd/>
            <a:tailEnd/>
          </a:ln>
          <a:effectLst/>
        </p:spPr>
        <p:txBody>
          <a:bodyPr>
            <a:spAutoFit/>
          </a:bodyPr>
          <a:lstStyle/>
          <a:p>
            <a:pPr>
              <a:spcBef>
                <a:spcPct val="50000"/>
              </a:spcBef>
            </a:pPr>
            <a:r>
              <a:rPr lang="en-GB"/>
              <a:t>MC=MR</a:t>
            </a:r>
          </a:p>
        </p:txBody>
      </p:sp>
      <p:sp>
        <p:nvSpPr>
          <p:cNvPr id="5160" name="Line 40"/>
          <p:cNvSpPr>
            <a:spLocks noChangeShapeType="1"/>
          </p:cNvSpPr>
          <p:nvPr/>
        </p:nvSpPr>
        <p:spPr bwMode="auto">
          <a:xfrm flipH="1" flipV="1">
            <a:off x="7019925" y="3716338"/>
            <a:ext cx="865188" cy="433387"/>
          </a:xfrm>
          <a:prstGeom prst="line">
            <a:avLst/>
          </a:prstGeom>
          <a:noFill/>
          <a:ln w="9525">
            <a:solidFill>
              <a:schemeClr val="tx1"/>
            </a:solidFill>
            <a:round/>
            <a:headEnd/>
            <a:tailEnd type="triangle" w="med" len="med"/>
          </a:ln>
          <a:effectLst/>
        </p:spPr>
        <p:txBody>
          <a:bodyPr/>
          <a:lstStyle/>
          <a:p>
            <a:endParaRPr lang="en-GB"/>
          </a:p>
        </p:txBody>
      </p:sp>
      <p:sp>
        <p:nvSpPr>
          <p:cNvPr id="5161" name="Text Box 41"/>
          <p:cNvSpPr txBox="1">
            <a:spLocks noChangeArrowheads="1"/>
          </p:cNvSpPr>
          <p:nvPr/>
        </p:nvSpPr>
        <p:spPr bwMode="auto">
          <a:xfrm>
            <a:off x="7991475" y="3429000"/>
            <a:ext cx="1152525" cy="366713"/>
          </a:xfrm>
          <a:prstGeom prst="rect">
            <a:avLst/>
          </a:prstGeom>
          <a:noFill/>
          <a:ln w="9525">
            <a:noFill/>
            <a:miter lim="800000"/>
            <a:headEnd/>
            <a:tailEnd/>
          </a:ln>
          <a:effectLst/>
        </p:spPr>
        <p:txBody>
          <a:bodyPr>
            <a:spAutoFit/>
          </a:bodyPr>
          <a:lstStyle/>
          <a:p>
            <a:pPr>
              <a:spcBef>
                <a:spcPct val="50000"/>
              </a:spcBef>
            </a:pPr>
            <a:r>
              <a:rPr lang="en-GB"/>
              <a:t>MR = AR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p:nvPr/>
        </p:nvCxnSpPr>
        <p:spPr>
          <a:xfrm rot="5400000" flipH="1" flipV="1">
            <a:off x="-2142378" y="2928140"/>
            <a:ext cx="5000660" cy="1588"/>
          </a:xfrm>
          <a:prstGeom prst="straightConnector1">
            <a:avLst/>
          </a:prstGeom>
          <a:ln w="50800">
            <a:solidFill>
              <a:schemeClr val="tx1"/>
            </a:solidFill>
            <a:tailEnd type="stealth"/>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357952" y="5428470"/>
            <a:ext cx="8500328" cy="794"/>
          </a:xfrm>
          <a:prstGeom prst="straightConnector1">
            <a:avLst/>
          </a:prstGeom>
          <a:ln w="50800">
            <a:solidFill>
              <a:schemeClr val="tx1"/>
            </a:solidFill>
            <a:tailEnd type="stealt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00232" y="5572140"/>
            <a:ext cx="857256" cy="369332"/>
          </a:xfrm>
          <a:prstGeom prst="rect">
            <a:avLst/>
          </a:prstGeom>
          <a:noFill/>
        </p:spPr>
        <p:txBody>
          <a:bodyPr wrap="square" rtlCol="0">
            <a:spAutoFit/>
          </a:bodyPr>
          <a:lstStyle/>
          <a:p>
            <a:r>
              <a:rPr lang="en-GB" dirty="0"/>
              <a:t>1850</a:t>
            </a:r>
          </a:p>
        </p:txBody>
      </p:sp>
      <p:sp>
        <p:nvSpPr>
          <p:cNvPr id="9" name="TextBox 8"/>
          <p:cNvSpPr txBox="1"/>
          <p:nvPr/>
        </p:nvSpPr>
        <p:spPr>
          <a:xfrm>
            <a:off x="142844" y="5572140"/>
            <a:ext cx="857256" cy="369332"/>
          </a:xfrm>
          <a:prstGeom prst="rect">
            <a:avLst/>
          </a:prstGeom>
          <a:noFill/>
        </p:spPr>
        <p:txBody>
          <a:bodyPr wrap="square" rtlCol="0">
            <a:spAutoFit/>
          </a:bodyPr>
          <a:lstStyle/>
          <a:p>
            <a:r>
              <a:rPr lang="en-GB" dirty="0"/>
              <a:t>1780</a:t>
            </a:r>
          </a:p>
        </p:txBody>
      </p:sp>
      <p:sp>
        <p:nvSpPr>
          <p:cNvPr id="10" name="TextBox 9"/>
          <p:cNvSpPr txBox="1"/>
          <p:nvPr/>
        </p:nvSpPr>
        <p:spPr>
          <a:xfrm>
            <a:off x="3500430" y="5572140"/>
            <a:ext cx="857256" cy="369332"/>
          </a:xfrm>
          <a:prstGeom prst="rect">
            <a:avLst/>
          </a:prstGeom>
          <a:noFill/>
        </p:spPr>
        <p:txBody>
          <a:bodyPr wrap="square" rtlCol="0">
            <a:spAutoFit/>
          </a:bodyPr>
          <a:lstStyle/>
          <a:p>
            <a:r>
              <a:rPr lang="en-GB" dirty="0"/>
              <a:t>1900</a:t>
            </a:r>
          </a:p>
        </p:txBody>
      </p:sp>
      <p:sp>
        <p:nvSpPr>
          <p:cNvPr id="11" name="TextBox 10"/>
          <p:cNvSpPr txBox="1"/>
          <p:nvPr/>
        </p:nvSpPr>
        <p:spPr>
          <a:xfrm>
            <a:off x="5000628" y="5572140"/>
            <a:ext cx="857256" cy="369332"/>
          </a:xfrm>
          <a:prstGeom prst="rect">
            <a:avLst/>
          </a:prstGeom>
          <a:noFill/>
        </p:spPr>
        <p:txBody>
          <a:bodyPr wrap="square" rtlCol="0">
            <a:spAutoFit/>
          </a:bodyPr>
          <a:lstStyle/>
          <a:p>
            <a:r>
              <a:rPr lang="en-GB" dirty="0"/>
              <a:t>1950</a:t>
            </a:r>
          </a:p>
        </p:txBody>
      </p:sp>
      <p:sp>
        <p:nvSpPr>
          <p:cNvPr id="12" name="TextBox 11"/>
          <p:cNvSpPr txBox="1"/>
          <p:nvPr/>
        </p:nvSpPr>
        <p:spPr>
          <a:xfrm>
            <a:off x="6572264" y="5572140"/>
            <a:ext cx="857256" cy="369332"/>
          </a:xfrm>
          <a:prstGeom prst="rect">
            <a:avLst/>
          </a:prstGeom>
          <a:noFill/>
        </p:spPr>
        <p:txBody>
          <a:bodyPr wrap="square" rtlCol="0">
            <a:spAutoFit/>
          </a:bodyPr>
          <a:lstStyle/>
          <a:p>
            <a:r>
              <a:rPr lang="en-GB" dirty="0"/>
              <a:t>1990</a:t>
            </a:r>
          </a:p>
        </p:txBody>
      </p:sp>
      <p:sp>
        <p:nvSpPr>
          <p:cNvPr id="13" name="Freeform 12"/>
          <p:cNvSpPr/>
          <p:nvPr/>
        </p:nvSpPr>
        <p:spPr>
          <a:xfrm>
            <a:off x="379472" y="4027912"/>
            <a:ext cx="2049388" cy="1388764"/>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195650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195650 h 1264920"/>
              <a:gd name="connsiteX5" fmla="*/ 2176272 w 2176272"/>
              <a:gd name="connsiteY5" fmla="*/ 259659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176272 w 2176272"/>
              <a:gd name="connsiteY4" fmla="*/ 259659 h 1264920"/>
              <a:gd name="connsiteX5" fmla="*/ 2176272 w 2176272"/>
              <a:gd name="connsiteY5" fmla="*/ 1246632 h 1264920"/>
              <a:gd name="connsiteX6" fmla="*/ 0 w 2176272"/>
              <a:gd name="connsiteY6" fmla="*/ 1264920 h 1264920"/>
              <a:gd name="connsiteX7" fmla="*/ 0 w 2176272"/>
              <a:gd name="connsiteY7" fmla="*/ 798576 h 1264920"/>
              <a:gd name="connsiteX0" fmla="*/ 0 w 2176272"/>
              <a:gd name="connsiteY0" fmla="*/ 774095 h 1240439"/>
              <a:gd name="connsiteX1" fmla="*/ 265176 w 2176272"/>
              <a:gd name="connsiteY1" fmla="*/ 764951 h 1240439"/>
              <a:gd name="connsiteX2" fmla="*/ 1426464 w 2176272"/>
              <a:gd name="connsiteY2" fmla="*/ 88295 h 1240439"/>
              <a:gd name="connsiteX3" fmla="*/ 2176272 w 2176272"/>
              <a:gd name="connsiteY3" fmla="*/ 235178 h 1240439"/>
              <a:gd name="connsiteX4" fmla="*/ 2176272 w 2176272"/>
              <a:gd name="connsiteY4" fmla="*/ 1222151 h 1240439"/>
              <a:gd name="connsiteX5" fmla="*/ 0 w 2176272"/>
              <a:gd name="connsiteY5" fmla="*/ 1240439 h 1240439"/>
              <a:gd name="connsiteX6" fmla="*/ 0 w 2176272"/>
              <a:gd name="connsiteY6" fmla="*/ 774095 h 1240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6272" h="1240439">
                <a:moveTo>
                  <a:pt x="0" y="774095"/>
                </a:moveTo>
                <a:cubicBezTo>
                  <a:pt x="44196" y="694847"/>
                  <a:pt x="27432" y="879251"/>
                  <a:pt x="265176" y="764951"/>
                </a:cubicBezTo>
                <a:cubicBezTo>
                  <a:pt x="502920" y="650651"/>
                  <a:pt x="1107948" y="176590"/>
                  <a:pt x="1426464" y="88295"/>
                </a:cubicBezTo>
                <a:cubicBezTo>
                  <a:pt x="1744980" y="0"/>
                  <a:pt x="2051304" y="46202"/>
                  <a:pt x="2176272" y="235178"/>
                </a:cubicBezTo>
                <a:lnTo>
                  <a:pt x="2176272" y="1222151"/>
                </a:lnTo>
                <a:lnTo>
                  <a:pt x="0" y="1240439"/>
                </a:lnTo>
                <a:lnTo>
                  <a:pt x="0" y="774095"/>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chemeClr val="tx1"/>
                </a:solidFill>
              </a:rPr>
              <a:t>Water power, textiles and iron (1780 – 1830).</a:t>
            </a:r>
          </a:p>
        </p:txBody>
      </p:sp>
      <p:sp>
        <p:nvSpPr>
          <p:cNvPr id="14" name="Freeform 13"/>
          <p:cNvSpPr/>
          <p:nvPr/>
        </p:nvSpPr>
        <p:spPr>
          <a:xfrm>
            <a:off x="2428860" y="3499367"/>
            <a:ext cx="1428760" cy="1893525"/>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479458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690242 h 1156586"/>
              <a:gd name="connsiteX1" fmla="*/ 479458 w 2176272"/>
              <a:gd name="connsiteY1" fmla="*/ 681098 h 1156586"/>
              <a:gd name="connsiteX2" fmla="*/ 1426464 w 2176272"/>
              <a:gd name="connsiteY2" fmla="*/ 305413 h 1156586"/>
              <a:gd name="connsiteX3" fmla="*/ 1920240 w 2176272"/>
              <a:gd name="connsiteY3" fmla="*/ 4442 h 1156586"/>
              <a:gd name="connsiteX4" fmla="*/ 2039112 w 2176272"/>
              <a:gd name="connsiteY4" fmla="*/ 278762 h 1156586"/>
              <a:gd name="connsiteX5" fmla="*/ 2176272 w 2176272"/>
              <a:gd name="connsiteY5" fmla="*/ 342770 h 1156586"/>
              <a:gd name="connsiteX6" fmla="*/ 2176272 w 2176272"/>
              <a:gd name="connsiteY6" fmla="*/ 1138298 h 1156586"/>
              <a:gd name="connsiteX7" fmla="*/ 0 w 2176272"/>
              <a:gd name="connsiteY7" fmla="*/ 1156586 h 1156586"/>
              <a:gd name="connsiteX8" fmla="*/ 0 w 2176272"/>
              <a:gd name="connsiteY8" fmla="*/ 690242 h 1156586"/>
              <a:gd name="connsiteX0" fmla="*/ 0 w 2176272"/>
              <a:gd name="connsiteY0" fmla="*/ 490728 h 957072"/>
              <a:gd name="connsiteX1" fmla="*/ 479458 w 2176272"/>
              <a:gd name="connsiteY1" fmla="*/ 481584 h 957072"/>
              <a:gd name="connsiteX2" fmla="*/ 1426464 w 2176272"/>
              <a:gd name="connsiteY2" fmla="*/ 105899 h 957072"/>
              <a:gd name="connsiteX3" fmla="*/ 1920240 w 2176272"/>
              <a:gd name="connsiteY3" fmla="*/ 72456 h 957072"/>
              <a:gd name="connsiteX4" fmla="*/ 2039112 w 2176272"/>
              <a:gd name="connsiteY4" fmla="*/ 79248 h 957072"/>
              <a:gd name="connsiteX5" fmla="*/ 2176272 w 2176272"/>
              <a:gd name="connsiteY5" fmla="*/ 143256 h 957072"/>
              <a:gd name="connsiteX6" fmla="*/ 2176272 w 2176272"/>
              <a:gd name="connsiteY6" fmla="*/ 938784 h 957072"/>
              <a:gd name="connsiteX7" fmla="*/ 0 w 2176272"/>
              <a:gd name="connsiteY7" fmla="*/ 957072 h 957072"/>
              <a:gd name="connsiteX8" fmla="*/ 0 w 2176272"/>
              <a:gd name="connsiteY8" fmla="*/ 490728 h 957072"/>
              <a:gd name="connsiteX0" fmla="*/ 0 w 2176272"/>
              <a:gd name="connsiteY0" fmla="*/ 491860 h 958204"/>
              <a:gd name="connsiteX1" fmla="*/ 479458 w 2176272"/>
              <a:gd name="connsiteY1" fmla="*/ 482716 h 958204"/>
              <a:gd name="connsiteX2" fmla="*/ 1426464 w 2176272"/>
              <a:gd name="connsiteY2" fmla="*/ 107031 h 958204"/>
              <a:gd name="connsiteX3" fmla="*/ 1920240 w 2176272"/>
              <a:gd name="connsiteY3" fmla="*/ 73588 h 958204"/>
              <a:gd name="connsiteX4" fmla="*/ 2176272 w 2176272"/>
              <a:gd name="connsiteY4" fmla="*/ 144388 h 958204"/>
              <a:gd name="connsiteX5" fmla="*/ 2176272 w 2176272"/>
              <a:gd name="connsiteY5" fmla="*/ 939916 h 958204"/>
              <a:gd name="connsiteX6" fmla="*/ 0 w 2176272"/>
              <a:gd name="connsiteY6" fmla="*/ 958204 h 958204"/>
              <a:gd name="connsiteX7" fmla="*/ 0 w 2176272"/>
              <a:gd name="connsiteY7" fmla="*/ 491860 h 958204"/>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519891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419553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19553 h 919361"/>
              <a:gd name="connsiteX0" fmla="*/ 0 w 2176272"/>
              <a:gd name="connsiteY0" fmla="*/ 415500 h 915308"/>
              <a:gd name="connsiteX1" fmla="*/ 1426464 w 2176272"/>
              <a:gd name="connsiteY1" fmla="*/ 64135 h 915308"/>
              <a:gd name="connsiteX2" fmla="*/ 1920240 w 2176272"/>
              <a:gd name="connsiteY2" fmla="*/ 30692 h 915308"/>
              <a:gd name="connsiteX3" fmla="*/ 2176272 w 2176272"/>
              <a:gd name="connsiteY3" fmla="*/ 201808 h 915308"/>
              <a:gd name="connsiteX4" fmla="*/ 2176272 w 2176272"/>
              <a:gd name="connsiteY4" fmla="*/ 897020 h 915308"/>
              <a:gd name="connsiteX5" fmla="*/ 0 w 2176272"/>
              <a:gd name="connsiteY5" fmla="*/ 915308 h 915308"/>
              <a:gd name="connsiteX6" fmla="*/ 0 w 2176272"/>
              <a:gd name="connsiteY6" fmla="*/ 415500 h 915308"/>
              <a:gd name="connsiteX0" fmla="*/ 0 w 2176272"/>
              <a:gd name="connsiteY0" fmla="*/ 384808 h 884616"/>
              <a:gd name="connsiteX1" fmla="*/ 1920240 w 2176272"/>
              <a:gd name="connsiteY1" fmla="*/ 0 h 884616"/>
              <a:gd name="connsiteX2" fmla="*/ 2176272 w 2176272"/>
              <a:gd name="connsiteY2" fmla="*/ 171116 h 884616"/>
              <a:gd name="connsiteX3" fmla="*/ 2176272 w 2176272"/>
              <a:gd name="connsiteY3" fmla="*/ 866328 h 884616"/>
              <a:gd name="connsiteX4" fmla="*/ 0 w 2176272"/>
              <a:gd name="connsiteY4" fmla="*/ 884616 h 884616"/>
              <a:gd name="connsiteX5" fmla="*/ 0 w 2176272"/>
              <a:gd name="connsiteY5" fmla="*/ 384808 h 884616"/>
              <a:gd name="connsiteX0" fmla="*/ 0 w 2176272"/>
              <a:gd name="connsiteY0" fmla="*/ 491861 h 991669"/>
              <a:gd name="connsiteX1" fmla="*/ 1920240 w 2176272"/>
              <a:gd name="connsiteY1" fmla="*/ 107053 h 991669"/>
              <a:gd name="connsiteX2" fmla="*/ 2176272 w 2176272"/>
              <a:gd name="connsiteY2" fmla="*/ 144388 h 991669"/>
              <a:gd name="connsiteX3" fmla="*/ 2176272 w 2176272"/>
              <a:gd name="connsiteY3" fmla="*/ 973381 h 991669"/>
              <a:gd name="connsiteX4" fmla="*/ 0 w 2176272"/>
              <a:gd name="connsiteY4" fmla="*/ 991669 h 991669"/>
              <a:gd name="connsiteX5" fmla="*/ 0 w 2176272"/>
              <a:gd name="connsiteY5" fmla="*/ 491861 h 991669"/>
              <a:gd name="connsiteX0" fmla="*/ 0 w 2176272"/>
              <a:gd name="connsiteY0" fmla="*/ 386612 h 886420"/>
              <a:gd name="connsiteX1" fmla="*/ 1920240 w 2176272"/>
              <a:gd name="connsiteY1" fmla="*/ 1804 h 886420"/>
              <a:gd name="connsiteX2" fmla="*/ 2176272 w 2176272"/>
              <a:gd name="connsiteY2" fmla="*/ 39139 h 886420"/>
              <a:gd name="connsiteX3" fmla="*/ 2176272 w 2176272"/>
              <a:gd name="connsiteY3" fmla="*/ 868132 h 886420"/>
              <a:gd name="connsiteX4" fmla="*/ 0 w 2176272"/>
              <a:gd name="connsiteY4" fmla="*/ 886420 h 886420"/>
              <a:gd name="connsiteX5" fmla="*/ 0 w 2176272"/>
              <a:gd name="connsiteY5" fmla="*/ 386612 h 88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272" h="886420">
                <a:moveTo>
                  <a:pt x="0" y="386612"/>
                </a:moveTo>
                <a:cubicBezTo>
                  <a:pt x="320040" y="239176"/>
                  <a:pt x="1557528" y="37419"/>
                  <a:pt x="1920240" y="1804"/>
                </a:cubicBezTo>
                <a:cubicBezTo>
                  <a:pt x="2045208" y="24749"/>
                  <a:pt x="2095421" y="0"/>
                  <a:pt x="2176272" y="39139"/>
                </a:cubicBezTo>
                <a:lnTo>
                  <a:pt x="2176272" y="868132"/>
                </a:lnTo>
                <a:lnTo>
                  <a:pt x="0" y="886420"/>
                </a:lnTo>
                <a:lnTo>
                  <a:pt x="0" y="386612"/>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chemeClr val="tx1"/>
                </a:solidFill>
              </a:rPr>
              <a:t>Steel, steam power and railways (1830 – 1880).</a:t>
            </a:r>
          </a:p>
        </p:txBody>
      </p:sp>
      <p:sp>
        <p:nvSpPr>
          <p:cNvPr id="15" name="Freeform 14"/>
          <p:cNvSpPr/>
          <p:nvPr/>
        </p:nvSpPr>
        <p:spPr>
          <a:xfrm>
            <a:off x="3857621" y="3131404"/>
            <a:ext cx="1500199" cy="2261488"/>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479458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690242 h 1156586"/>
              <a:gd name="connsiteX1" fmla="*/ 479458 w 2176272"/>
              <a:gd name="connsiteY1" fmla="*/ 681098 h 1156586"/>
              <a:gd name="connsiteX2" fmla="*/ 1426464 w 2176272"/>
              <a:gd name="connsiteY2" fmla="*/ 305413 h 1156586"/>
              <a:gd name="connsiteX3" fmla="*/ 1920240 w 2176272"/>
              <a:gd name="connsiteY3" fmla="*/ 4442 h 1156586"/>
              <a:gd name="connsiteX4" fmla="*/ 2039112 w 2176272"/>
              <a:gd name="connsiteY4" fmla="*/ 278762 h 1156586"/>
              <a:gd name="connsiteX5" fmla="*/ 2176272 w 2176272"/>
              <a:gd name="connsiteY5" fmla="*/ 342770 h 1156586"/>
              <a:gd name="connsiteX6" fmla="*/ 2176272 w 2176272"/>
              <a:gd name="connsiteY6" fmla="*/ 1138298 h 1156586"/>
              <a:gd name="connsiteX7" fmla="*/ 0 w 2176272"/>
              <a:gd name="connsiteY7" fmla="*/ 1156586 h 1156586"/>
              <a:gd name="connsiteX8" fmla="*/ 0 w 2176272"/>
              <a:gd name="connsiteY8" fmla="*/ 690242 h 1156586"/>
              <a:gd name="connsiteX0" fmla="*/ 0 w 2176272"/>
              <a:gd name="connsiteY0" fmla="*/ 490728 h 957072"/>
              <a:gd name="connsiteX1" fmla="*/ 479458 w 2176272"/>
              <a:gd name="connsiteY1" fmla="*/ 481584 h 957072"/>
              <a:gd name="connsiteX2" fmla="*/ 1426464 w 2176272"/>
              <a:gd name="connsiteY2" fmla="*/ 105899 h 957072"/>
              <a:gd name="connsiteX3" fmla="*/ 1920240 w 2176272"/>
              <a:gd name="connsiteY3" fmla="*/ 72456 h 957072"/>
              <a:gd name="connsiteX4" fmla="*/ 2039112 w 2176272"/>
              <a:gd name="connsiteY4" fmla="*/ 79248 h 957072"/>
              <a:gd name="connsiteX5" fmla="*/ 2176272 w 2176272"/>
              <a:gd name="connsiteY5" fmla="*/ 143256 h 957072"/>
              <a:gd name="connsiteX6" fmla="*/ 2176272 w 2176272"/>
              <a:gd name="connsiteY6" fmla="*/ 938784 h 957072"/>
              <a:gd name="connsiteX7" fmla="*/ 0 w 2176272"/>
              <a:gd name="connsiteY7" fmla="*/ 957072 h 957072"/>
              <a:gd name="connsiteX8" fmla="*/ 0 w 2176272"/>
              <a:gd name="connsiteY8" fmla="*/ 490728 h 957072"/>
              <a:gd name="connsiteX0" fmla="*/ 0 w 2176272"/>
              <a:gd name="connsiteY0" fmla="*/ 491860 h 958204"/>
              <a:gd name="connsiteX1" fmla="*/ 479458 w 2176272"/>
              <a:gd name="connsiteY1" fmla="*/ 482716 h 958204"/>
              <a:gd name="connsiteX2" fmla="*/ 1426464 w 2176272"/>
              <a:gd name="connsiteY2" fmla="*/ 107031 h 958204"/>
              <a:gd name="connsiteX3" fmla="*/ 1920240 w 2176272"/>
              <a:gd name="connsiteY3" fmla="*/ 73588 h 958204"/>
              <a:gd name="connsiteX4" fmla="*/ 2176272 w 2176272"/>
              <a:gd name="connsiteY4" fmla="*/ 144388 h 958204"/>
              <a:gd name="connsiteX5" fmla="*/ 2176272 w 2176272"/>
              <a:gd name="connsiteY5" fmla="*/ 939916 h 958204"/>
              <a:gd name="connsiteX6" fmla="*/ 0 w 2176272"/>
              <a:gd name="connsiteY6" fmla="*/ 958204 h 958204"/>
              <a:gd name="connsiteX7" fmla="*/ 0 w 2176272"/>
              <a:gd name="connsiteY7" fmla="*/ 491860 h 958204"/>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519891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24034 w 2176272"/>
              <a:gd name="connsiteY4" fmla="*/ 99827 h 919361"/>
              <a:gd name="connsiteX5" fmla="*/ 2176272 w 2176272"/>
              <a:gd name="connsiteY5" fmla="*/ 205861 h 919361"/>
              <a:gd name="connsiteX6" fmla="*/ 2176272 w 2176272"/>
              <a:gd name="connsiteY6" fmla="*/ 901073 h 919361"/>
              <a:gd name="connsiteX7" fmla="*/ 0 w 2176272"/>
              <a:gd name="connsiteY7" fmla="*/ 919361 h 919361"/>
              <a:gd name="connsiteX8" fmla="*/ 0 w 2176272"/>
              <a:gd name="connsiteY8"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24034 w 2176272"/>
              <a:gd name="connsiteY4" fmla="*/ 99827 h 919361"/>
              <a:gd name="connsiteX5" fmla="*/ 2124034 w 2176272"/>
              <a:gd name="connsiteY5" fmla="*/ 102358 h 919361"/>
              <a:gd name="connsiteX6" fmla="*/ 2176272 w 2176272"/>
              <a:gd name="connsiteY6" fmla="*/ 205861 h 919361"/>
              <a:gd name="connsiteX7" fmla="*/ 2176272 w 2176272"/>
              <a:gd name="connsiteY7" fmla="*/ 901073 h 919361"/>
              <a:gd name="connsiteX8" fmla="*/ 0 w 2176272"/>
              <a:gd name="connsiteY8" fmla="*/ 919361 h 919361"/>
              <a:gd name="connsiteX9" fmla="*/ 0 w 2176272"/>
              <a:gd name="connsiteY9"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24034 w 2176272"/>
              <a:gd name="connsiteY4" fmla="*/ 99827 h 919361"/>
              <a:gd name="connsiteX5" fmla="*/ 2124034 w 2176272"/>
              <a:gd name="connsiteY5" fmla="*/ 102358 h 919361"/>
              <a:gd name="connsiteX6" fmla="*/ 2176272 w 2176272"/>
              <a:gd name="connsiteY6" fmla="*/ 205861 h 919361"/>
              <a:gd name="connsiteX7" fmla="*/ 2176272 w 2176272"/>
              <a:gd name="connsiteY7" fmla="*/ 901073 h 919361"/>
              <a:gd name="connsiteX8" fmla="*/ 0 w 2176272"/>
              <a:gd name="connsiteY8" fmla="*/ 919361 h 919361"/>
              <a:gd name="connsiteX9" fmla="*/ 0 w 2176272"/>
              <a:gd name="connsiteY9" fmla="*/ 519891 h 919361"/>
              <a:gd name="connsiteX0" fmla="*/ 0 w 2176272"/>
              <a:gd name="connsiteY0" fmla="*/ 440784 h 919361"/>
              <a:gd name="connsiteX1" fmla="*/ 265112 w 2176272"/>
              <a:gd name="connsiteY1" fmla="*/ 443873 h 919361"/>
              <a:gd name="connsiteX2" fmla="*/ 1426464 w 2176272"/>
              <a:gd name="connsiteY2" fmla="*/ 68188 h 919361"/>
              <a:gd name="connsiteX3" fmla="*/ 1920240 w 2176272"/>
              <a:gd name="connsiteY3" fmla="*/ 34745 h 919361"/>
              <a:gd name="connsiteX4" fmla="*/ 2124034 w 2176272"/>
              <a:gd name="connsiteY4" fmla="*/ 99827 h 919361"/>
              <a:gd name="connsiteX5" fmla="*/ 2124034 w 2176272"/>
              <a:gd name="connsiteY5" fmla="*/ 102358 h 919361"/>
              <a:gd name="connsiteX6" fmla="*/ 2176272 w 2176272"/>
              <a:gd name="connsiteY6" fmla="*/ 205861 h 919361"/>
              <a:gd name="connsiteX7" fmla="*/ 2176272 w 2176272"/>
              <a:gd name="connsiteY7" fmla="*/ 901073 h 919361"/>
              <a:gd name="connsiteX8" fmla="*/ 0 w 2176272"/>
              <a:gd name="connsiteY8" fmla="*/ 919361 h 919361"/>
              <a:gd name="connsiteX9" fmla="*/ 0 w 2176272"/>
              <a:gd name="connsiteY9" fmla="*/ 440784 h 919361"/>
              <a:gd name="connsiteX0" fmla="*/ 0 w 2176272"/>
              <a:gd name="connsiteY0" fmla="*/ 440269 h 918846"/>
              <a:gd name="connsiteX1" fmla="*/ 1426464 w 2176272"/>
              <a:gd name="connsiteY1" fmla="*/ 67673 h 918846"/>
              <a:gd name="connsiteX2" fmla="*/ 1920240 w 2176272"/>
              <a:gd name="connsiteY2" fmla="*/ 34230 h 918846"/>
              <a:gd name="connsiteX3" fmla="*/ 2124034 w 2176272"/>
              <a:gd name="connsiteY3" fmla="*/ 99312 h 918846"/>
              <a:gd name="connsiteX4" fmla="*/ 2124034 w 2176272"/>
              <a:gd name="connsiteY4" fmla="*/ 101843 h 918846"/>
              <a:gd name="connsiteX5" fmla="*/ 2176272 w 2176272"/>
              <a:gd name="connsiteY5" fmla="*/ 205346 h 918846"/>
              <a:gd name="connsiteX6" fmla="*/ 2176272 w 2176272"/>
              <a:gd name="connsiteY6" fmla="*/ 900558 h 918846"/>
              <a:gd name="connsiteX7" fmla="*/ 0 w 2176272"/>
              <a:gd name="connsiteY7" fmla="*/ 918846 h 918846"/>
              <a:gd name="connsiteX8" fmla="*/ 0 w 2176272"/>
              <a:gd name="connsiteY8" fmla="*/ 440269 h 918846"/>
              <a:gd name="connsiteX0" fmla="*/ 0 w 2274246"/>
              <a:gd name="connsiteY0" fmla="*/ 462865 h 941442"/>
              <a:gd name="connsiteX1" fmla="*/ 1920240 w 2274246"/>
              <a:gd name="connsiteY1" fmla="*/ 56826 h 941442"/>
              <a:gd name="connsiteX2" fmla="*/ 2124034 w 2274246"/>
              <a:gd name="connsiteY2" fmla="*/ 121908 h 941442"/>
              <a:gd name="connsiteX3" fmla="*/ 2124034 w 2274246"/>
              <a:gd name="connsiteY3" fmla="*/ 124439 h 941442"/>
              <a:gd name="connsiteX4" fmla="*/ 2176272 w 2274246"/>
              <a:gd name="connsiteY4" fmla="*/ 227942 h 941442"/>
              <a:gd name="connsiteX5" fmla="*/ 2176272 w 2274246"/>
              <a:gd name="connsiteY5" fmla="*/ 923154 h 941442"/>
              <a:gd name="connsiteX6" fmla="*/ 0 w 2274246"/>
              <a:gd name="connsiteY6" fmla="*/ 941442 h 941442"/>
              <a:gd name="connsiteX7" fmla="*/ 0 w 2274246"/>
              <a:gd name="connsiteY7" fmla="*/ 462865 h 941442"/>
              <a:gd name="connsiteX0" fmla="*/ 0 w 2274246"/>
              <a:gd name="connsiteY0" fmla="*/ 462865 h 941442"/>
              <a:gd name="connsiteX1" fmla="*/ 1920240 w 2274246"/>
              <a:gd name="connsiteY1" fmla="*/ 56826 h 941442"/>
              <a:gd name="connsiteX2" fmla="*/ 2124034 w 2274246"/>
              <a:gd name="connsiteY2" fmla="*/ 121908 h 941442"/>
              <a:gd name="connsiteX3" fmla="*/ 2176272 w 2274246"/>
              <a:gd name="connsiteY3" fmla="*/ 227942 h 941442"/>
              <a:gd name="connsiteX4" fmla="*/ 2176272 w 2274246"/>
              <a:gd name="connsiteY4" fmla="*/ 923154 h 941442"/>
              <a:gd name="connsiteX5" fmla="*/ 0 w 2274246"/>
              <a:gd name="connsiteY5" fmla="*/ 941442 h 941442"/>
              <a:gd name="connsiteX6" fmla="*/ 0 w 2274246"/>
              <a:gd name="connsiteY6" fmla="*/ 462865 h 941442"/>
              <a:gd name="connsiteX0" fmla="*/ 0 w 2282951"/>
              <a:gd name="connsiteY0" fmla="*/ 445193 h 923770"/>
              <a:gd name="connsiteX1" fmla="*/ 1920240 w 2282951"/>
              <a:gd name="connsiteY1" fmla="*/ 39154 h 923770"/>
              <a:gd name="connsiteX2" fmla="*/ 2176272 w 2282951"/>
              <a:gd name="connsiteY2" fmla="*/ 210270 h 923770"/>
              <a:gd name="connsiteX3" fmla="*/ 2176272 w 2282951"/>
              <a:gd name="connsiteY3" fmla="*/ 905482 h 923770"/>
              <a:gd name="connsiteX4" fmla="*/ 0 w 2282951"/>
              <a:gd name="connsiteY4" fmla="*/ 923770 h 923770"/>
              <a:gd name="connsiteX5" fmla="*/ 0 w 2282951"/>
              <a:gd name="connsiteY5" fmla="*/ 445193 h 923770"/>
              <a:gd name="connsiteX0" fmla="*/ 0 w 2282952"/>
              <a:gd name="connsiteY0" fmla="*/ 379311 h 857888"/>
              <a:gd name="connsiteX1" fmla="*/ 1920241 w 2282952"/>
              <a:gd name="connsiteY1" fmla="*/ 190791 h 857888"/>
              <a:gd name="connsiteX2" fmla="*/ 2176272 w 2282952"/>
              <a:gd name="connsiteY2" fmla="*/ 144388 h 857888"/>
              <a:gd name="connsiteX3" fmla="*/ 2176272 w 2282952"/>
              <a:gd name="connsiteY3" fmla="*/ 839600 h 857888"/>
              <a:gd name="connsiteX4" fmla="*/ 0 w 2282952"/>
              <a:gd name="connsiteY4" fmla="*/ 857888 h 857888"/>
              <a:gd name="connsiteX5" fmla="*/ 0 w 2282952"/>
              <a:gd name="connsiteY5" fmla="*/ 379311 h 857888"/>
              <a:gd name="connsiteX0" fmla="*/ 0 w 2282953"/>
              <a:gd name="connsiteY0" fmla="*/ 221117 h 699694"/>
              <a:gd name="connsiteX1" fmla="*/ 1920241 w 2282953"/>
              <a:gd name="connsiteY1" fmla="*/ 32597 h 699694"/>
              <a:gd name="connsiteX2" fmla="*/ 2176272 w 2282953"/>
              <a:gd name="connsiteY2" fmla="*/ 144388 h 699694"/>
              <a:gd name="connsiteX3" fmla="*/ 2176272 w 2282953"/>
              <a:gd name="connsiteY3" fmla="*/ 681406 h 699694"/>
              <a:gd name="connsiteX4" fmla="*/ 0 w 2282953"/>
              <a:gd name="connsiteY4" fmla="*/ 699694 h 699694"/>
              <a:gd name="connsiteX5" fmla="*/ 0 w 2282953"/>
              <a:gd name="connsiteY5" fmla="*/ 221117 h 699694"/>
              <a:gd name="connsiteX0" fmla="*/ 0 w 2282953"/>
              <a:gd name="connsiteY0" fmla="*/ 221117 h 699694"/>
              <a:gd name="connsiteX1" fmla="*/ 1920241 w 2282953"/>
              <a:gd name="connsiteY1" fmla="*/ 91916 h 699694"/>
              <a:gd name="connsiteX2" fmla="*/ 2176272 w 2282953"/>
              <a:gd name="connsiteY2" fmla="*/ 144388 h 699694"/>
              <a:gd name="connsiteX3" fmla="*/ 2176272 w 2282953"/>
              <a:gd name="connsiteY3" fmla="*/ 681406 h 699694"/>
              <a:gd name="connsiteX4" fmla="*/ 0 w 2282953"/>
              <a:gd name="connsiteY4" fmla="*/ 699694 h 699694"/>
              <a:gd name="connsiteX5" fmla="*/ 0 w 2282953"/>
              <a:gd name="connsiteY5" fmla="*/ 221117 h 699694"/>
              <a:gd name="connsiteX0" fmla="*/ 0 w 2176272"/>
              <a:gd name="connsiteY0" fmla="*/ 221117 h 699694"/>
              <a:gd name="connsiteX1" fmla="*/ 1920241 w 2176272"/>
              <a:gd name="connsiteY1" fmla="*/ 91916 h 699694"/>
              <a:gd name="connsiteX2" fmla="*/ 2176272 w 2176272"/>
              <a:gd name="connsiteY2" fmla="*/ 144388 h 699694"/>
              <a:gd name="connsiteX3" fmla="*/ 2176272 w 2176272"/>
              <a:gd name="connsiteY3" fmla="*/ 681406 h 699694"/>
              <a:gd name="connsiteX4" fmla="*/ 0 w 2176272"/>
              <a:gd name="connsiteY4" fmla="*/ 699694 h 699694"/>
              <a:gd name="connsiteX5" fmla="*/ 0 w 2176272"/>
              <a:gd name="connsiteY5" fmla="*/ 221117 h 699694"/>
              <a:gd name="connsiteX0" fmla="*/ 0 w 2176272"/>
              <a:gd name="connsiteY0" fmla="*/ 147436 h 626013"/>
              <a:gd name="connsiteX1" fmla="*/ 1920241 w 2176272"/>
              <a:gd name="connsiteY1" fmla="*/ 18235 h 626013"/>
              <a:gd name="connsiteX2" fmla="*/ 2176272 w 2176272"/>
              <a:gd name="connsiteY2" fmla="*/ 70707 h 626013"/>
              <a:gd name="connsiteX3" fmla="*/ 2176272 w 2176272"/>
              <a:gd name="connsiteY3" fmla="*/ 607725 h 626013"/>
              <a:gd name="connsiteX4" fmla="*/ 0 w 2176272"/>
              <a:gd name="connsiteY4" fmla="*/ 626013 h 626013"/>
              <a:gd name="connsiteX5" fmla="*/ 0 w 2176272"/>
              <a:gd name="connsiteY5" fmla="*/ 147436 h 626013"/>
              <a:gd name="connsiteX0" fmla="*/ 0 w 2176272"/>
              <a:gd name="connsiteY0" fmla="*/ 147436 h 626013"/>
              <a:gd name="connsiteX1" fmla="*/ 1920241 w 2176272"/>
              <a:gd name="connsiteY1" fmla="*/ 18235 h 626013"/>
              <a:gd name="connsiteX2" fmla="*/ 2176272 w 2176272"/>
              <a:gd name="connsiteY2" fmla="*/ 70707 h 626013"/>
              <a:gd name="connsiteX3" fmla="*/ 2176272 w 2176272"/>
              <a:gd name="connsiteY3" fmla="*/ 607725 h 626013"/>
              <a:gd name="connsiteX4" fmla="*/ 0 w 2176272"/>
              <a:gd name="connsiteY4" fmla="*/ 626013 h 626013"/>
              <a:gd name="connsiteX5" fmla="*/ 0 w 2176272"/>
              <a:gd name="connsiteY5" fmla="*/ 147436 h 626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272" h="626013">
                <a:moveTo>
                  <a:pt x="0" y="147436"/>
                </a:moveTo>
                <a:cubicBezTo>
                  <a:pt x="320040" y="0"/>
                  <a:pt x="1557529" y="31023"/>
                  <a:pt x="1920241" y="18235"/>
                </a:cubicBezTo>
                <a:cubicBezTo>
                  <a:pt x="2115571" y="30819"/>
                  <a:pt x="2100738" y="30941"/>
                  <a:pt x="2176272" y="70707"/>
                </a:cubicBezTo>
                <a:lnTo>
                  <a:pt x="2176272" y="607725"/>
                </a:lnTo>
                <a:lnTo>
                  <a:pt x="0" y="626013"/>
                </a:lnTo>
                <a:lnTo>
                  <a:pt x="0" y="147436"/>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solidFill>
                  <a:schemeClr val="tx1"/>
                </a:solidFill>
              </a:rPr>
              <a:t>Electricity, chemicals and the internal combustion engine (1880-1930)</a:t>
            </a:r>
          </a:p>
        </p:txBody>
      </p:sp>
      <p:sp>
        <p:nvSpPr>
          <p:cNvPr id="16" name="Freeform 15"/>
          <p:cNvSpPr/>
          <p:nvPr/>
        </p:nvSpPr>
        <p:spPr>
          <a:xfrm>
            <a:off x="5357818" y="2746381"/>
            <a:ext cx="1500198" cy="2694877"/>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479458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690242 h 1156586"/>
              <a:gd name="connsiteX1" fmla="*/ 479458 w 2176272"/>
              <a:gd name="connsiteY1" fmla="*/ 681098 h 1156586"/>
              <a:gd name="connsiteX2" fmla="*/ 1426464 w 2176272"/>
              <a:gd name="connsiteY2" fmla="*/ 305413 h 1156586"/>
              <a:gd name="connsiteX3" fmla="*/ 1920240 w 2176272"/>
              <a:gd name="connsiteY3" fmla="*/ 4442 h 1156586"/>
              <a:gd name="connsiteX4" fmla="*/ 2039112 w 2176272"/>
              <a:gd name="connsiteY4" fmla="*/ 278762 h 1156586"/>
              <a:gd name="connsiteX5" fmla="*/ 2176272 w 2176272"/>
              <a:gd name="connsiteY5" fmla="*/ 342770 h 1156586"/>
              <a:gd name="connsiteX6" fmla="*/ 2176272 w 2176272"/>
              <a:gd name="connsiteY6" fmla="*/ 1138298 h 1156586"/>
              <a:gd name="connsiteX7" fmla="*/ 0 w 2176272"/>
              <a:gd name="connsiteY7" fmla="*/ 1156586 h 1156586"/>
              <a:gd name="connsiteX8" fmla="*/ 0 w 2176272"/>
              <a:gd name="connsiteY8" fmla="*/ 690242 h 1156586"/>
              <a:gd name="connsiteX0" fmla="*/ 0 w 2176272"/>
              <a:gd name="connsiteY0" fmla="*/ 490728 h 957072"/>
              <a:gd name="connsiteX1" fmla="*/ 479458 w 2176272"/>
              <a:gd name="connsiteY1" fmla="*/ 481584 h 957072"/>
              <a:gd name="connsiteX2" fmla="*/ 1426464 w 2176272"/>
              <a:gd name="connsiteY2" fmla="*/ 105899 h 957072"/>
              <a:gd name="connsiteX3" fmla="*/ 1920240 w 2176272"/>
              <a:gd name="connsiteY3" fmla="*/ 72456 h 957072"/>
              <a:gd name="connsiteX4" fmla="*/ 2039112 w 2176272"/>
              <a:gd name="connsiteY4" fmla="*/ 79248 h 957072"/>
              <a:gd name="connsiteX5" fmla="*/ 2176272 w 2176272"/>
              <a:gd name="connsiteY5" fmla="*/ 143256 h 957072"/>
              <a:gd name="connsiteX6" fmla="*/ 2176272 w 2176272"/>
              <a:gd name="connsiteY6" fmla="*/ 938784 h 957072"/>
              <a:gd name="connsiteX7" fmla="*/ 0 w 2176272"/>
              <a:gd name="connsiteY7" fmla="*/ 957072 h 957072"/>
              <a:gd name="connsiteX8" fmla="*/ 0 w 2176272"/>
              <a:gd name="connsiteY8" fmla="*/ 490728 h 957072"/>
              <a:gd name="connsiteX0" fmla="*/ 0 w 2176272"/>
              <a:gd name="connsiteY0" fmla="*/ 491860 h 958204"/>
              <a:gd name="connsiteX1" fmla="*/ 479458 w 2176272"/>
              <a:gd name="connsiteY1" fmla="*/ 482716 h 958204"/>
              <a:gd name="connsiteX2" fmla="*/ 1426464 w 2176272"/>
              <a:gd name="connsiteY2" fmla="*/ 107031 h 958204"/>
              <a:gd name="connsiteX3" fmla="*/ 1920240 w 2176272"/>
              <a:gd name="connsiteY3" fmla="*/ 73588 h 958204"/>
              <a:gd name="connsiteX4" fmla="*/ 2176272 w 2176272"/>
              <a:gd name="connsiteY4" fmla="*/ 144388 h 958204"/>
              <a:gd name="connsiteX5" fmla="*/ 2176272 w 2176272"/>
              <a:gd name="connsiteY5" fmla="*/ 939916 h 958204"/>
              <a:gd name="connsiteX6" fmla="*/ 0 w 2176272"/>
              <a:gd name="connsiteY6" fmla="*/ 958204 h 958204"/>
              <a:gd name="connsiteX7" fmla="*/ 0 w 2176272"/>
              <a:gd name="connsiteY7" fmla="*/ 491860 h 958204"/>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519891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28722"/>
              <a:gd name="connsiteX1" fmla="*/ 265112 w 2176272"/>
              <a:gd name="connsiteY1" fmla="*/ 443873 h 928722"/>
              <a:gd name="connsiteX2" fmla="*/ 1426464 w 2176272"/>
              <a:gd name="connsiteY2" fmla="*/ 68188 h 928722"/>
              <a:gd name="connsiteX3" fmla="*/ 1920240 w 2176272"/>
              <a:gd name="connsiteY3" fmla="*/ 34745 h 928722"/>
              <a:gd name="connsiteX4" fmla="*/ 2176272 w 2176272"/>
              <a:gd name="connsiteY4" fmla="*/ 205861 h 928722"/>
              <a:gd name="connsiteX5" fmla="*/ 2176272 w 2176272"/>
              <a:gd name="connsiteY5" fmla="*/ 928722 h 928722"/>
              <a:gd name="connsiteX6" fmla="*/ 0 w 2176272"/>
              <a:gd name="connsiteY6" fmla="*/ 919361 h 928722"/>
              <a:gd name="connsiteX7" fmla="*/ 0 w 2176272"/>
              <a:gd name="connsiteY7" fmla="*/ 519891 h 928722"/>
              <a:gd name="connsiteX0" fmla="*/ 0 w 2176272"/>
              <a:gd name="connsiteY0" fmla="*/ 472363 h 928722"/>
              <a:gd name="connsiteX1" fmla="*/ 265112 w 2176272"/>
              <a:gd name="connsiteY1" fmla="*/ 443873 h 928722"/>
              <a:gd name="connsiteX2" fmla="*/ 1426464 w 2176272"/>
              <a:gd name="connsiteY2" fmla="*/ 68188 h 928722"/>
              <a:gd name="connsiteX3" fmla="*/ 1920240 w 2176272"/>
              <a:gd name="connsiteY3" fmla="*/ 34745 h 928722"/>
              <a:gd name="connsiteX4" fmla="*/ 2176272 w 2176272"/>
              <a:gd name="connsiteY4" fmla="*/ 205861 h 928722"/>
              <a:gd name="connsiteX5" fmla="*/ 2176272 w 2176272"/>
              <a:gd name="connsiteY5" fmla="*/ 928722 h 928722"/>
              <a:gd name="connsiteX6" fmla="*/ 0 w 2176272"/>
              <a:gd name="connsiteY6" fmla="*/ 919361 h 928722"/>
              <a:gd name="connsiteX7" fmla="*/ 0 w 2176272"/>
              <a:gd name="connsiteY7" fmla="*/ 472363 h 928722"/>
              <a:gd name="connsiteX0" fmla="*/ 0 w 2176272"/>
              <a:gd name="connsiteY0" fmla="*/ 468402 h 924761"/>
              <a:gd name="connsiteX1" fmla="*/ 265112 w 2176272"/>
              <a:gd name="connsiteY1" fmla="*/ 416146 h 924761"/>
              <a:gd name="connsiteX2" fmla="*/ 1426464 w 2176272"/>
              <a:gd name="connsiteY2" fmla="*/ 64227 h 924761"/>
              <a:gd name="connsiteX3" fmla="*/ 1920240 w 2176272"/>
              <a:gd name="connsiteY3" fmla="*/ 30784 h 924761"/>
              <a:gd name="connsiteX4" fmla="*/ 2176272 w 2176272"/>
              <a:gd name="connsiteY4" fmla="*/ 201900 h 924761"/>
              <a:gd name="connsiteX5" fmla="*/ 2176272 w 2176272"/>
              <a:gd name="connsiteY5" fmla="*/ 924761 h 924761"/>
              <a:gd name="connsiteX6" fmla="*/ 0 w 2176272"/>
              <a:gd name="connsiteY6" fmla="*/ 915400 h 924761"/>
              <a:gd name="connsiteX7" fmla="*/ 0 w 2176272"/>
              <a:gd name="connsiteY7" fmla="*/ 468402 h 924761"/>
              <a:gd name="connsiteX0" fmla="*/ 0 w 2176272"/>
              <a:gd name="connsiteY0" fmla="*/ 467738 h 924097"/>
              <a:gd name="connsiteX1" fmla="*/ 265112 w 2176272"/>
              <a:gd name="connsiteY1" fmla="*/ 415482 h 924097"/>
              <a:gd name="connsiteX2" fmla="*/ 252852 w 2176272"/>
              <a:gd name="connsiteY2" fmla="*/ 411501 h 924097"/>
              <a:gd name="connsiteX3" fmla="*/ 1426464 w 2176272"/>
              <a:gd name="connsiteY3" fmla="*/ 63563 h 924097"/>
              <a:gd name="connsiteX4" fmla="*/ 1920240 w 2176272"/>
              <a:gd name="connsiteY4" fmla="*/ 30120 h 924097"/>
              <a:gd name="connsiteX5" fmla="*/ 2176272 w 2176272"/>
              <a:gd name="connsiteY5" fmla="*/ 201236 h 924097"/>
              <a:gd name="connsiteX6" fmla="*/ 2176272 w 2176272"/>
              <a:gd name="connsiteY6" fmla="*/ 924097 h 924097"/>
              <a:gd name="connsiteX7" fmla="*/ 0 w 2176272"/>
              <a:gd name="connsiteY7" fmla="*/ 914736 h 924097"/>
              <a:gd name="connsiteX8" fmla="*/ 0 w 2176272"/>
              <a:gd name="connsiteY8" fmla="*/ 467738 h 924097"/>
              <a:gd name="connsiteX0" fmla="*/ 0 w 2176272"/>
              <a:gd name="connsiteY0" fmla="*/ 468402 h 924761"/>
              <a:gd name="connsiteX1" fmla="*/ 265112 w 2176272"/>
              <a:gd name="connsiteY1" fmla="*/ 416146 h 924761"/>
              <a:gd name="connsiteX2" fmla="*/ 1426464 w 2176272"/>
              <a:gd name="connsiteY2" fmla="*/ 64227 h 924761"/>
              <a:gd name="connsiteX3" fmla="*/ 1920240 w 2176272"/>
              <a:gd name="connsiteY3" fmla="*/ 30784 h 924761"/>
              <a:gd name="connsiteX4" fmla="*/ 2176272 w 2176272"/>
              <a:gd name="connsiteY4" fmla="*/ 201900 h 924761"/>
              <a:gd name="connsiteX5" fmla="*/ 2176272 w 2176272"/>
              <a:gd name="connsiteY5" fmla="*/ 924761 h 924761"/>
              <a:gd name="connsiteX6" fmla="*/ 0 w 2176272"/>
              <a:gd name="connsiteY6" fmla="*/ 915400 h 924761"/>
              <a:gd name="connsiteX7" fmla="*/ 0 w 2176272"/>
              <a:gd name="connsiteY7" fmla="*/ 468402 h 924761"/>
              <a:gd name="connsiteX0" fmla="*/ 0 w 2176272"/>
              <a:gd name="connsiteY0" fmla="*/ 464441 h 920800"/>
              <a:gd name="connsiteX1" fmla="*/ 265112 w 2176272"/>
              <a:gd name="connsiteY1" fmla="*/ 388419 h 920800"/>
              <a:gd name="connsiteX2" fmla="*/ 1426464 w 2176272"/>
              <a:gd name="connsiteY2" fmla="*/ 60266 h 920800"/>
              <a:gd name="connsiteX3" fmla="*/ 1920240 w 2176272"/>
              <a:gd name="connsiteY3" fmla="*/ 26823 h 920800"/>
              <a:gd name="connsiteX4" fmla="*/ 2176272 w 2176272"/>
              <a:gd name="connsiteY4" fmla="*/ 197939 h 920800"/>
              <a:gd name="connsiteX5" fmla="*/ 2176272 w 2176272"/>
              <a:gd name="connsiteY5" fmla="*/ 920800 h 920800"/>
              <a:gd name="connsiteX6" fmla="*/ 0 w 2176272"/>
              <a:gd name="connsiteY6" fmla="*/ 911439 h 920800"/>
              <a:gd name="connsiteX7" fmla="*/ 0 w 2176272"/>
              <a:gd name="connsiteY7" fmla="*/ 464441 h 920800"/>
              <a:gd name="connsiteX0" fmla="*/ 0 w 2176272"/>
              <a:gd name="connsiteY0" fmla="*/ 464441 h 920800"/>
              <a:gd name="connsiteX1" fmla="*/ 265112 w 2176272"/>
              <a:gd name="connsiteY1" fmla="*/ 388419 h 920800"/>
              <a:gd name="connsiteX2" fmla="*/ 1426464 w 2176272"/>
              <a:gd name="connsiteY2" fmla="*/ 60266 h 920800"/>
              <a:gd name="connsiteX3" fmla="*/ 1920240 w 2176272"/>
              <a:gd name="connsiteY3" fmla="*/ 26823 h 920800"/>
              <a:gd name="connsiteX4" fmla="*/ 2176272 w 2176272"/>
              <a:gd name="connsiteY4" fmla="*/ 197939 h 920800"/>
              <a:gd name="connsiteX5" fmla="*/ 2176272 w 2176272"/>
              <a:gd name="connsiteY5" fmla="*/ 920800 h 920800"/>
              <a:gd name="connsiteX6" fmla="*/ 0 w 2176272"/>
              <a:gd name="connsiteY6" fmla="*/ 911439 h 920800"/>
              <a:gd name="connsiteX7" fmla="*/ 0 w 2176272"/>
              <a:gd name="connsiteY7" fmla="*/ 464441 h 920800"/>
              <a:gd name="connsiteX0" fmla="*/ 0 w 2176272"/>
              <a:gd name="connsiteY0" fmla="*/ 444375 h 900734"/>
              <a:gd name="connsiteX1" fmla="*/ 265112 w 2176272"/>
              <a:gd name="connsiteY1" fmla="*/ 368353 h 900734"/>
              <a:gd name="connsiteX2" fmla="*/ 1426464 w 2176272"/>
              <a:gd name="connsiteY2" fmla="*/ 218413 h 900734"/>
              <a:gd name="connsiteX3" fmla="*/ 1920240 w 2176272"/>
              <a:gd name="connsiteY3" fmla="*/ 6757 h 900734"/>
              <a:gd name="connsiteX4" fmla="*/ 2176272 w 2176272"/>
              <a:gd name="connsiteY4" fmla="*/ 177873 h 900734"/>
              <a:gd name="connsiteX5" fmla="*/ 2176272 w 2176272"/>
              <a:gd name="connsiteY5" fmla="*/ 900734 h 900734"/>
              <a:gd name="connsiteX6" fmla="*/ 0 w 2176272"/>
              <a:gd name="connsiteY6" fmla="*/ 891373 h 900734"/>
              <a:gd name="connsiteX7" fmla="*/ 0 w 2176272"/>
              <a:gd name="connsiteY7" fmla="*/ 444375 h 900734"/>
              <a:gd name="connsiteX0" fmla="*/ 0 w 2176272"/>
              <a:gd name="connsiteY0" fmla="*/ 410890 h 867249"/>
              <a:gd name="connsiteX1" fmla="*/ 265112 w 2176272"/>
              <a:gd name="connsiteY1" fmla="*/ 334868 h 867249"/>
              <a:gd name="connsiteX2" fmla="*/ 1426464 w 2176272"/>
              <a:gd name="connsiteY2" fmla="*/ 184928 h 867249"/>
              <a:gd name="connsiteX3" fmla="*/ 1920240 w 2176272"/>
              <a:gd name="connsiteY3" fmla="*/ 175247 h 867249"/>
              <a:gd name="connsiteX4" fmla="*/ 2176272 w 2176272"/>
              <a:gd name="connsiteY4" fmla="*/ 144388 h 867249"/>
              <a:gd name="connsiteX5" fmla="*/ 2176272 w 2176272"/>
              <a:gd name="connsiteY5" fmla="*/ 867249 h 867249"/>
              <a:gd name="connsiteX6" fmla="*/ 0 w 2176272"/>
              <a:gd name="connsiteY6" fmla="*/ 857888 h 867249"/>
              <a:gd name="connsiteX7" fmla="*/ 0 w 2176272"/>
              <a:gd name="connsiteY7" fmla="*/ 410890 h 867249"/>
              <a:gd name="connsiteX0" fmla="*/ 0 w 2176272"/>
              <a:gd name="connsiteY0" fmla="*/ 256439 h 712798"/>
              <a:gd name="connsiteX1" fmla="*/ 265112 w 2176272"/>
              <a:gd name="connsiteY1" fmla="*/ 180417 h 712798"/>
              <a:gd name="connsiteX2" fmla="*/ 1426464 w 2176272"/>
              <a:gd name="connsiteY2" fmla="*/ 30477 h 712798"/>
              <a:gd name="connsiteX3" fmla="*/ 1920240 w 2176272"/>
              <a:gd name="connsiteY3" fmla="*/ 20796 h 712798"/>
              <a:gd name="connsiteX4" fmla="*/ 2176272 w 2176272"/>
              <a:gd name="connsiteY4" fmla="*/ 144388 h 712798"/>
              <a:gd name="connsiteX5" fmla="*/ 2176272 w 2176272"/>
              <a:gd name="connsiteY5" fmla="*/ 712798 h 712798"/>
              <a:gd name="connsiteX6" fmla="*/ 0 w 2176272"/>
              <a:gd name="connsiteY6" fmla="*/ 703437 h 712798"/>
              <a:gd name="connsiteX7" fmla="*/ 0 w 2176272"/>
              <a:gd name="connsiteY7" fmla="*/ 256439 h 712798"/>
              <a:gd name="connsiteX0" fmla="*/ 0 w 2176272"/>
              <a:gd name="connsiteY0" fmla="*/ 278394 h 734753"/>
              <a:gd name="connsiteX1" fmla="*/ 265112 w 2176272"/>
              <a:gd name="connsiteY1" fmla="*/ 202372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278394 h 734753"/>
              <a:gd name="connsiteX1" fmla="*/ 575961 w 2176272"/>
              <a:gd name="connsiteY1" fmla="*/ 202372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278394 h 734753"/>
              <a:gd name="connsiteX1" fmla="*/ 575961 w 2176272"/>
              <a:gd name="connsiteY1" fmla="*/ 238011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302152 h 734753"/>
              <a:gd name="connsiteX1" fmla="*/ 575961 w 2176272"/>
              <a:gd name="connsiteY1" fmla="*/ 238011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302152 h 734753"/>
              <a:gd name="connsiteX0" fmla="*/ 0 w 2176272"/>
              <a:gd name="connsiteY0" fmla="*/ 302152 h 734753"/>
              <a:gd name="connsiteX1" fmla="*/ 575961 w 2176272"/>
              <a:gd name="connsiteY1" fmla="*/ 238011 h 734753"/>
              <a:gd name="connsiteX2" fmla="*/ 1219153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302152 h 734753"/>
              <a:gd name="connsiteX0" fmla="*/ 0 w 2176272"/>
              <a:gd name="connsiteY0" fmla="*/ 280197 h 712798"/>
              <a:gd name="connsiteX1" fmla="*/ 575961 w 2176272"/>
              <a:gd name="connsiteY1" fmla="*/ 216056 h 712798"/>
              <a:gd name="connsiteX2" fmla="*/ 1219153 w 2176272"/>
              <a:gd name="connsiteY2" fmla="*/ 30477 h 712798"/>
              <a:gd name="connsiteX3" fmla="*/ 1920240 w 2176272"/>
              <a:gd name="connsiteY3" fmla="*/ 44551 h 712798"/>
              <a:gd name="connsiteX4" fmla="*/ 2176272 w 2176272"/>
              <a:gd name="connsiteY4" fmla="*/ 144388 h 712798"/>
              <a:gd name="connsiteX5" fmla="*/ 2176272 w 2176272"/>
              <a:gd name="connsiteY5" fmla="*/ 712798 h 712798"/>
              <a:gd name="connsiteX6" fmla="*/ 0 w 2176272"/>
              <a:gd name="connsiteY6" fmla="*/ 703437 h 712798"/>
              <a:gd name="connsiteX7" fmla="*/ 0 w 2176272"/>
              <a:gd name="connsiteY7" fmla="*/ 280197 h 712798"/>
              <a:gd name="connsiteX0" fmla="*/ 0 w 2176272"/>
              <a:gd name="connsiteY0" fmla="*/ 278304 h 710905"/>
              <a:gd name="connsiteX1" fmla="*/ 575961 w 2176272"/>
              <a:gd name="connsiteY1" fmla="*/ 214163 h 710905"/>
              <a:gd name="connsiteX2" fmla="*/ 1219153 w 2176272"/>
              <a:gd name="connsiteY2" fmla="*/ 28584 h 710905"/>
              <a:gd name="connsiteX3" fmla="*/ 1920240 w 2176272"/>
              <a:gd name="connsiteY3" fmla="*/ 42658 h 710905"/>
              <a:gd name="connsiteX4" fmla="*/ 2176272 w 2176272"/>
              <a:gd name="connsiteY4" fmla="*/ 166253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78304 h 710905"/>
              <a:gd name="connsiteX1" fmla="*/ 575961 w 2176272"/>
              <a:gd name="connsiteY1" fmla="*/ 214163 h 710905"/>
              <a:gd name="connsiteX2" fmla="*/ 1219153 w 2176272"/>
              <a:gd name="connsiteY2" fmla="*/ 28584 h 710905"/>
              <a:gd name="connsiteX3" fmla="*/ 1920240 w 2176272"/>
              <a:gd name="connsiteY3" fmla="*/ 42658 h 710905"/>
              <a:gd name="connsiteX4" fmla="*/ 2176272 w 2176272"/>
              <a:gd name="connsiteY4" fmla="*/ 190011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78304 h 710905"/>
              <a:gd name="connsiteX1" fmla="*/ 575961 w 2176272"/>
              <a:gd name="connsiteY1" fmla="*/ 214163 h 710905"/>
              <a:gd name="connsiteX2" fmla="*/ 1530003 w 2176272"/>
              <a:gd name="connsiteY2" fmla="*/ 28584 h 710905"/>
              <a:gd name="connsiteX3" fmla="*/ 1920240 w 2176272"/>
              <a:gd name="connsiteY3" fmla="*/ 42658 h 710905"/>
              <a:gd name="connsiteX4" fmla="*/ 2176272 w 2176272"/>
              <a:gd name="connsiteY4" fmla="*/ 190011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783179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69881 h 702482"/>
              <a:gd name="connsiteX1" fmla="*/ 783179 w 2176272"/>
              <a:gd name="connsiteY1" fmla="*/ 205740 h 702482"/>
              <a:gd name="connsiteX2" fmla="*/ 128750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783179 w 2176272"/>
              <a:gd name="connsiteY1" fmla="*/ 205740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783179 w 2176272"/>
              <a:gd name="connsiteY1" fmla="*/ 205740 h 702482"/>
              <a:gd name="connsiteX2" fmla="*/ 472502 w 2176272"/>
              <a:gd name="connsiteY2" fmla="*/ 203572 h 702482"/>
              <a:gd name="connsiteX3" fmla="*/ 1080197 w 2176272"/>
              <a:gd name="connsiteY3" fmla="*/ 60620 h 702482"/>
              <a:gd name="connsiteX4" fmla="*/ 1530003 w 2176272"/>
              <a:gd name="connsiteY4" fmla="*/ 20161 h 702482"/>
              <a:gd name="connsiteX5" fmla="*/ 2176272 w 2176272"/>
              <a:gd name="connsiteY5" fmla="*/ 181588 h 702482"/>
              <a:gd name="connsiteX6" fmla="*/ 2176272 w 2176272"/>
              <a:gd name="connsiteY6" fmla="*/ 702482 h 702482"/>
              <a:gd name="connsiteX7" fmla="*/ 0 w 2176272"/>
              <a:gd name="connsiteY7" fmla="*/ 693121 h 702482"/>
              <a:gd name="connsiteX8" fmla="*/ 0 w 2176272"/>
              <a:gd name="connsiteY8" fmla="*/ 269881 h 702482"/>
              <a:gd name="connsiteX0" fmla="*/ 0 w 2176272"/>
              <a:gd name="connsiteY0" fmla="*/ 269881 h 702482"/>
              <a:gd name="connsiteX1" fmla="*/ 472502 w 2176272"/>
              <a:gd name="connsiteY1" fmla="*/ 203572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472502 w 2176272"/>
              <a:gd name="connsiteY1" fmla="*/ 203572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74349 h 706950"/>
              <a:gd name="connsiteX1" fmla="*/ 472502 w 2176272"/>
              <a:gd name="connsiteY1" fmla="*/ 208040 h 706950"/>
              <a:gd name="connsiteX2" fmla="*/ 1080197 w 2176272"/>
              <a:gd name="connsiteY2" fmla="*/ 65088 h 706950"/>
              <a:gd name="connsiteX3" fmla="*/ 1075270 w 2176272"/>
              <a:gd name="connsiteY3" fmla="*/ 38280 h 706950"/>
              <a:gd name="connsiteX4" fmla="*/ 1530003 w 2176272"/>
              <a:gd name="connsiteY4" fmla="*/ 24629 h 706950"/>
              <a:gd name="connsiteX5" fmla="*/ 2176272 w 2176272"/>
              <a:gd name="connsiteY5" fmla="*/ 186056 h 706950"/>
              <a:gd name="connsiteX6" fmla="*/ 2176272 w 2176272"/>
              <a:gd name="connsiteY6" fmla="*/ 706950 h 706950"/>
              <a:gd name="connsiteX7" fmla="*/ 0 w 2176272"/>
              <a:gd name="connsiteY7" fmla="*/ 697589 h 706950"/>
              <a:gd name="connsiteX8" fmla="*/ 0 w 2176272"/>
              <a:gd name="connsiteY8" fmla="*/ 274349 h 706950"/>
              <a:gd name="connsiteX0" fmla="*/ 0 w 2176272"/>
              <a:gd name="connsiteY0" fmla="*/ 274349 h 706950"/>
              <a:gd name="connsiteX1" fmla="*/ 472502 w 2176272"/>
              <a:gd name="connsiteY1" fmla="*/ 208040 h 706950"/>
              <a:gd name="connsiteX2" fmla="*/ 1075270 w 2176272"/>
              <a:gd name="connsiteY2" fmla="*/ 38280 h 706950"/>
              <a:gd name="connsiteX3" fmla="*/ 1530003 w 2176272"/>
              <a:gd name="connsiteY3" fmla="*/ 24629 h 706950"/>
              <a:gd name="connsiteX4" fmla="*/ 2176272 w 2176272"/>
              <a:gd name="connsiteY4" fmla="*/ 186056 h 706950"/>
              <a:gd name="connsiteX5" fmla="*/ 2176272 w 2176272"/>
              <a:gd name="connsiteY5" fmla="*/ 706950 h 706950"/>
              <a:gd name="connsiteX6" fmla="*/ 0 w 2176272"/>
              <a:gd name="connsiteY6" fmla="*/ 697589 h 706950"/>
              <a:gd name="connsiteX7" fmla="*/ 0 w 2176272"/>
              <a:gd name="connsiteY7" fmla="*/ 274349 h 706950"/>
              <a:gd name="connsiteX0" fmla="*/ 0 w 2176272"/>
              <a:gd name="connsiteY0" fmla="*/ 265224 h 697825"/>
              <a:gd name="connsiteX1" fmla="*/ 472502 w 2176272"/>
              <a:gd name="connsiteY1" fmla="*/ 198915 h 697825"/>
              <a:gd name="connsiteX2" fmla="*/ 1075270 w 2176272"/>
              <a:gd name="connsiteY2" fmla="*/ 29155 h 697825"/>
              <a:gd name="connsiteX3" fmla="*/ 1742240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176272"/>
              <a:gd name="connsiteY0" fmla="*/ 265224 h 697825"/>
              <a:gd name="connsiteX1" fmla="*/ 472502 w 2176272"/>
              <a:gd name="connsiteY1" fmla="*/ 198915 h 697825"/>
              <a:gd name="connsiteX2" fmla="*/ 1489752 w 2176272"/>
              <a:gd name="connsiteY2" fmla="*/ 29155 h 697825"/>
              <a:gd name="connsiteX3" fmla="*/ 1742240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176272"/>
              <a:gd name="connsiteY0" fmla="*/ 265224 h 697825"/>
              <a:gd name="connsiteX1" fmla="*/ 472502 w 2176272"/>
              <a:gd name="connsiteY1" fmla="*/ 198915 h 697825"/>
              <a:gd name="connsiteX2" fmla="*/ 1489752 w 2176272"/>
              <a:gd name="connsiteY2" fmla="*/ 29155 h 697825"/>
              <a:gd name="connsiteX3" fmla="*/ 1949458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271096"/>
              <a:gd name="connsiteY0" fmla="*/ 265224 h 697825"/>
              <a:gd name="connsiteX1" fmla="*/ 472502 w 2271096"/>
              <a:gd name="connsiteY1" fmla="*/ 198915 h 697825"/>
              <a:gd name="connsiteX2" fmla="*/ 1489752 w 2271096"/>
              <a:gd name="connsiteY2" fmla="*/ 29155 h 697825"/>
              <a:gd name="connsiteX3" fmla="*/ 2156675 w 2271096"/>
              <a:gd name="connsiteY3" fmla="*/ 24629 h 697825"/>
              <a:gd name="connsiteX4" fmla="*/ 2176272 w 2271096"/>
              <a:gd name="connsiteY4" fmla="*/ 176931 h 697825"/>
              <a:gd name="connsiteX5" fmla="*/ 2176272 w 2271096"/>
              <a:gd name="connsiteY5" fmla="*/ 697825 h 697825"/>
              <a:gd name="connsiteX6" fmla="*/ 0 w 2271096"/>
              <a:gd name="connsiteY6" fmla="*/ 688464 h 697825"/>
              <a:gd name="connsiteX7" fmla="*/ 0 w 2271096"/>
              <a:gd name="connsiteY7" fmla="*/ 265224 h 697825"/>
              <a:gd name="connsiteX0" fmla="*/ 0 w 2176272"/>
              <a:gd name="connsiteY0" fmla="*/ 265224 h 697825"/>
              <a:gd name="connsiteX1" fmla="*/ 472502 w 2176272"/>
              <a:gd name="connsiteY1" fmla="*/ 198915 h 697825"/>
              <a:gd name="connsiteX2" fmla="*/ 1489752 w 2176272"/>
              <a:gd name="connsiteY2" fmla="*/ 29155 h 697825"/>
              <a:gd name="connsiteX3" fmla="*/ 1949365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176272"/>
              <a:gd name="connsiteY0" fmla="*/ 360269 h 697825"/>
              <a:gd name="connsiteX1" fmla="*/ 472502 w 2176272"/>
              <a:gd name="connsiteY1" fmla="*/ 198915 h 697825"/>
              <a:gd name="connsiteX2" fmla="*/ 1489752 w 2176272"/>
              <a:gd name="connsiteY2" fmla="*/ 29155 h 697825"/>
              <a:gd name="connsiteX3" fmla="*/ 1949365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360269 h 697825"/>
              <a:gd name="connsiteX0" fmla="*/ 0 w 2176272"/>
              <a:gd name="connsiteY0" fmla="*/ 387054 h 724610"/>
              <a:gd name="connsiteX1" fmla="*/ 1489752 w 2176272"/>
              <a:gd name="connsiteY1" fmla="*/ 55940 h 724610"/>
              <a:gd name="connsiteX2" fmla="*/ 1949365 w 2176272"/>
              <a:gd name="connsiteY2" fmla="*/ 51414 h 724610"/>
              <a:gd name="connsiteX3" fmla="*/ 2176272 w 2176272"/>
              <a:gd name="connsiteY3" fmla="*/ 203716 h 724610"/>
              <a:gd name="connsiteX4" fmla="*/ 2176272 w 2176272"/>
              <a:gd name="connsiteY4" fmla="*/ 724610 h 724610"/>
              <a:gd name="connsiteX5" fmla="*/ 0 w 2176272"/>
              <a:gd name="connsiteY5" fmla="*/ 715249 h 724610"/>
              <a:gd name="connsiteX6" fmla="*/ 0 w 2176272"/>
              <a:gd name="connsiteY6" fmla="*/ 387054 h 724610"/>
              <a:gd name="connsiteX0" fmla="*/ 0 w 2176272"/>
              <a:gd name="connsiteY0" fmla="*/ 335640 h 673196"/>
              <a:gd name="connsiteX1" fmla="*/ 1949365 w 2176272"/>
              <a:gd name="connsiteY1" fmla="*/ 0 h 673196"/>
              <a:gd name="connsiteX2" fmla="*/ 2176272 w 2176272"/>
              <a:gd name="connsiteY2" fmla="*/ 152302 h 673196"/>
              <a:gd name="connsiteX3" fmla="*/ 2176272 w 2176272"/>
              <a:gd name="connsiteY3" fmla="*/ 673196 h 673196"/>
              <a:gd name="connsiteX4" fmla="*/ 0 w 2176272"/>
              <a:gd name="connsiteY4" fmla="*/ 663835 h 673196"/>
              <a:gd name="connsiteX5" fmla="*/ 0 w 2176272"/>
              <a:gd name="connsiteY5" fmla="*/ 335640 h 673196"/>
              <a:gd name="connsiteX0" fmla="*/ 0 w 2176272"/>
              <a:gd name="connsiteY0" fmla="*/ 297058 h 634614"/>
              <a:gd name="connsiteX1" fmla="*/ 1949365 w 2176272"/>
              <a:gd name="connsiteY1" fmla="*/ 199036 h 634614"/>
              <a:gd name="connsiteX2" fmla="*/ 2176272 w 2176272"/>
              <a:gd name="connsiteY2" fmla="*/ 113720 h 634614"/>
              <a:gd name="connsiteX3" fmla="*/ 2176272 w 2176272"/>
              <a:gd name="connsiteY3" fmla="*/ 634614 h 634614"/>
              <a:gd name="connsiteX4" fmla="*/ 0 w 2176272"/>
              <a:gd name="connsiteY4" fmla="*/ 625253 h 634614"/>
              <a:gd name="connsiteX5" fmla="*/ 0 w 2176272"/>
              <a:gd name="connsiteY5" fmla="*/ 297058 h 634614"/>
              <a:gd name="connsiteX0" fmla="*/ 0 w 2176272"/>
              <a:gd name="connsiteY0" fmla="*/ 190132 h 527688"/>
              <a:gd name="connsiteX1" fmla="*/ 1949365 w 2176272"/>
              <a:gd name="connsiteY1" fmla="*/ 92110 h 527688"/>
              <a:gd name="connsiteX2" fmla="*/ 2176272 w 2176272"/>
              <a:gd name="connsiteY2" fmla="*/ 113720 h 527688"/>
              <a:gd name="connsiteX3" fmla="*/ 2176272 w 2176272"/>
              <a:gd name="connsiteY3" fmla="*/ 527688 h 527688"/>
              <a:gd name="connsiteX4" fmla="*/ 0 w 2176272"/>
              <a:gd name="connsiteY4" fmla="*/ 518327 h 527688"/>
              <a:gd name="connsiteX5" fmla="*/ 0 w 2176272"/>
              <a:gd name="connsiteY5" fmla="*/ 190132 h 527688"/>
              <a:gd name="connsiteX0" fmla="*/ 0 w 2176272"/>
              <a:gd name="connsiteY0" fmla="*/ 110639 h 448195"/>
              <a:gd name="connsiteX1" fmla="*/ 1949365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949365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949365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742054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742054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742054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 name="connsiteX0" fmla="*/ 0 w 2176272"/>
              <a:gd name="connsiteY0" fmla="*/ 110639 h 448195"/>
              <a:gd name="connsiteX1" fmla="*/ 1742054 w 2176272"/>
              <a:gd name="connsiteY1" fmla="*/ 12617 h 448195"/>
              <a:gd name="connsiteX2" fmla="*/ 2176272 w 2176272"/>
              <a:gd name="connsiteY2" fmla="*/ 34227 h 448195"/>
              <a:gd name="connsiteX3" fmla="*/ 2176272 w 2176272"/>
              <a:gd name="connsiteY3" fmla="*/ 448195 h 448195"/>
              <a:gd name="connsiteX4" fmla="*/ 0 w 2176272"/>
              <a:gd name="connsiteY4" fmla="*/ 438834 h 448195"/>
              <a:gd name="connsiteX5" fmla="*/ 0 w 2176272"/>
              <a:gd name="connsiteY5" fmla="*/ 110639 h 448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272" h="448195">
                <a:moveTo>
                  <a:pt x="0" y="110639"/>
                </a:moveTo>
                <a:cubicBezTo>
                  <a:pt x="324894" y="0"/>
                  <a:pt x="1379342" y="43173"/>
                  <a:pt x="1742054" y="12617"/>
                </a:cubicBezTo>
                <a:cubicBezTo>
                  <a:pt x="1933080" y="29984"/>
                  <a:pt x="2125611" y="19547"/>
                  <a:pt x="2176272" y="34227"/>
                </a:cubicBezTo>
                <a:lnTo>
                  <a:pt x="2176272" y="448195"/>
                </a:lnTo>
                <a:lnTo>
                  <a:pt x="0" y="438834"/>
                </a:lnTo>
                <a:lnTo>
                  <a:pt x="0" y="110639"/>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dirty="0">
                <a:solidFill>
                  <a:schemeClr val="tx1"/>
                </a:solidFill>
              </a:rPr>
              <a:t>Electronics and aviation (1930 – 1980)</a:t>
            </a:r>
          </a:p>
        </p:txBody>
      </p:sp>
      <p:sp>
        <p:nvSpPr>
          <p:cNvPr id="19" name="TextBox 18"/>
          <p:cNvSpPr txBox="1"/>
          <p:nvPr/>
        </p:nvSpPr>
        <p:spPr>
          <a:xfrm>
            <a:off x="8358182" y="5572140"/>
            <a:ext cx="785818" cy="369332"/>
          </a:xfrm>
          <a:prstGeom prst="rect">
            <a:avLst/>
          </a:prstGeom>
          <a:noFill/>
        </p:spPr>
        <p:txBody>
          <a:bodyPr wrap="square" rtlCol="0">
            <a:spAutoFit/>
          </a:bodyPr>
          <a:lstStyle/>
          <a:p>
            <a:r>
              <a:rPr lang="en-GB" dirty="0"/>
              <a:t>Time</a:t>
            </a:r>
          </a:p>
        </p:txBody>
      </p:sp>
      <p:sp>
        <p:nvSpPr>
          <p:cNvPr id="20" name="Freeform 19"/>
          <p:cNvSpPr/>
          <p:nvPr/>
        </p:nvSpPr>
        <p:spPr>
          <a:xfrm>
            <a:off x="6786578" y="2143090"/>
            <a:ext cx="1643074" cy="3267168"/>
          </a:xfrm>
          <a:custGeom>
            <a:avLst/>
            <a:gdLst>
              <a:gd name="connsiteX0" fmla="*/ 364236 w 2903220"/>
              <a:gd name="connsiteY0" fmla="*/ 798576 h 1382268"/>
              <a:gd name="connsiteX1" fmla="*/ 629412 w 2903220"/>
              <a:gd name="connsiteY1" fmla="*/ 789432 h 1382268"/>
              <a:gd name="connsiteX2" fmla="*/ 1790700 w 2903220"/>
              <a:gd name="connsiteY2" fmla="*/ 112776 h 1382268"/>
              <a:gd name="connsiteX3" fmla="*/ 2284476 w 2903220"/>
              <a:gd name="connsiteY3" fmla="*/ 112776 h 1382268"/>
              <a:gd name="connsiteX4" fmla="*/ 2403348 w 2903220"/>
              <a:gd name="connsiteY4" fmla="*/ 387096 h 1382268"/>
              <a:gd name="connsiteX5" fmla="*/ 2540508 w 2903220"/>
              <a:gd name="connsiteY5" fmla="*/ 451104 h 1382268"/>
              <a:gd name="connsiteX6" fmla="*/ 2540508 w 2903220"/>
              <a:gd name="connsiteY6" fmla="*/ 1246632 h 1382268"/>
              <a:gd name="connsiteX7" fmla="*/ 364236 w 2903220"/>
              <a:gd name="connsiteY7" fmla="*/ 1264920 h 1382268"/>
              <a:gd name="connsiteX8" fmla="*/ 364236 w 2903220"/>
              <a:gd name="connsiteY8" fmla="*/ 798576 h 1382268"/>
              <a:gd name="connsiteX0" fmla="*/ 0 w 2538984"/>
              <a:gd name="connsiteY0" fmla="*/ 798576 h 1382268"/>
              <a:gd name="connsiteX1" fmla="*/ 265176 w 2538984"/>
              <a:gd name="connsiteY1" fmla="*/ 789432 h 1382268"/>
              <a:gd name="connsiteX2" fmla="*/ 1426464 w 2538984"/>
              <a:gd name="connsiteY2" fmla="*/ 112776 h 1382268"/>
              <a:gd name="connsiteX3" fmla="*/ 1920240 w 2538984"/>
              <a:gd name="connsiteY3" fmla="*/ 112776 h 1382268"/>
              <a:gd name="connsiteX4" fmla="*/ 2039112 w 2538984"/>
              <a:gd name="connsiteY4" fmla="*/ 387096 h 1382268"/>
              <a:gd name="connsiteX5" fmla="*/ 2176272 w 2538984"/>
              <a:gd name="connsiteY5" fmla="*/ 451104 h 1382268"/>
              <a:gd name="connsiteX6" fmla="*/ 2176272 w 2538984"/>
              <a:gd name="connsiteY6" fmla="*/ 1246632 h 1382268"/>
              <a:gd name="connsiteX7" fmla="*/ 0 w 2538984"/>
              <a:gd name="connsiteY7" fmla="*/ 1264920 h 1382268"/>
              <a:gd name="connsiteX8" fmla="*/ 0 w 2538984"/>
              <a:gd name="connsiteY8" fmla="*/ 798576 h 1382268"/>
              <a:gd name="connsiteX0" fmla="*/ 0 w 2538984"/>
              <a:gd name="connsiteY0" fmla="*/ 798576 h 1264920"/>
              <a:gd name="connsiteX1" fmla="*/ 265176 w 2538984"/>
              <a:gd name="connsiteY1" fmla="*/ 789432 h 1264920"/>
              <a:gd name="connsiteX2" fmla="*/ 1426464 w 2538984"/>
              <a:gd name="connsiteY2" fmla="*/ 112776 h 1264920"/>
              <a:gd name="connsiteX3" fmla="*/ 1920240 w 2538984"/>
              <a:gd name="connsiteY3" fmla="*/ 112776 h 1264920"/>
              <a:gd name="connsiteX4" fmla="*/ 2039112 w 2538984"/>
              <a:gd name="connsiteY4" fmla="*/ 387096 h 1264920"/>
              <a:gd name="connsiteX5" fmla="*/ 2176272 w 2538984"/>
              <a:gd name="connsiteY5" fmla="*/ 451104 h 1264920"/>
              <a:gd name="connsiteX6" fmla="*/ 2176272 w 2538984"/>
              <a:gd name="connsiteY6" fmla="*/ 1246632 h 1264920"/>
              <a:gd name="connsiteX7" fmla="*/ 0 w 2538984"/>
              <a:gd name="connsiteY7" fmla="*/ 1264920 h 1264920"/>
              <a:gd name="connsiteX8" fmla="*/ 0 w 2538984"/>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265176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798576 h 1264920"/>
              <a:gd name="connsiteX1" fmla="*/ 479458 w 2176272"/>
              <a:gd name="connsiteY1" fmla="*/ 789432 h 1264920"/>
              <a:gd name="connsiteX2" fmla="*/ 1426464 w 2176272"/>
              <a:gd name="connsiteY2" fmla="*/ 112776 h 1264920"/>
              <a:gd name="connsiteX3" fmla="*/ 1920240 w 2176272"/>
              <a:gd name="connsiteY3" fmla="*/ 112776 h 1264920"/>
              <a:gd name="connsiteX4" fmla="*/ 2039112 w 2176272"/>
              <a:gd name="connsiteY4" fmla="*/ 387096 h 1264920"/>
              <a:gd name="connsiteX5" fmla="*/ 2176272 w 2176272"/>
              <a:gd name="connsiteY5" fmla="*/ 451104 h 1264920"/>
              <a:gd name="connsiteX6" fmla="*/ 2176272 w 2176272"/>
              <a:gd name="connsiteY6" fmla="*/ 1246632 h 1264920"/>
              <a:gd name="connsiteX7" fmla="*/ 0 w 2176272"/>
              <a:gd name="connsiteY7" fmla="*/ 1264920 h 1264920"/>
              <a:gd name="connsiteX8" fmla="*/ 0 w 2176272"/>
              <a:gd name="connsiteY8" fmla="*/ 798576 h 1264920"/>
              <a:gd name="connsiteX0" fmla="*/ 0 w 2176272"/>
              <a:gd name="connsiteY0" fmla="*/ 690242 h 1156586"/>
              <a:gd name="connsiteX1" fmla="*/ 479458 w 2176272"/>
              <a:gd name="connsiteY1" fmla="*/ 681098 h 1156586"/>
              <a:gd name="connsiteX2" fmla="*/ 1426464 w 2176272"/>
              <a:gd name="connsiteY2" fmla="*/ 305413 h 1156586"/>
              <a:gd name="connsiteX3" fmla="*/ 1920240 w 2176272"/>
              <a:gd name="connsiteY3" fmla="*/ 4442 h 1156586"/>
              <a:gd name="connsiteX4" fmla="*/ 2039112 w 2176272"/>
              <a:gd name="connsiteY4" fmla="*/ 278762 h 1156586"/>
              <a:gd name="connsiteX5" fmla="*/ 2176272 w 2176272"/>
              <a:gd name="connsiteY5" fmla="*/ 342770 h 1156586"/>
              <a:gd name="connsiteX6" fmla="*/ 2176272 w 2176272"/>
              <a:gd name="connsiteY6" fmla="*/ 1138298 h 1156586"/>
              <a:gd name="connsiteX7" fmla="*/ 0 w 2176272"/>
              <a:gd name="connsiteY7" fmla="*/ 1156586 h 1156586"/>
              <a:gd name="connsiteX8" fmla="*/ 0 w 2176272"/>
              <a:gd name="connsiteY8" fmla="*/ 690242 h 1156586"/>
              <a:gd name="connsiteX0" fmla="*/ 0 w 2176272"/>
              <a:gd name="connsiteY0" fmla="*/ 490728 h 957072"/>
              <a:gd name="connsiteX1" fmla="*/ 479458 w 2176272"/>
              <a:gd name="connsiteY1" fmla="*/ 481584 h 957072"/>
              <a:gd name="connsiteX2" fmla="*/ 1426464 w 2176272"/>
              <a:gd name="connsiteY2" fmla="*/ 105899 h 957072"/>
              <a:gd name="connsiteX3" fmla="*/ 1920240 w 2176272"/>
              <a:gd name="connsiteY3" fmla="*/ 72456 h 957072"/>
              <a:gd name="connsiteX4" fmla="*/ 2039112 w 2176272"/>
              <a:gd name="connsiteY4" fmla="*/ 79248 h 957072"/>
              <a:gd name="connsiteX5" fmla="*/ 2176272 w 2176272"/>
              <a:gd name="connsiteY5" fmla="*/ 143256 h 957072"/>
              <a:gd name="connsiteX6" fmla="*/ 2176272 w 2176272"/>
              <a:gd name="connsiteY6" fmla="*/ 938784 h 957072"/>
              <a:gd name="connsiteX7" fmla="*/ 0 w 2176272"/>
              <a:gd name="connsiteY7" fmla="*/ 957072 h 957072"/>
              <a:gd name="connsiteX8" fmla="*/ 0 w 2176272"/>
              <a:gd name="connsiteY8" fmla="*/ 490728 h 957072"/>
              <a:gd name="connsiteX0" fmla="*/ 0 w 2176272"/>
              <a:gd name="connsiteY0" fmla="*/ 491860 h 958204"/>
              <a:gd name="connsiteX1" fmla="*/ 479458 w 2176272"/>
              <a:gd name="connsiteY1" fmla="*/ 482716 h 958204"/>
              <a:gd name="connsiteX2" fmla="*/ 1426464 w 2176272"/>
              <a:gd name="connsiteY2" fmla="*/ 107031 h 958204"/>
              <a:gd name="connsiteX3" fmla="*/ 1920240 w 2176272"/>
              <a:gd name="connsiteY3" fmla="*/ 73588 h 958204"/>
              <a:gd name="connsiteX4" fmla="*/ 2176272 w 2176272"/>
              <a:gd name="connsiteY4" fmla="*/ 144388 h 958204"/>
              <a:gd name="connsiteX5" fmla="*/ 2176272 w 2176272"/>
              <a:gd name="connsiteY5" fmla="*/ 939916 h 958204"/>
              <a:gd name="connsiteX6" fmla="*/ 0 w 2176272"/>
              <a:gd name="connsiteY6" fmla="*/ 958204 h 958204"/>
              <a:gd name="connsiteX7" fmla="*/ 0 w 2176272"/>
              <a:gd name="connsiteY7" fmla="*/ 491860 h 958204"/>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453017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453017 h 919361"/>
              <a:gd name="connsiteX0" fmla="*/ 0 w 2176272"/>
              <a:gd name="connsiteY0" fmla="*/ 519891 h 919361"/>
              <a:gd name="connsiteX1" fmla="*/ 479458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19361"/>
              <a:gd name="connsiteX1" fmla="*/ 265112 w 2176272"/>
              <a:gd name="connsiteY1" fmla="*/ 443873 h 919361"/>
              <a:gd name="connsiteX2" fmla="*/ 1426464 w 2176272"/>
              <a:gd name="connsiteY2" fmla="*/ 68188 h 919361"/>
              <a:gd name="connsiteX3" fmla="*/ 1920240 w 2176272"/>
              <a:gd name="connsiteY3" fmla="*/ 34745 h 919361"/>
              <a:gd name="connsiteX4" fmla="*/ 2176272 w 2176272"/>
              <a:gd name="connsiteY4" fmla="*/ 205861 h 919361"/>
              <a:gd name="connsiteX5" fmla="*/ 2176272 w 2176272"/>
              <a:gd name="connsiteY5" fmla="*/ 901073 h 919361"/>
              <a:gd name="connsiteX6" fmla="*/ 0 w 2176272"/>
              <a:gd name="connsiteY6" fmla="*/ 919361 h 919361"/>
              <a:gd name="connsiteX7" fmla="*/ 0 w 2176272"/>
              <a:gd name="connsiteY7" fmla="*/ 519891 h 919361"/>
              <a:gd name="connsiteX0" fmla="*/ 0 w 2176272"/>
              <a:gd name="connsiteY0" fmla="*/ 519891 h 928722"/>
              <a:gd name="connsiteX1" fmla="*/ 265112 w 2176272"/>
              <a:gd name="connsiteY1" fmla="*/ 443873 h 928722"/>
              <a:gd name="connsiteX2" fmla="*/ 1426464 w 2176272"/>
              <a:gd name="connsiteY2" fmla="*/ 68188 h 928722"/>
              <a:gd name="connsiteX3" fmla="*/ 1920240 w 2176272"/>
              <a:gd name="connsiteY3" fmla="*/ 34745 h 928722"/>
              <a:gd name="connsiteX4" fmla="*/ 2176272 w 2176272"/>
              <a:gd name="connsiteY4" fmla="*/ 205861 h 928722"/>
              <a:gd name="connsiteX5" fmla="*/ 2176272 w 2176272"/>
              <a:gd name="connsiteY5" fmla="*/ 928722 h 928722"/>
              <a:gd name="connsiteX6" fmla="*/ 0 w 2176272"/>
              <a:gd name="connsiteY6" fmla="*/ 919361 h 928722"/>
              <a:gd name="connsiteX7" fmla="*/ 0 w 2176272"/>
              <a:gd name="connsiteY7" fmla="*/ 519891 h 928722"/>
              <a:gd name="connsiteX0" fmla="*/ 0 w 2176272"/>
              <a:gd name="connsiteY0" fmla="*/ 472363 h 928722"/>
              <a:gd name="connsiteX1" fmla="*/ 265112 w 2176272"/>
              <a:gd name="connsiteY1" fmla="*/ 443873 h 928722"/>
              <a:gd name="connsiteX2" fmla="*/ 1426464 w 2176272"/>
              <a:gd name="connsiteY2" fmla="*/ 68188 h 928722"/>
              <a:gd name="connsiteX3" fmla="*/ 1920240 w 2176272"/>
              <a:gd name="connsiteY3" fmla="*/ 34745 h 928722"/>
              <a:gd name="connsiteX4" fmla="*/ 2176272 w 2176272"/>
              <a:gd name="connsiteY4" fmla="*/ 205861 h 928722"/>
              <a:gd name="connsiteX5" fmla="*/ 2176272 w 2176272"/>
              <a:gd name="connsiteY5" fmla="*/ 928722 h 928722"/>
              <a:gd name="connsiteX6" fmla="*/ 0 w 2176272"/>
              <a:gd name="connsiteY6" fmla="*/ 919361 h 928722"/>
              <a:gd name="connsiteX7" fmla="*/ 0 w 2176272"/>
              <a:gd name="connsiteY7" fmla="*/ 472363 h 928722"/>
              <a:gd name="connsiteX0" fmla="*/ 0 w 2176272"/>
              <a:gd name="connsiteY0" fmla="*/ 468402 h 924761"/>
              <a:gd name="connsiteX1" fmla="*/ 265112 w 2176272"/>
              <a:gd name="connsiteY1" fmla="*/ 416146 h 924761"/>
              <a:gd name="connsiteX2" fmla="*/ 1426464 w 2176272"/>
              <a:gd name="connsiteY2" fmla="*/ 64227 h 924761"/>
              <a:gd name="connsiteX3" fmla="*/ 1920240 w 2176272"/>
              <a:gd name="connsiteY3" fmla="*/ 30784 h 924761"/>
              <a:gd name="connsiteX4" fmla="*/ 2176272 w 2176272"/>
              <a:gd name="connsiteY4" fmla="*/ 201900 h 924761"/>
              <a:gd name="connsiteX5" fmla="*/ 2176272 w 2176272"/>
              <a:gd name="connsiteY5" fmla="*/ 924761 h 924761"/>
              <a:gd name="connsiteX6" fmla="*/ 0 w 2176272"/>
              <a:gd name="connsiteY6" fmla="*/ 915400 h 924761"/>
              <a:gd name="connsiteX7" fmla="*/ 0 w 2176272"/>
              <a:gd name="connsiteY7" fmla="*/ 468402 h 924761"/>
              <a:gd name="connsiteX0" fmla="*/ 0 w 2176272"/>
              <a:gd name="connsiteY0" fmla="*/ 467738 h 924097"/>
              <a:gd name="connsiteX1" fmla="*/ 265112 w 2176272"/>
              <a:gd name="connsiteY1" fmla="*/ 415482 h 924097"/>
              <a:gd name="connsiteX2" fmla="*/ 252852 w 2176272"/>
              <a:gd name="connsiteY2" fmla="*/ 411501 h 924097"/>
              <a:gd name="connsiteX3" fmla="*/ 1426464 w 2176272"/>
              <a:gd name="connsiteY3" fmla="*/ 63563 h 924097"/>
              <a:gd name="connsiteX4" fmla="*/ 1920240 w 2176272"/>
              <a:gd name="connsiteY4" fmla="*/ 30120 h 924097"/>
              <a:gd name="connsiteX5" fmla="*/ 2176272 w 2176272"/>
              <a:gd name="connsiteY5" fmla="*/ 201236 h 924097"/>
              <a:gd name="connsiteX6" fmla="*/ 2176272 w 2176272"/>
              <a:gd name="connsiteY6" fmla="*/ 924097 h 924097"/>
              <a:gd name="connsiteX7" fmla="*/ 0 w 2176272"/>
              <a:gd name="connsiteY7" fmla="*/ 914736 h 924097"/>
              <a:gd name="connsiteX8" fmla="*/ 0 w 2176272"/>
              <a:gd name="connsiteY8" fmla="*/ 467738 h 924097"/>
              <a:gd name="connsiteX0" fmla="*/ 0 w 2176272"/>
              <a:gd name="connsiteY0" fmla="*/ 468402 h 924761"/>
              <a:gd name="connsiteX1" fmla="*/ 265112 w 2176272"/>
              <a:gd name="connsiteY1" fmla="*/ 416146 h 924761"/>
              <a:gd name="connsiteX2" fmla="*/ 1426464 w 2176272"/>
              <a:gd name="connsiteY2" fmla="*/ 64227 h 924761"/>
              <a:gd name="connsiteX3" fmla="*/ 1920240 w 2176272"/>
              <a:gd name="connsiteY3" fmla="*/ 30784 h 924761"/>
              <a:gd name="connsiteX4" fmla="*/ 2176272 w 2176272"/>
              <a:gd name="connsiteY4" fmla="*/ 201900 h 924761"/>
              <a:gd name="connsiteX5" fmla="*/ 2176272 w 2176272"/>
              <a:gd name="connsiteY5" fmla="*/ 924761 h 924761"/>
              <a:gd name="connsiteX6" fmla="*/ 0 w 2176272"/>
              <a:gd name="connsiteY6" fmla="*/ 915400 h 924761"/>
              <a:gd name="connsiteX7" fmla="*/ 0 w 2176272"/>
              <a:gd name="connsiteY7" fmla="*/ 468402 h 924761"/>
              <a:gd name="connsiteX0" fmla="*/ 0 w 2176272"/>
              <a:gd name="connsiteY0" fmla="*/ 464441 h 920800"/>
              <a:gd name="connsiteX1" fmla="*/ 265112 w 2176272"/>
              <a:gd name="connsiteY1" fmla="*/ 388419 h 920800"/>
              <a:gd name="connsiteX2" fmla="*/ 1426464 w 2176272"/>
              <a:gd name="connsiteY2" fmla="*/ 60266 h 920800"/>
              <a:gd name="connsiteX3" fmla="*/ 1920240 w 2176272"/>
              <a:gd name="connsiteY3" fmla="*/ 26823 h 920800"/>
              <a:gd name="connsiteX4" fmla="*/ 2176272 w 2176272"/>
              <a:gd name="connsiteY4" fmla="*/ 197939 h 920800"/>
              <a:gd name="connsiteX5" fmla="*/ 2176272 w 2176272"/>
              <a:gd name="connsiteY5" fmla="*/ 920800 h 920800"/>
              <a:gd name="connsiteX6" fmla="*/ 0 w 2176272"/>
              <a:gd name="connsiteY6" fmla="*/ 911439 h 920800"/>
              <a:gd name="connsiteX7" fmla="*/ 0 w 2176272"/>
              <a:gd name="connsiteY7" fmla="*/ 464441 h 920800"/>
              <a:gd name="connsiteX0" fmla="*/ 0 w 2176272"/>
              <a:gd name="connsiteY0" fmla="*/ 464441 h 920800"/>
              <a:gd name="connsiteX1" fmla="*/ 265112 w 2176272"/>
              <a:gd name="connsiteY1" fmla="*/ 388419 h 920800"/>
              <a:gd name="connsiteX2" fmla="*/ 1426464 w 2176272"/>
              <a:gd name="connsiteY2" fmla="*/ 60266 h 920800"/>
              <a:gd name="connsiteX3" fmla="*/ 1920240 w 2176272"/>
              <a:gd name="connsiteY3" fmla="*/ 26823 h 920800"/>
              <a:gd name="connsiteX4" fmla="*/ 2176272 w 2176272"/>
              <a:gd name="connsiteY4" fmla="*/ 197939 h 920800"/>
              <a:gd name="connsiteX5" fmla="*/ 2176272 w 2176272"/>
              <a:gd name="connsiteY5" fmla="*/ 920800 h 920800"/>
              <a:gd name="connsiteX6" fmla="*/ 0 w 2176272"/>
              <a:gd name="connsiteY6" fmla="*/ 911439 h 920800"/>
              <a:gd name="connsiteX7" fmla="*/ 0 w 2176272"/>
              <a:gd name="connsiteY7" fmla="*/ 464441 h 920800"/>
              <a:gd name="connsiteX0" fmla="*/ 0 w 2176272"/>
              <a:gd name="connsiteY0" fmla="*/ 444375 h 900734"/>
              <a:gd name="connsiteX1" fmla="*/ 265112 w 2176272"/>
              <a:gd name="connsiteY1" fmla="*/ 368353 h 900734"/>
              <a:gd name="connsiteX2" fmla="*/ 1426464 w 2176272"/>
              <a:gd name="connsiteY2" fmla="*/ 218413 h 900734"/>
              <a:gd name="connsiteX3" fmla="*/ 1920240 w 2176272"/>
              <a:gd name="connsiteY3" fmla="*/ 6757 h 900734"/>
              <a:gd name="connsiteX4" fmla="*/ 2176272 w 2176272"/>
              <a:gd name="connsiteY4" fmla="*/ 177873 h 900734"/>
              <a:gd name="connsiteX5" fmla="*/ 2176272 w 2176272"/>
              <a:gd name="connsiteY5" fmla="*/ 900734 h 900734"/>
              <a:gd name="connsiteX6" fmla="*/ 0 w 2176272"/>
              <a:gd name="connsiteY6" fmla="*/ 891373 h 900734"/>
              <a:gd name="connsiteX7" fmla="*/ 0 w 2176272"/>
              <a:gd name="connsiteY7" fmla="*/ 444375 h 900734"/>
              <a:gd name="connsiteX0" fmla="*/ 0 w 2176272"/>
              <a:gd name="connsiteY0" fmla="*/ 410890 h 867249"/>
              <a:gd name="connsiteX1" fmla="*/ 265112 w 2176272"/>
              <a:gd name="connsiteY1" fmla="*/ 334868 h 867249"/>
              <a:gd name="connsiteX2" fmla="*/ 1426464 w 2176272"/>
              <a:gd name="connsiteY2" fmla="*/ 184928 h 867249"/>
              <a:gd name="connsiteX3" fmla="*/ 1920240 w 2176272"/>
              <a:gd name="connsiteY3" fmla="*/ 175247 h 867249"/>
              <a:gd name="connsiteX4" fmla="*/ 2176272 w 2176272"/>
              <a:gd name="connsiteY4" fmla="*/ 144388 h 867249"/>
              <a:gd name="connsiteX5" fmla="*/ 2176272 w 2176272"/>
              <a:gd name="connsiteY5" fmla="*/ 867249 h 867249"/>
              <a:gd name="connsiteX6" fmla="*/ 0 w 2176272"/>
              <a:gd name="connsiteY6" fmla="*/ 857888 h 867249"/>
              <a:gd name="connsiteX7" fmla="*/ 0 w 2176272"/>
              <a:gd name="connsiteY7" fmla="*/ 410890 h 867249"/>
              <a:gd name="connsiteX0" fmla="*/ 0 w 2176272"/>
              <a:gd name="connsiteY0" fmla="*/ 256439 h 712798"/>
              <a:gd name="connsiteX1" fmla="*/ 265112 w 2176272"/>
              <a:gd name="connsiteY1" fmla="*/ 180417 h 712798"/>
              <a:gd name="connsiteX2" fmla="*/ 1426464 w 2176272"/>
              <a:gd name="connsiteY2" fmla="*/ 30477 h 712798"/>
              <a:gd name="connsiteX3" fmla="*/ 1920240 w 2176272"/>
              <a:gd name="connsiteY3" fmla="*/ 20796 h 712798"/>
              <a:gd name="connsiteX4" fmla="*/ 2176272 w 2176272"/>
              <a:gd name="connsiteY4" fmla="*/ 144388 h 712798"/>
              <a:gd name="connsiteX5" fmla="*/ 2176272 w 2176272"/>
              <a:gd name="connsiteY5" fmla="*/ 712798 h 712798"/>
              <a:gd name="connsiteX6" fmla="*/ 0 w 2176272"/>
              <a:gd name="connsiteY6" fmla="*/ 703437 h 712798"/>
              <a:gd name="connsiteX7" fmla="*/ 0 w 2176272"/>
              <a:gd name="connsiteY7" fmla="*/ 256439 h 712798"/>
              <a:gd name="connsiteX0" fmla="*/ 0 w 2176272"/>
              <a:gd name="connsiteY0" fmla="*/ 278394 h 734753"/>
              <a:gd name="connsiteX1" fmla="*/ 265112 w 2176272"/>
              <a:gd name="connsiteY1" fmla="*/ 202372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278394 h 734753"/>
              <a:gd name="connsiteX1" fmla="*/ 575961 w 2176272"/>
              <a:gd name="connsiteY1" fmla="*/ 202372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278394 h 734753"/>
              <a:gd name="connsiteX1" fmla="*/ 575961 w 2176272"/>
              <a:gd name="connsiteY1" fmla="*/ 238011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278394 h 734753"/>
              <a:gd name="connsiteX0" fmla="*/ 0 w 2176272"/>
              <a:gd name="connsiteY0" fmla="*/ 302152 h 734753"/>
              <a:gd name="connsiteX1" fmla="*/ 575961 w 2176272"/>
              <a:gd name="connsiteY1" fmla="*/ 238011 h 734753"/>
              <a:gd name="connsiteX2" fmla="*/ 1426464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302152 h 734753"/>
              <a:gd name="connsiteX0" fmla="*/ 0 w 2176272"/>
              <a:gd name="connsiteY0" fmla="*/ 302152 h 734753"/>
              <a:gd name="connsiteX1" fmla="*/ 575961 w 2176272"/>
              <a:gd name="connsiteY1" fmla="*/ 238011 h 734753"/>
              <a:gd name="connsiteX2" fmla="*/ 1219153 w 2176272"/>
              <a:gd name="connsiteY2" fmla="*/ 52432 h 734753"/>
              <a:gd name="connsiteX3" fmla="*/ 1920240 w 2176272"/>
              <a:gd name="connsiteY3" fmla="*/ 18985 h 734753"/>
              <a:gd name="connsiteX4" fmla="*/ 2176272 w 2176272"/>
              <a:gd name="connsiteY4" fmla="*/ 166343 h 734753"/>
              <a:gd name="connsiteX5" fmla="*/ 2176272 w 2176272"/>
              <a:gd name="connsiteY5" fmla="*/ 734753 h 734753"/>
              <a:gd name="connsiteX6" fmla="*/ 0 w 2176272"/>
              <a:gd name="connsiteY6" fmla="*/ 725392 h 734753"/>
              <a:gd name="connsiteX7" fmla="*/ 0 w 2176272"/>
              <a:gd name="connsiteY7" fmla="*/ 302152 h 734753"/>
              <a:gd name="connsiteX0" fmla="*/ 0 w 2176272"/>
              <a:gd name="connsiteY0" fmla="*/ 280197 h 712798"/>
              <a:gd name="connsiteX1" fmla="*/ 575961 w 2176272"/>
              <a:gd name="connsiteY1" fmla="*/ 216056 h 712798"/>
              <a:gd name="connsiteX2" fmla="*/ 1219153 w 2176272"/>
              <a:gd name="connsiteY2" fmla="*/ 30477 h 712798"/>
              <a:gd name="connsiteX3" fmla="*/ 1920240 w 2176272"/>
              <a:gd name="connsiteY3" fmla="*/ 44551 h 712798"/>
              <a:gd name="connsiteX4" fmla="*/ 2176272 w 2176272"/>
              <a:gd name="connsiteY4" fmla="*/ 144388 h 712798"/>
              <a:gd name="connsiteX5" fmla="*/ 2176272 w 2176272"/>
              <a:gd name="connsiteY5" fmla="*/ 712798 h 712798"/>
              <a:gd name="connsiteX6" fmla="*/ 0 w 2176272"/>
              <a:gd name="connsiteY6" fmla="*/ 703437 h 712798"/>
              <a:gd name="connsiteX7" fmla="*/ 0 w 2176272"/>
              <a:gd name="connsiteY7" fmla="*/ 280197 h 712798"/>
              <a:gd name="connsiteX0" fmla="*/ 0 w 2176272"/>
              <a:gd name="connsiteY0" fmla="*/ 278304 h 710905"/>
              <a:gd name="connsiteX1" fmla="*/ 575961 w 2176272"/>
              <a:gd name="connsiteY1" fmla="*/ 214163 h 710905"/>
              <a:gd name="connsiteX2" fmla="*/ 1219153 w 2176272"/>
              <a:gd name="connsiteY2" fmla="*/ 28584 h 710905"/>
              <a:gd name="connsiteX3" fmla="*/ 1920240 w 2176272"/>
              <a:gd name="connsiteY3" fmla="*/ 42658 h 710905"/>
              <a:gd name="connsiteX4" fmla="*/ 2176272 w 2176272"/>
              <a:gd name="connsiteY4" fmla="*/ 166253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78304 h 710905"/>
              <a:gd name="connsiteX1" fmla="*/ 575961 w 2176272"/>
              <a:gd name="connsiteY1" fmla="*/ 214163 h 710905"/>
              <a:gd name="connsiteX2" fmla="*/ 1219153 w 2176272"/>
              <a:gd name="connsiteY2" fmla="*/ 28584 h 710905"/>
              <a:gd name="connsiteX3" fmla="*/ 1920240 w 2176272"/>
              <a:gd name="connsiteY3" fmla="*/ 42658 h 710905"/>
              <a:gd name="connsiteX4" fmla="*/ 2176272 w 2176272"/>
              <a:gd name="connsiteY4" fmla="*/ 190011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78304 h 710905"/>
              <a:gd name="connsiteX1" fmla="*/ 575961 w 2176272"/>
              <a:gd name="connsiteY1" fmla="*/ 214163 h 710905"/>
              <a:gd name="connsiteX2" fmla="*/ 1530003 w 2176272"/>
              <a:gd name="connsiteY2" fmla="*/ 28584 h 710905"/>
              <a:gd name="connsiteX3" fmla="*/ 1920240 w 2176272"/>
              <a:gd name="connsiteY3" fmla="*/ 42658 h 710905"/>
              <a:gd name="connsiteX4" fmla="*/ 2176272 w 2176272"/>
              <a:gd name="connsiteY4" fmla="*/ 190011 h 710905"/>
              <a:gd name="connsiteX5" fmla="*/ 2176272 w 2176272"/>
              <a:gd name="connsiteY5" fmla="*/ 710905 h 710905"/>
              <a:gd name="connsiteX6" fmla="*/ 0 w 2176272"/>
              <a:gd name="connsiteY6" fmla="*/ 701544 h 710905"/>
              <a:gd name="connsiteX7" fmla="*/ 0 w 2176272"/>
              <a:gd name="connsiteY7" fmla="*/ 278304 h 710905"/>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575961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53745 h 686346"/>
              <a:gd name="connsiteX1" fmla="*/ 783179 w 2176272"/>
              <a:gd name="connsiteY1" fmla="*/ 189604 h 686346"/>
              <a:gd name="connsiteX2" fmla="*/ 1530003 w 2176272"/>
              <a:gd name="connsiteY2" fmla="*/ 4025 h 686346"/>
              <a:gd name="connsiteX3" fmla="*/ 2176272 w 2176272"/>
              <a:gd name="connsiteY3" fmla="*/ 165452 h 686346"/>
              <a:gd name="connsiteX4" fmla="*/ 2176272 w 2176272"/>
              <a:gd name="connsiteY4" fmla="*/ 686346 h 686346"/>
              <a:gd name="connsiteX5" fmla="*/ 0 w 2176272"/>
              <a:gd name="connsiteY5" fmla="*/ 676985 h 686346"/>
              <a:gd name="connsiteX6" fmla="*/ 0 w 2176272"/>
              <a:gd name="connsiteY6" fmla="*/ 253745 h 686346"/>
              <a:gd name="connsiteX0" fmla="*/ 0 w 2176272"/>
              <a:gd name="connsiteY0" fmla="*/ 269881 h 702482"/>
              <a:gd name="connsiteX1" fmla="*/ 783179 w 2176272"/>
              <a:gd name="connsiteY1" fmla="*/ 205740 h 702482"/>
              <a:gd name="connsiteX2" fmla="*/ 128750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783179 w 2176272"/>
              <a:gd name="connsiteY1" fmla="*/ 205740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783179 w 2176272"/>
              <a:gd name="connsiteY1" fmla="*/ 205740 h 702482"/>
              <a:gd name="connsiteX2" fmla="*/ 472502 w 2176272"/>
              <a:gd name="connsiteY2" fmla="*/ 203572 h 702482"/>
              <a:gd name="connsiteX3" fmla="*/ 1080197 w 2176272"/>
              <a:gd name="connsiteY3" fmla="*/ 60620 h 702482"/>
              <a:gd name="connsiteX4" fmla="*/ 1530003 w 2176272"/>
              <a:gd name="connsiteY4" fmla="*/ 20161 h 702482"/>
              <a:gd name="connsiteX5" fmla="*/ 2176272 w 2176272"/>
              <a:gd name="connsiteY5" fmla="*/ 181588 h 702482"/>
              <a:gd name="connsiteX6" fmla="*/ 2176272 w 2176272"/>
              <a:gd name="connsiteY6" fmla="*/ 702482 h 702482"/>
              <a:gd name="connsiteX7" fmla="*/ 0 w 2176272"/>
              <a:gd name="connsiteY7" fmla="*/ 693121 h 702482"/>
              <a:gd name="connsiteX8" fmla="*/ 0 w 2176272"/>
              <a:gd name="connsiteY8" fmla="*/ 269881 h 702482"/>
              <a:gd name="connsiteX0" fmla="*/ 0 w 2176272"/>
              <a:gd name="connsiteY0" fmla="*/ 269881 h 702482"/>
              <a:gd name="connsiteX1" fmla="*/ 472502 w 2176272"/>
              <a:gd name="connsiteY1" fmla="*/ 203572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69881 h 702482"/>
              <a:gd name="connsiteX1" fmla="*/ 472502 w 2176272"/>
              <a:gd name="connsiteY1" fmla="*/ 203572 h 702482"/>
              <a:gd name="connsiteX2" fmla="*/ 1080197 w 2176272"/>
              <a:gd name="connsiteY2" fmla="*/ 60620 h 702482"/>
              <a:gd name="connsiteX3" fmla="*/ 1530003 w 2176272"/>
              <a:gd name="connsiteY3" fmla="*/ 20161 h 702482"/>
              <a:gd name="connsiteX4" fmla="*/ 2176272 w 2176272"/>
              <a:gd name="connsiteY4" fmla="*/ 181588 h 702482"/>
              <a:gd name="connsiteX5" fmla="*/ 2176272 w 2176272"/>
              <a:gd name="connsiteY5" fmla="*/ 702482 h 702482"/>
              <a:gd name="connsiteX6" fmla="*/ 0 w 2176272"/>
              <a:gd name="connsiteY6" fmla="*/ 693121 h 702482"/>
              <a:gd name="connsiteX7" fmla="*/ 0 w 2176272"/>
              <a:gd name="connsiteY7" fmla="*/ 269881 h 702482"/>
              <a:gd name="connsiteX0" fmla="*/ 0 w 2176272"/>
              <a:gd name="connsiteY0" fmla="*/ 274349 h 706950"/>
              <a:gd name="connsiteX1" fmla="*/ 472502 w 2176272"/>
              <a:gd name="connsiteY1" fmla="*/ 208040 h 706950"/>
              <a:gd name="connsiteX2" fmla="*/ 1080197 w 2176272"/>
              <a:gd name="connsiteY2" fmla="*/ 65088 h 706950"/>
              <a:gd name="connsiteX3" fmla="*/ 1075270 w 2176272"/>
              <a:gd name="connsiteY3" fmla="*/ 38280 h 706950"/>
              <a:gd name="connsiteX4" fmla="*/ 1530003 w 2176272"/>
              <a:gd name="connsiteY4" fmla="*/ 24629 h 706950"/>
              <a:gd name="connsiteX5" fmla="*/ 2176272 w 2176272"/>
              <a:gd name="connsiteY5" fmla="*/ 186056 h 706950"/>
              <a:gd name="connsiteX6" fmla="*/ 2176272 w 2176272"/>
              <a:gd name="connsiteY6" fmla="*/ 706950 h 706950"/>
              <a:gd name="connsiteX7" fmla="*/ 0 w 2176272"/>
              <a:gd name="connsiteY7" fmla="*/ 697589 h 706950"/>
              <a:gd name="connsiteX8" fmla="*/ 0 w 2176272"/>
              <a:gd name="connsiteY8" fmla="*/ 274349 h 706950"/>
              <a:gd name="connsiteX0" fmla="*/ 0 w 2176272"/>
              <a:gd name="connsiteY0" fmla="*/ 274349 h 706950"/>
              <a:gd name="connsiteX1" fmla="*/ 472502 w 2176272"/>
              <a:gd name="connsiteY1" fmla="*/ 208040 h 706950"/>
              <a:gd name="connsiteX2" fmla="*/ 1075270 w 2176272"/>
              <a:gd name="connsiteY2" fmla="*/ 38280 h 706950"/>
              <a:gd name="connsiteX3" fmla="*/ 1530003 w 2176272"/>
              <a:gd name="connsiteY3" fmla="*/ 24629 h 706950"/>
              <a:gd name="connsiteX4" fmla="*/ 2176272 w 2176272"/>
              <a:gd name="connsiteY4" fmla="*/ 186056 h 706950"/>
              <a:gd name="connsiteX5" fmla="*/ 2176272 w 2176272"/>
              <a:gd name="connsiteY5" fmla="*/ 706950 h 706950"/>
              <a:gd name="connsiteX6" fmla="*/ 0 w 2176272"/>
              <a:gd name="connsiteY6" fmla="*/ 697589 h 706950"/>
              <a:gd name="connsiteX7" fmla="*/ 0 w 2176272"/>
              <a:gd name="connsiteY7" fmla="*/ 274349 h 706950"/>
              <a:gd name="connsiteX0" fmla="*/ 0 w 2176272"/>
              <a:gd name="connsiteY0" fmla="*/ 265224 h 697825"/>
              <a:gd name="connsiteX1" fmla="*/ 472502 w 2176272"/>
              <a:gd name="connsiteY1" fmla="*/ 198915 h 697825"/>
              <a:gd name="connsiteX2" fmla="*/ 1075270 w 2176272"/>
              <a:gd name="connsiteY2" fmla="*/ 29155 h 697825"/>
              <a:gd name="connsiteX3" fmla="*/ 1742240 w 2176272"/>
              <a:gd name="connsiteY3" fmla="*/ 24629 h 697825"/>
              <a:gd name="connsiteX4" fmla="*/ 2176272 w 2176272"/>
              <a:gd name="connsiteY4" fmla="*/ 176931 h 697825"/>
              <a:gd name="connsiteX5" fmla="*/ 2176272 w 2176272"/>
              <a:gd name="connsiteY5" fmla="*/ 697825 h 697825"/>
              <a:gd name="connsiteX6" fmla="*/ 0 w 2176272"/>
              <a:gd name="connsiteY6" fmla="*/ 688464 h 697825"/>
              <a:gd name="connsiteX7" fmla="*/ 0 w 2176272"/>
              <a:gd name="connsiteY7" fmla="*/ 265224 h 697825"/>
              <a:gd name="connsiteX0" fmla="*/ 0 w 2176272"/>
              <a:gd name="connsiteY0" fmla="*/ 265117 h 697718"/>
              <a:gd name="connsiteX1" fmla="*/ 472502 w 2176272"/>
              <a:gd name="connsiteY1" fmla="*/ 198808 h 697718"/>
              <a:gd name="connsiteX2" fmla="*/ 1075270 w 2176272"/>
              <a:gd name="connsiteY2" fmla="*/ 29048 h 697718"/>
              <a:gd name="connsiteX3" fmla="*/ 1742240 w 2176272"/>
              <a:gd name="connsiteY3" fmla="*/ 24522 h 697718"/>
              <a:gd name="connsiteX4" fmla="*/ 2176272 w 2176272"/>
              <a:gd name="connsiteY4" fmla="*/ 117414 h 697718"/>
              <a:gd name="connsiteX5" fmla="*/ 2176272 w 2176272"/>
              <a:gd name="connsiteY5" fmla="*/ 697718 h 697718"/>
              <a:gd name="connsiteX6" fmla="*/ 0 w 2176272"/>
              <a:gd name="connsiteY6" fmla="*/ 688357 h 697718"/>
              <a:gd name="connsiteX7" fmla="*/ 0 w 2176272"/>
              <a:gd name="connsiteY7" fmla="*/ 265117 h 697718"/>
              <a:gd name="connsiteX0" fmla="*/ 0 w 2176272"/>
              <a:gd name="connsiteY0" fmla="*/ 259148 h 691749"/>
              <a:gd name="connsiteX1" fmla="*/ 472502 w 2176272"/>
              <a:gd name="connsiteY1" fmla="*/ 192839 h 691749"/>
              <a:gd name="connsiteX2" fmla="*/ 1075270 w 2176272"/>
              <a:gd name="connsiteY2" fmla="*/ 23079 h 691749"/>
              <a:gd name="connsiteX3" fmla="*/ 2176272 w 2176272"/>
              <a:gd name="connsiteY3" fmla="*/ 111445 h 691749"/>
              <a:gd name="connsiteX4" fmla="*/ 2176272 w 2176272"/>
              <a:gd name="connsiteY4" fmla="*/ 691749 h 691749"/>
              <a:gd name="connsiteX5" fmla="*/ 0 w 2176272"/>
              <a:gd name="connsiteY5" fmla="*/ 682388 h 691749"/>
              <a:gd name="connsiteX6" fmla="*/ 0 w 2176272"/>
              <a:gd name="connsiteY6" fmla="*/ 259148 h 691749"/>
              <a:gd name="connsiteX0" fmla="*/ 0 w 2176272"/>
              <a:gd name="connsiteY0" fmla="*/ 259148 h 691749"/>
              <a:gd name="connsiteX1" fmla="*/ 472502 w 2176272"/>
              <a:gd name="connsiteY1" fmla="*/ 192839 h 691749"/>
              <a:gd name="connsiteX2" fmla="*/ 1489752 w 2176272"/>
              <a:gd name="connsiteY2" fmla="*/ 23079 h 691749"/>
              <a:gd name="connsiteX3" fmla="*/ 2176272 w 2176272"/>
              <a:gd name="connsiteY3" fmla="*/ 111445 h 691749"/>
              <a:gd name="connsiteX4" fmla="*/ 2176272 w 2176272"/>
              <a:gd name="connsiteY4" fmla="*/ 691749 h 691749"/>
              <a:gd name="connsiteX5" fmla="*/ 0 w 2176272"/>
              <a:gd name="connsiteY5" fmla="*/ 682388 h 691749"/>
              <a:gd name="connsiteX6" fmla="*/ 0 w 2176272"/>
              <a:gd name="connsiteY6" fmla="*/ 259148 h 691749"/>
              <a:gd name="connsiteX0" fmla="*/ 0 w 2176272"/>
              <a:gd name="connsiteY0" fmla="*/ 259148 h 691749"/>
              <a:gd name="connsiteX1" fmla="*/ 472502 w 2176272"/>
              <a:gd name="connsiteY1" fmla="*/ 192839 h 691749"/>
              <a:gd name="connsiteX2" fmla="*/ 1696969 w 2176272"/>
              <a:gd name="connsiteY2" fmla="*/ 23079 h 691749"/>
              <a:gd name="connsiteX3" fmla="*/ 2176272 w 2176272"/>
              <a:gd name="connsiteY3" fmla="*/ 111445 h 691749"/>
              <a:gd name="connsiteX4" fmla="*/ 2176272 w 2176272"/>
              <a:gd name="connsiteY4" fmla="*/ 691749 h 691749"/>
              <a:gd name="connsiteX5" fmla="*/ 0 w 2176272"/>
              <a:gd name="connsiteY5" fmla="*/ 682388 h 691749"/>
              <a:gd name="connsiteX6" fmla="*/ 0 w 2176272"/>
              <a:gd name="connsiteY6" fmla="*/ 259148 h 691749"/>
              <a:gd name="connsiteX0" fmla="*/ 0 w 2176272"/>
              <a:gd name="connsiteY0" fmla="*/ 273401 h 706002"/>
              <a:gd name="connsiteX1" fmla="*/ 472502 w 2176272"/>
              <a:gd name="connsiteY1" fmla="*/ 207092 h 706002"/>
              <a:gd name="connsiteX2" fmla="*/ 1696969 w 2176272"/>
              <a:gd name="connsiteY2" fmla="*/ 13566 h 706002"/>
              <a:gd name="connsiteX3" fmla="*/ 2176272 w 2176272"/>
              <a:gd name="connsiteY3" fmla="*/ 125698 h 706002"/>
              <a:gd name="connsiteX4" fmla="*/ 2176272 w 2176272"/>
              <a:gd name="connsiteY4" fmla="*/ 706002 h 706002"/>
              <a:gd name="connsiteX5" fmla="*/ 0 w 2176272"/>
              <a:gd name="connsiteY5" fmla="*/ 696641 h 706002"/>
              <a:gd name="connsiteX6" fmla="*/ 0 w 2176272"/>
              <a:gd name="connsiteY6" fmla="*/ 273401 h 706002"/>
              <a:gd name="connsiteX0" fmla="*/ 0 w 2176272"/>
              <a:gd name="connsiteY0" fmla="*/ 381659 h 706002"/>
              <a:gd name="connsiteX1" fmla="*/ 472502 w 2176272"/>
              <a:gd name="connsiteY1" fmla="*/ 207092 h 706002"/>
              <a:gd name="connsiteX2" fmla="*/ 1696969 w 2176272"/>
              <a:gd name="connsiteY2" fmla="*/ 13566 h 706002"/>
              <a:gd name="connsiteX3" fmla="*/ 2176272 w 2176272"/>
              <a:gd name="connsiteY3" fmla="*/ 125698 h 706002"/>
              <a:gd name="connsiteX4" fmla="*/ 2176272 w 2176272"/>
              <a:gd name="connsiteY4" fmla="*/ 706002 h 706002"/>
              <a:gd name="connsiteX5" fmla="*/ 0 w 2176272"/>
              <a:gd name="connsiteY5" fmla="*/ 696641 h 706002"/>
              <a:gd name="connsiteX6" fmla="*/ 0 w 2176272"/>
              <a:gd name="connsiteY6" fmla="*/ 381659 h 706002"/>
              <a:gd name="connsiteX0" fmla="*/ 0 w 2176272"/>
              <a:gd name="connsiteY0" fmla="*/ 381659 h 706002"/>
              <a:gd name="connsiteX1" fmla="*/ 1696969 w 2176272"/>
              <a:gd name="connsiteY1" fmla="*/ 13566 h 706002"/>
              <a:gd name="connsiteX2" fmla="*/ 2176272 w 2176272"/>
              <a:gd name="connsiteY2" fmla="*/ 125698 h 706002"/>
              <a:gd name="connsiteX3" fmla="*/ 2176272 w 2176272"/>
              <a:gd name="connsiteY3" fmla="*/ 706002 h 706002"/>
              <a:gd name="connsiteX4" fmla="*/ 0 w 2176272"/>
              <a:gd name="connsiteY4" fmla="*/ 696641 h 706002"/>
              <a:gd name="connsiteX5" fmla="*/ 0 w 2176272"/>
              <a:gd name="connsiteY5" fmla="*/ 381659 h 706002"/>
              <a:gd name="connsiteX0" fmla="*/ 0 w 2176272"/>
              <a:gd name="connsiteY0" fmla="*/ 367406 h 691749"/>
              <a:gd name="connsiteX1" fmla="*/ 1696969 w 2176272"/>
              <a:gd name="connsiteY1" fmla="*/ 255200 h 691749"/>
              <a:gd name="connsiteX2" fmla="*/ 2176272 w 2176272"/>
              <a:gd name="connsiteY2" fmla="*/ 111445 h 691749"/>
              <a:gd name="connsiteX3" fmla="*/ 2176272 w 2176272"/>
              <a:gd name="connsiteY3" fmla="*/ 691749 h 691749"/>
              <a:gd name="connsiteX4" fmla="*/ 0 w 2176272"/>
              <a:gd name="connsiteY4" fmla="*/ 682388 h 691749"/>
              <a:gd name="connsiteX5" fmla="*/ 0 w 2176272"/>
              <a:gd name="connsiteY5" fmla="*/ 367406 h 691749"/>
              <a:gd name="connsiteX0" fmla="*/ 0 w 2176272"/>
              <a:gd name="connsiteY0" fmla="*/ 190254 h 514597"/>
              <a:gd name="connsiteX1" fmla="*/ 1696969 w 2176272"/>
              <a:gd name="connsiteY1" fmla="*/ 78048 h 514597"/>
              <a:gd name="connsiteX2" fmla="*/ 2176272 w 2176272"/>
              <a:gd name="connsiteY2" fmla="*/ 111445 h 514597"/>
              <a:gd name="connsiteX3" fmla="*/ 2176272 w 2176272"/>
              <a:gd name="connsiteY3" fmla="*/ 514597 h 514597"/>
              <a:gd name="connsiteX4" fmla="*/ 0 w 2176272"/>
              <a:gd name="connsiteY4" fmla="*/ 505236 h 514597"/>
              <a:gd name="connsiteX5" fmla="*/ 0 w 2176272"/>
              <a:gd name="connsiteY5" fmla="*/ 190254 h 514597"/>
              <a:gd name="connsiteX0" fmla="*/ 0 w 2176272"/>
              <a:gd name="connsiteY0" fmla="*/ 125772 h 450115"/>
              <a:gd name="connsiteX1" fmla="*/ 1696969 w 2176272"/>
              <a:gd name="connsiteY1" fmla="*/ 13566 h 450115"/>
              <a:gd name="connsiteX2" fmla="*/ 2176272 w 2176272"/>
              <a:gd name="connsiteY2" fmla="*/ 46963 h 450115"/>
              <a:gd name="connsiteX3" fmla="*/ 2176272 w 2176272"/>
              <a:gd name="connsiteY3" fmla="*/ 450115 h 450115"/>
              <a:gd name="connsiteX4" fmla="*/ 0 w 2176272"/>
              <a:gd name="connsiteY4" fmla="*/ 440754 h 450115"/>
              <a:gd name="connsiteX5" fmla="*/ 0 w 2176272"/>
              <a:gd name="connsiteY5" fmla="*/ 125772 h 450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272" h="450115">
                <a:moveTo>
                  <a:pt x="0" y="125772"/>
                </a:moveTo>
                <a:cubicBezTo>
                  <a:pt x="282828" y="11926"/>
                  <a:pt x="1334257" y="56226"/>
                  <a:pt x="1696969" y="13566"/>
                </a:cubicBezTo>
                <a:cubicBezTo>
                  <a:pt x="1980931" y="0"/>
                  <a:pt x="2031300" y="26474"/>
                  <a:pt x="2176272" y="46963"/>
                </a:cubicBezTo>
                <a:lnTo>
                  <a:pt x="2176272" y="450115"/>
                </a:lnTo>
                <a:lnTo>
                  <a:pt x="0" y="440754"/>
                </a:lnTo>
                <a:lnTo>
                  <a:pt x="0" y="125772"/>
                </a:lnTo>
                <a:close/>
              </a:path>
            </a:pathLst>
          </a:cu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dirty="0">
                <a:solidFill>
                  <a:schemeClr val="tx1"/>
                </a:solidFill>
              </a:rPr>
              <a:t>Internet and fibre optics (1980 onwards)</a:t>
            </a:r>
          </a:p>
        </p:txBody>
      </p:sp>
      <p:sp>
        <p:nvSpPr>
          <p:cNvPr id="21" name="Title 20"/>
          <p:cNvSpPr>
            <a:spLocks noGrp="1"/>
          </p:cNvSpPr>
          <p:nvPr>
            <p:ph type="title"/>
          </p:nvPr>
        </p:nvSpPr>
        <p:spPr/>
        <p:txBody>
          <a:bodyPr/>
          <a:lstStyle/>
          <a:p>
            <a:r>
              <a:rPr lang="en-GB" dirty="0"/>
              <a:t>Innovation Waves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57150">
            <a:solidFill>
              <a:srgbClr val="FF0000"/>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57150">
            <a:solidFill>
              <a:srgbClr val="FF0000"/>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57150">
            <a:solidFill>
              <a:srgbClr val="FF0000"/>
            </a:solidFill>
            <a:round/>
            <a:headEnd/>
            <a:tailEnd/>
          </a:ln>
        </p:spPr>
        <p:txBody>
          <a:bodyPr/>
          <a:lstStyle/>
          <a:p>
            <a:endParaRPr lang="en-GB"/>
          </a:p>
        </p:txBody>
      </p:sp>
      <p:sp>
        <p:nvSpPr>
          <p:cNvPr id="5" name="Text Box 6"/>
          <p:cNvSpPr txBox="1">
            <a:spLocks noChangeArrowheads="1"/>
          </p:cNvSpPr>
          <p:nvPr/>
        </p:nvSpPr>
        <p:spPr bwMode="auto">
          <a:xfrm>
            <a:off x="2600318" y="422260"/>
            <a:ext cx="2114558" cy="784830"/>
          </a:xfrm>
          <a:prstGeom prst="rect">
            <a:avLst/>
          </a:prstGeom>
          <a:noFill/>
          <a:ln w="57150">
            <a:noFill/>
            <a:miter lim="800000"/>
            <a:headEnd/>
            <a:tailEnd/>
          </a:ln>
        </p:spPr>
        <p:txBody>
          <a:bodyPr wrap="square">
            <a:spAutoFit/>
          </a:bodyPr>
          <a:lstStyle/>
          <a:p>
            <a:pPr>
              <a:spcBef>
                <a:spcPct val="50000"/>
              </a:spcBef>
            </a:pPr>
            <a:r>
              <a:rPr lang="en-GB" dirty="0"/>
              <a:t>Exchange Rate</a:t>
            </a:r>
          </a:p>
          <a:p>
            <a:pPr>
              <a:spcBef>
                <a:spcPct val="50000"/>
              </a:spcBef>
            </a:pPr>
            <a:r>
              <a:rPr lang="en-GB" dirty="0"/>
              <a:t>($ / £)</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Demand for £’s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57150">
            <a:solidFill>
              <a:srgbClr val="FF0000"/>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57150">
            <a:solidFill>
              <a:srgbClr val="FF0000"/>
            </a:solidFill>
            <a:round/>
            <a:headEnd/>
            <a:tailEnd type="triangle" w="med" len="med"/>
          </a:ln>
        </p:spPr>
        <p:txBody>
          <a:bodyPr/>
          <a:lstStyle/>
          <a:p>
            <a:endParaRPr lang="en-GB"/>
          </a:p>
        </p:txBody>
      </p:sp>
      <p:sp>
        <p:nvSpPr>
          <p:cNvPr id="4" name="Line 5"/>
          <p:cNvSpPr>
            <a:spLocks noChangeShapeType="1"/>
          </p:cNvSpPr>
          <p:nvPr/>
        </p:nvSpPr>
        <p:spPr bwMode="auto">
          <a:xfrm flipH="1">
            <a:off x="3929058" y="1285860"/>
            <a:ext cx="2428891" cy="3357586"/>
          </a:xfrm>
          <a:prstGeom prst="line">
            <a:avLst/>
          </a:prstGeom>
          <a:noFill/>
          <a:ln w="57150">
            <a:solidFill>
              <a:srgbClr val="FF0000"/>
            </a:solidFill>
            <a:round/>
            <a:headEnd/>
            <a:tailEnd/>
          </a:ln>
        </p:spPr>
        <p:txBody>
          <a:bodyPr/>
          <a:lstStyle/>
          <a:p>
            <a:endParaRPr lang="en-GB"/>
          </a:p>
        </p:txBody>
      </p:sp>
      <p:sp>
        <p:nvSpPr>
          <p:cNvPr id="5" name="Text Box 6"/>
          <p:cNvSpPr txBox="1">
            <a:spLocks noChangeArrowheads="1"/>
          </p:cNvSpPr>
          <p:nvPr/>
        </p:nvSpPr>
        <p:spPr bwMode="auto">
          <a:xfrm>
            <a:off x="2600318" y="422260"/>
            <a:ext cx="2114558" cy="784830"/>
          </a:xfrm>
          <a:prstGeom prst="rect">
            <a:avLst/>
          </a:prstGeom>
          <a:noFill/>
          <a:ln w="57150">
            <a:noFill/>
            <a:miter lim="800000"/>
            <a:headEnd/>
            <a:tailEnd/>
          </a:ln>
        </p:spPr>
        <p:txBody>
          <a:bodyPr wrap="square">
            <a:spAutoFit/>
          </a:bodyPr>
          <a:lstStyle/>
          <a:p>
            <a:pPr>
              <a:spcBef>
                <a:spcPct val="50000"/>
              </a:spcBef>
            </a:pPr>
            <a:r>
              <a:rPr lang="en-GB" dirty="0"/>
              <a:t>Exchange Rate</a:t>
            </a:r>
          </a:p>
          <a:p>
            <a:pPr>
              <a:spcBef>
                <a:spcPct val="50000"/>
              </a:spcBef>
            </a:pPr>
            <a:r>
              <a:rPr lang="en-GB" dirty="0"/>
              <a:t>($ / £)</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Supply of £’s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96752"/>
            <a:ext cx="3456384" cy="3384377"/>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483768" y="1124744"/>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7164288" y="5013176"/>
            <a:ext cx="1080120" cy="366712"/>
          </a:xfrm>
          <a:prstGeom prst="rect">
            <a:avLst/>
          </a:prstGeom>
          <a:noFill/>
          <a:ln w="57150">
            <a:noFill/>
            <a:miter lim="800000"/>
            <a:headEnd/>
            <a:tailEnd/>
          </a:ln>
        </p:spPr>
        <p:txBody>
          <a:bodyPr wrap="square">
            <a:spAutoFit/>
          </a:bodyPr>
          <a:lstStyle/>
          <a:p>
            <a:pPr>
              <a:spcBef>
                <a:spcPct val="50000"/>
              </a:spcBef>
            </a:pPr>
            <a:r>
              <a:rPr lang="en-GB" dirty="0"/>
              <a:t>Quantity</a:t>
            </a:r>
          </a:p>
        </p:txBody>
      </p:sp>
      <p:sp>
        <p:nvSpPr>
          <p:cNvPr id="7" name="Line 8"/>
          <p:cNvSpPr>
            <a:spLocks noChangeShapeType="1"/>
          </p:cNvSpPr>
          <p:nvPr/>
        </p:nvSpPr>
        <p:spPr bwMode="auto">
          <a:xfrm flipV="1">
            <a:off x="3635896" y="1052734"/>
            <a:ext cx="3240360" cy="3600401"/>
          </a:xfrm>
          <a:prstGeom prst="line">
            <a:avLst/>
          </a:prstGeom>
          <a:noFill/>
          <a:ln w="63500">
            <a:solidFill>
              <a:srgbClr val="FF0000"/>
            </a:solidFill>
            <a:round/>
            <a:headEnd/>
            <a:tailEnd/>
          </a:ln>
        </p:spPr>
        <p:txBody>
          <a:bodyPr/>
          <a:lstStyle/>
          <a:p>
            <a:endParaRPr lang="en-GB"/>
          </a:p>
        </p:txBody>
      </p:sp>
      <p:cxnSp>
        <p:nvCxnSpPr>
          <p:cNvPr id="9" name="Straight Connector 8"/>
          <p:cNvCxnSpPr>
            <a:stCxn id="4" idx="0"/>
          </p:cNvCxnSpPr>
          <p:nvPr/>
        </p:nvCxnSpPr>
        <p:spPr>
          <a:xfrm rot="5400000">
            <a:off x="1907704" y="2924944"/>
            <a:ext cx="3456384" cy="0"/>
          </a:xfrm>
          <a:prstGeom prst="line">
            <a:avLst/>
          </a:prstGeom>
          <a:noFill/>
          <a:ln w="63500">
            <a:solidFill>
              <a:srgbClr val="0000FF"/>
            </a:solidFill>
            <a:prstDash val="dash"/>
            <a:round/>
            <a:headEnd/>
            <a:tailEnd/>
          </a:ln>
        </p:spPr>
      </p:cxnSp>
      <p:cxnSp>
        <p:nvCxnSpPr>
          <p:cNvPr id="10" name="Straight Connector 9"/>
          <p:cNvCxnSpPr/>
          <p:nvPr/>
        </p:nvCxnSpPr>
        <p:spPr>
          <a:xfrm rot="5400000">
            <a:off x="3095836" y="2888940"/>
            <a:ext cx="2232248" cy="0"/>
          </a:xfrm>
          <a:prstGeom prst="line">
            <a:avLst/>
          </a:prstGeom>
          <a:noFill/>
          <a:ln w="63500">
            <a:solidFill>
              <a:srgbClr val="0000FF"/>
            </a:solidFill>
            <a:prstDash val="dash"/>
            <a:round/>
            <a:headEnd/>
            <a:tailEnd/>
          </a:ln>
        </p:spPr>
      </p:cxnSp>
      <p:cxnSp>
        <p:nvCxnSpPr>
          <p:cNvPr id="12" name="Straight Connector 11"/>
          <p:cNvCxnSpPr/>
          <p:nvPr/>
        </p:nvCxnSpPr>
        <p:spPr>
          <a:xfrm rot="5400000">
            <a:off x="4283968" y="2852936"/>
            <a:ext cx="1008112" cy="0"/>
          </a:xfrm>
          <a:prstGeom prst="line">
            <a:avLst/>
          </a:prstGeom>
          <a:noFill/>
          <a:ln w="63500">
            <a:solidFill>
              <a:srgbClr val="0000FF"/>
            </a:solidFill>
            <a:prstDash val="dash"/>
            <a:round/>
            <a:headEnd/>
            <a:tailEnd/>
          </a:ln>
        </p:spPr>
      </p:cxnSp>
      <p:sp>
        <p:nvSpPr>
          <p:cNvPr id="14" name="TextBox 13"/>
          <p:cNvSpPr txBox="1"/>
          <p:nvPr/>
        </p:nvSpPr>
        <p:spPr>
          <a:xfrm>
            <a:off x="7020272" y="4581128"/>
            <a:ext cx="576064" cy="369332"/>
          </a:xfrm>
          <a:prstGeom prst="rect">
            <a:avLst/>
          </a:prstGeom>
          <a:noFill/>
        </p:spPr>
        <p:txBody>
          <a:bodyPr wrap="square" rtlCol="0">
            <a:spAutoFit/>
          </a:bodyPr>
          <a:lstStyle/>
          <a:p>
            <a:r>
              <a:rPr lang="en-GB" b="1" dirty="0">
                <a:solidFill>
                  <a:srgbClr val="0066FF"/>
                </a:solidFill>
              </a:rPr>
              <a:t>MR</a:t>
            </a:r>
          </a:p>
        </p:txBody>
      </p:sp>
      <p:sp>
        <p:nvSpPr>
          <p:cNvPr id="15" name="TextBox 14"/>
          <p:cNvSpPr txBox="1"/>
          <p:nvPr/>
        </p:nvSpPr>
        <p:spPr>
          <a:xfrm>
            <a:off x="6660232" y="764704"/>
            <a:ext cx="576064" cy="369332"/>
          </a:xfrm>
          <a:prstGeom prst="rect">
            <a:avLst/>
          </a:prstGeom>
          <a:noFill/>
        </p:spPr>
        <p:txBody>
          <a:bodyPr wrap="square" rtlCol="0">
            <a:spAutoFit/>
          </a:bodyPr>
          <a:lstStyle/>
          <a:p>
            <a:r>
              <a:rPr lang="en-GB" b="1" dirty="0">
                <a:solidFill>
                  <a:srgbClr val="FF0000"/>
                </a:solidFill>
              </a:rPr>
              <a:t>MC</a:t>
            </a:r>
          </a:p>
        </p:txBody>
      </p:sp>
      <p:sp>
        <p:nvSpPr>
          <p:cNvPr id="16" name="TextBox 15"/>
          <p:cNvSpPr txBox="1"/>
          <p:nvPr/>
        </p:nvSpPr>
        <p:spPr>
          <a:xfrm>
            <a:off x="323528" y="2276872"/>
            <a:ext cx="2736304" cy="1477328"/>
          </a:xfrm>
          <a:prstGeom prst="rect">
            <a:avLst/>
          </a:prstGeom>
          <a:noFill/>
        </p:spPr>
        <p:txBody>
          <a:bodyPr wrap="square" rtlCol="0">
            <a:spAutoFit/>
          </a:bodyPr>
          <a:lstStyle/>
          <a:p>
            <a:r>
              <a:rPr lang="en-GB" b="1" dirty="0">
                <a:solidFill>
                  <a:srgbClr val="0066FF"/>
                </a:solidFill>
              </a:rPr>
              <a:t>Each additional unit produced generates greater additional revenue than additional cost.</a:t>
            </a:r>
          </a:p>
        </p:txBody>
      </p:sp>
      <p:cxnSp>
        <p:nvCxnSpPr>
          <p:cNvPr id="18" name="Straight Arrow Connector 17"/>
          <p:cNvCxnSpPr/>
          <p:nvPr/>
        </p:nvCxnSpPr>
        <p:spPr>
          <a:xfrm>
            <a:off x="2483768" y="2996952"/>
            <a:ext cx="1440160" cy="1588"/>
          </a:xfrm>
          <a:prstGeom prst="straightConnector1">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948264" y="1844824"/>
            <a:ext cx="2016224" cy="2031325"/>
          </a:xfrm>
          <a:prstGeom prst="rect">
            <a:avLst/>
          </a:prstGeom>
          <a:noFill/>
        </p:spPr>
        <p:txBody>
          <a:bodyPr wrap="square" rtlCol="0">
            <a:spAutoFit/>
          </a:bodyPr>
          <a:lstStyle/>
          <a:p>
            <a:r>
              <a:rPr lang="en-GB" b="1" dirty="0">
                <a:solidFill>
                  <a:srgbClr val="FF0000"/>
                </a:solidFill>
              </a:rPr>
              <a:t>Each additional unit produced generates greater additional cost than additional revenue.</a:t>
            </a:r>
          </a:p>
        </p:txBody>
      </p:sp>
      <p:cxnSp>
        <p:nvCxnSpPr>
          <p:cNvPr id="20" name="Straight Arrow Connector 19"/>
          <p:cNvCxnSpPr/>
          <p:nvPr/>
        </p:nvCxnSpPr>
        <p:spPr>
          <a:xfrm rot="10800000">
            <a:off x="6012160" y="2708920"/>
            <a:ext cx="1080120" cy="15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292080" y="2780928"/>
            <a:ext cx="1008112" cy="0"/>
          </a:xfrm>
          <a:prstGeom prst="line">
            <a:avLst/>
          </a:prstGeom>
          <a:noFill/>
          <a:ln w="63500">
            <a:solidFill>
              <a:srgbClr val="FF0000"/>
            </a:solidFill>
            <a:prstDash val="dash"/>
            <a:round/>
            <a:headEnd/>
            <a:tailEnd/>
          </a:ln>
        </p:spPr>
      </p:cxnSp>
      <p:cxnSp>
        <p:nvCxnSpPr>
          <p:cNvPr id="26" name="Straight Connector 25"/>
          <p:cNvCxnSpPr/>
          <p:nvPr/>
        </p:nvCxnSpPr>
        <p:spPr>
          <a:xfrm rot="5400000">
            <a:off x="5256076" y="2744924"/>
            <a:ext cx="2232248" cy="0"/>
          </a:xfrm>
          <a:prstGeom prst="line">
            <a:avLst/>
          </a:prstGeom>
          <a:noFill/>
          <a:ln w="63500">
            <a:solidFill>
              <a:srgbClr val="FF0000"/>
            </a:solidFill>
            <a:prstDash val="dash"/>
            <a:round/>
            <a:headEnd/>
            <a:tailEnd/>
          </a:ln>
        </p:spPr>
      </p:cxnSp>
      <p:cxnSp>
        <p:nvCxnSpPr>
          <p:cNvPr id="27" name="Straight Connector 26"/>
          <p:cNvCxnSpPr/>
          <p:nvPr/>
        </p:nvCxnSpPr>
        <p:spPr>
          <a:xfrm rot="5400000">
            <a:off x="5256076" y="2672916"/>
            <a:ext cx="3240360" cy="0"/>
          </a:xfrm>
          <a:prstGeom prst="line">
            <a:avLst/>
          </a:prstGeom>
          <a:noFill/>
          <a:ln w="63500">
            <a:solidFill>
              <a:srgbClr val="FF0000"/>
            </a:solidFill>
            <a:prstDash val="dash"/>
            <a:round/>
            <a:headEnd/>
            <a:tailEnd/>
          </a:ln>
        </p:spPr>
      </p:cxnSp>
      <p:cxnSp>
        <p:nvCxnSpPr>
          <p:cNvPr id="29" name="Straight Connector 28"/>
          <p:cNvCxnSpPr/>
          <p:nvPr/>
        </p:nvCxnSpPr>
        <p:spPr>
          <a:xfrm rot="5400000">
            <a:off x="4139952" y="4005064"/>
            <a:ext cx="2304256" cy="0"/>
          </a:xfrm>
          <a:prstGeom prst="line">
            <a:avLst/>
          </a:prstGeom>
          <a:noFill/>
          <a:ln w="63500">
            <a:solidFill>
              <a:srgbClr val="0000FF"/>
            </a:solidFill>
            <a:prstDash val="dash"/>
            <a:round/>
            <a:headEnd/>
            <a:tailEnd/>
          </a:ln>
        </p:spPr>
      </p:cxnSp>
      <p:sp>
        <p:nvSpPr>
          <p:cNvPr id="31" name="TextBox 30"/>
          <p:cNvSpPr txBox="1"/>
          <p:nvPr/>
        </p:nvSpPr>
        <p:spPr>
          <a:xfrm>
            <a:off x="3923928" y="5373216"/>
            <a:ext cx="3024336" cy="369332"/>
          </a:xfrm>
          <a:prstGeom prst="rect">
            <a:avLst/>
          </a:prstGeom>
          <a:noFill/>
        </p:spPr>
        <p:txBody>
          <a:bodyPr wrap="square" rtlCol="0">
            <a:spAutoFit/>
          </a:bodyPr>
          <a:lstStyle/>
          <a:p>
            <a:r>
              <a:rPr lang="en-GB" b="1" dirty="0">
                <a:solidFill>
                  <a:srgbClr val="0066FF"/>
                </a:solidFill>
              </a:rPr>
              <a:t>Profit maximising output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2780928"/>
            <a:ext cx="3600400" cy="1"/>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483768" y="1124744"/>
            <a:ext cx="819554"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7164288" y="5013176"/>
            <a:ext cx="1296144"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Quantity</a:t>
            </a:r>
          </a:p>
        </p:txBody>
      </p:sp>
      <p:sp>
        <p:nvSpPr>
          <p:cNvPr id="7" name="Line 8"/>
          <p:cNvSpPr>
            <a:spLocks noChangeShapeType="1"/>
          </p:cNvSpPr>
          <p:nvPr/>
        </p:nvSpPr>
        <p:spPr bwMode="auto">
          <a:xfrm flipV="1">
            <a:off x="3635896" y="1052734"/>
            <a:ext cx="3240360" cy="3600401"/>
          </a:xfrm>
          <a:prstGeom prst="line">
            <a:avLst/>
          </a:prstGeom>
          <a:noFill/>
          <a:ln w="63500">
            <a:solidFill>
              <a:srgbClr val="FF0000"/>
            </a:solidFill>
            <a:round/>
            <a:headEnd/>
            <a:tailEnd/>
          </a:ln>
        </p:spPr>
        <p:txBody>
          <a:bodyPr/>
          <a:lstStyle/>
          <a:p>
            <a:endParaRPr lang="en-GB"/>
          </a:p>
        </p:txBody>
      </p:sp>
      <p:cxnSp>
        <p:nvCxnSpPr>
          <p:cNvPr id="9" name="Straight Connector 8"/>
          <p:cNvCxnSpPr/>
          <p:nvPr/>
        </p:nvCxnSpPr>
        <p:spPr>
          <a:xfrm>
            <a:off x="3635896" y="2780928"/>
            <a:ext cx="0" cy="1872207"/>
          </a:xfrm>
          <a:prstGeom prst="line">
            <a:avLst/>
          </a:prstGeom>
          <a:noFill/>
          <a:ln w="63500">
            <a:solidFill>
              <a:srgbClr val="0000FF"/>
            </a:solidFill>
            <a:prstDash val="dash"/>
            <a:round/>
            <a:headEnd/>
            <a:tailEnd/>
          </a:ln>
        </p:spPr>
      </p:cxnSp>
      <p:cxnSp>
        <p:nvCxnSpPr>
          <p:cNvPr id="10" name="Straight Connector 9"/>
          <p:cNvCxnSpPr/>
          <p:nvPr/>
        </p:nvCxnSpPr>
        <p:spPr>
          <a:xfrm rot="5400000">
            <a:off x="3599892" y="3392996"/>
            <a:ext cx="1224136" cy="0"/>
          </a:xfrm>
          <a:prstGeom prst="line">
            <a:avLst/>
          </a:prstGeom>
          <a:noFill/>
          <a:ln w="63500">
            <a:solidFill>
              <a:srgbClr val="0000FF"/>
            </a:solidFill>
            <a:prstDash val="dash"/>
            <a:round/>
            <a:headEnd/>
            <a:tailEnd/>
          </a:ln>
        </p:spPr>
      </p:cxnSp>
      <p:cxnSp>
        <p:nvCxnSpPr>
          <p:cNvPr id="12" name="Straight Connector 11"/>
          <p:cNvCxnSpPr/>
          <p:nvPr/>
        </p:nvCxnSpPr>
        <p:spPr>
          <a:xfrm rot="5400000">
            <a:off x="4499992" y="3068960"/>
            <a:ext cx="576064" cy="0"/>
          </a:xfrm>
          <a:prstGeom prst="line">
            <a:avLst/>
          </a:prstGeom>
          <a:noFill/>
          <a:ln w="63500">
            <a:solidFill>
              <a:srgbClr val="0000FF"/>
            </a:solidFill>
            <a:prstDash val="dash"/>
            <a:round/>
            <a:headEnd/>
            <a:tailEnd/>
          </a:ln>
        </p:spPr>
      </p:cxnSp>
      <p:sp>
        <p:nvSpPr>
          <p:cNvPr id="14" name="TextBox 13"/>
          <p:cNvSpPr txBox="1"/>
          <p:nvPr/>
        </p:nvSpPr>
        <p:spPr>
          <a:xfrm>
            <a:off x="3851920" y="2348880"/>
            <a:ext cx="576064" cy="369332"/>
          </a:xfrm>
          <a:prstGeom prst="rect">
            <a:avLst/>
          </a:prstGeom>
          <a:noFill/>
        </p:spPr>
        <p:txBody>
          <a:bodyPr wrap="square" rtlCol="0">
            <a:spAutoFit/>
          </a:bodyPr>
          <a:lstStyle/>
          <a:p>
            <a:r>
              <a:rPr lang="en-GB" b="1" dirty="0">
                <a:solidFill>
                  <a:srgbClr val="0066FF"/>
                </a:solidFill>
              </a:rPr>
              <a:t>MR</a:t>
            </a:r>
          </a:p>
        </p:txBody>
      </p:sp>
      <p:sp>
        <p:nvSpPr>
          <p:cNvPr id="15" name="TextBox 14"/>
          <p:cNvSpPr txBox="1"/>
          <p:nvPr/>
        </p:nvSpPr>
        <p:spPr>
          <a:xfrm>
            <a:off x="6660232" y="764704"/>
            <a:ext cx="576064" cy="369332"/>
          </a:xfrm>
          <a:prstGeom prst="rect">
            <a:avLst/>
          </a:prstGeom>
          <a:noFill/>
        </p:spPr>
        <p:txBody>
          <a:bodyPr wrap="square" rtlCol="0">
            <a:spAutoFit/>
          </a:bodyPr>
          <a:lstStyle/>
          <a:p>
            <a:r>
              <a:rPr lang="en-GB" b="1" dirty="0">
                <a:solidFill>
                  <a:srgbClr val="FF0000"/>
                </a:solidFill>
              </a:rPr>
              <a:t>MC</a:t>
            </a:r>
          </a:p>
        </p:txBody>
      </p:sp>
      <p:sp>
        <p:nvSpPr>
          <p:cNvPr id="16" name="TextBox 15"/>
          <p:cNvSpPr txBox="1"/>
          <p:nvPr/>
        </p:nvSpPr>
        <p:spPr>
          <a:xfrm>
            <a:off x="395536" y="2564904"/>
            <a:ext cx="2736304" cy="1477328"/>
          </a:xfrm>
          <a:prstGeom prst="rect">
            <a:avLst/>
          </a:prstGeom>
          <a:noFill/>
        </p:spPr>
        <p:txBody>
          <a:bodyPr wrap="square" rtlCol="0">
            <a:spAutoFit/>
          </a:bodyPr>
          <a:lstStyle/>
          <a:p>
            <a:r>
              <a:rPr lang="en-GB" b="1" dirty="0">
                <a:solidFill>
                  <a:srgbClr val="0066FF"/>
                </a:solidFill>
              </a:rPr>
              <a:t>Each additional unit produced generates greater additional revenue than additional cost.</a:t>
            </a:r>
          </a:p>
        </p:txBody>
      </p:sp>
      <p:cxnSp>
        <p:nvCxnSpPr>
          <p:cNvPr id="18" name="Straight Arrow Connector 17"/>
          <p:cNvCxnSpPr/>
          <p:nvPr/>
        </p:nvCxnSpPr>
        <p:spPr>
          <a:xfrm>
            <a:off x="2483768" y="3212976"/>
            <a:ext cx="1440160" cy="1588"/>
          </a:xfrm>
          <a:prstGeom prst="straightConnector1">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020272" y="1196752"/>
            <a:ext cx="2016224" cy="2031325"/>
          </a:xfrm>
          <a:prstGeom prst="rect">
            <a:avLst/>
          </a:prstGeom>
          <a:noFill/>
        </p:spPr>
        <p:txBody>
          <a:bodyPr wrap="square" rtlCol="0">
            <a:spAutoFit/>
          </a:bodyPr>
          <a:lstStyle/>
          <a:p>
            <a:r>
              <a:rPr lang="en-GB" b="1" dirty="0">
                <a:solidFill>
                  <a:srgbClr val="FF0000"/>
                </a:solidFill>
              </a:rPr>
              <a:t>Each additional unit produced generates greater additional cost than additional revenue.</a:t>
            </a:r>
          </a:p>
        </p:txBody>
      </p:sp>
      <p:cxnSp>
        <p:nvCxnSpPr>
          <p:cNvPr id="20" name="Straight Arrow Connector 19"/>
          <p:cNvCxnSpPr/>
          <p:nvPr/>
        </p:nvCxnSpPr>
        <p:spPr>
          <a:xfrm rot="10800000">
            <a:off x="6084168" y="2132856"/>
            <a:ext cx="1080120" cy="15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544108" y="2528900"/>
            <a:ext cx="504056" cy="0"/>
          </a:xfrm>
          <a:prstGeom prst="line">
            <a:avLst/>
          </a:prstGeom>
          <a:noFill/>
          <a:ln w="63500">
            <a:solidFill>
              <a:srgbClr val="FF0000"/>
            </a:solidFill>
            <a:prstDash val="dash"/>
            <a:round/>
            <a:headEnd/>
            <a:tailEnd/>
          </a:ln>
        </p:spPr>
      </p:cxnSp>
      <p:cxnSp>
        <p:nvCxnSpPr>
          <p:cNvPr id="26" name="Straight Connector 25"/>
          <p:cNvCxnSpPr/>
          <p:nvPr/>
        </p:nvCxnSpPr>
        <p:spPr>
          <a:xfrm rot="5400000">
            <a:off x="5796136" y="2204864"/>
            <a:ext cx="1152128" cy="0"/>
          </a:xfrm>
          <a:prstGeom prst="line">
            <a:avLst/>
          </a:prstGeom>
          <a:noFill/>
          <a:ln w="63500">
            <a:solidFill>
              <a:srgbClr val="FF0000"/>
            </a:solidFill>
            <a:prstDash val="dash"/>
            <a:round/>
            <a:headEnd/>
            <a:tailEnd/>
          </a:ln>
        </p:spPr>
      </p:cxnSp>
      <p:cxnSp>
        <p:nvCxnSpPr>
          <p:cNvPr id="27" name="Straight Connector 26"/>
          <p:cNvCxnSpPr/>
          <p:nvPr/>
        </p:nvCxnSpPr>
        <p:spPr>
          <a:xfrm rot="5400000">
            <a:off x="6084168" y="1844824"/>
            <a:ext cx="1584176" cy="0"/>
          </a:xfrm>
          <a:prstGeom prst="line">
            <a:avLst/>
          </a:prstGeom>
          <a:noFill/>
          <a:ln w="63500">
            <a:solidFill>
              <a:srgbClr val="FF0000"/>
            </a:solidFill>
            <a:prstDash val="dash"/>
            <a:round/>
            <a:headEnd/>
            <a:tailEnd/>
          </a:ln>
        </p:spPr>
      </p:cxnSp>
      <p:cxnSp>
        <p:nvCxnSpPr>
          <p:cNvPr id="29" name="Straight Connector 28"/>
          <p:cNvCxnSpPr/>
          <p:nvPr/>
        </p:nvCxnSpPr>
        <p:spPr>
          <a:xfrm rot="5400000">
            <a:off x="4139952" y="4005064"/>
            <a:ext cx="2304256" cy="0"/>
          </a:xfrm>
          <a:prstGeom prst="line">
            <a:avLst/>
          </a:prstGeom>
          <a:noFill/>
          <a:ln w="63500">
            <a:solidFill>
              <a:srgbClr val="0000FF"/>
            </a:solidFill>
            <a:prstDash val="dash"/>
            <a:round/>
            <a:headEnd/>
            <a:tailEnd/>
          </a:ln>
        </p:spPr>
      </p:cxnSp>
      <p:sp>
        <p:nvSpPr>
          <p:cNvPr id="31" name="TextBox 30"/>
          <p:cNvSpPr txBox="1"/>
          <p:nvPr/>
        </p:nvSpPr>
        <p:spPr>
          <a:xfrm>
            <a:off x="3923928" y="5373216"/>
            <a:ext cx="3024336" cy="369332"/>
          </a:xfrm>
          <a:prstGeom prst="rect">
            <a:avLst/>
          </a:prstGeom>
          <a:noFill/>
        </p:spPr>
        <p:txBody>
          <a:bodyPr wrap="square" rtlCol="0">
            <a:spAutoFit/>
          </a:bodyPr>
          <a:lstStyle/>
          <a:p>
            <a:r>
              <a:rPr lang="en-GB" b="1" dirty="0">
                <a:solidFill>
                  <a:srgbClr val="0066FF"/>
                </a:solidFill>
              </a:rPr>
              <a:t>Profit maximising output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0" descr="Blue tissue paper"/>
          <p:cNvSpPr>
            <a:spLocks noChangeArrowheads="1"/>
          </p:cNvSpPr>
          <p:nvPr/>
        </p:nvSpPr>
        <p:spPr bwMode="auto">
          <a:xfrm>
            <a:off x="1691680" y="3068961"/>
            <a:ext cx="1512168" cy="792088"/>
          </a:xfrm>
          <a:prstGeom prst="rect">
            <a:avLst/>
          </a:prstGeom>
          <a:blipFill>
            <a:blip r:embed="rId2" cstate="print">
              <a:alphaModFix amt="47000"/>
            </a:blip>
            <a:tile tx="0" ty="0" sx="100000" sy="100000" flip="none" algn="tl"/>
          </a:blipFill>
          <a:ln w="9525">
            <a:noFill/>
            <a:miter lim="800000"/>
            <a:headEnd/>
            <a:tailEnd/>
          </a:ln>
          <a:effectLst/>
        </p:spPr>
        <p:txBody>
          <a:bodyPr wrap="none" anchor="ctr"/>
          <a:lstStyle/>
          <a:p>
            <a:endParaRPr lang="en-GB" dirty="0"/>
          </a:p>
        </p:txBody>
      </p:sp>
      <p:sp>
        <p:nvSpPr>
          <p:cNvPr id="24" name="Rectangle 23"/>
          <p:cNvSpPr/>
          <p:nvPr/>
        </p:nvSpPr>
        <p:spPr>
          <a:xfrm>
            <a:off x="1619672" y="3068960"/>
            <a:ext cx="1584176" cy="2808312"/>
          </a:xfrm>
          <a:prstGeom prst="rect">
            <a:avLst/>
          </a:prstGeom>
          <a:solidFill>
            <a:srgbClr val="0066FF">
              <a:alpha val="1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GB" dirty="0">
                <a:solidFill>
                  <a:schemeClr val="tx1"/>
                </a:solidFill>
              </a:rPr>
              <a:t>Super-normal Profit</a:t>
            </a:r>
          </a:p>
        </p:txBody>
      </p:sp>
      <p:sp>
        <p:nvSpPr>
          <p:cNvPr id="4" name="Line 16"/>
          <p:cNvSpPr>
            <a:spLocks noChangeShapeType="1"/>
          </p:cNvSpPr>
          <p:nvPr/>
        </p:nvSpPr>
        <p:spPr bwMode="auto">
          <a:xfrm flipV="1">
            <a:off x="1656110" y="1162843"/>
            <a:ext cx="0" cy="4724197"/>
          </a:xfrm>
          <a:prstGeom prst="line">
            <a:avLst/>
          </a:prstGeom>
          <a:noFill/>
          <a:ln w="63500">
            <a:solidFill>
              <a:srgbClr val="0000FF"/>
            </a:solidFill>
            <a:round/>
            <a:headEnd/>
            <a:tailEnd type="triangle" w="med" len="med"/>
          </a:ln>
        </p:spPr>
        <p:txBody>
          <a:bodyPr/>
          <a:lstStyle/>
          <a:p>
            <a:endParaRPr lang="en-GB"/>
          </a:p>
        </p:txBody>
      </p:sp>
      <p:sp>
        <p:nvSpPr>
          <p:cNvPr id="5" name="Line 17"/>
          <p:cNvSpPr>
            <a:spLocks noChangeShapeType="1"/>
          </p:cNvSpPr>
          <p:nvPr/>
        </p:nvSpPr>
        <p:spPr bwMode="auto">
          <a:xfrm>
            <a:off x="1619672" y="5877272"/>
            <a:ext cx="5100817" cy="0"/>
          </a:xfrm>
          <a:prstGeom prst="line">
            <a:avLst/>
          </a:prstGeom>
          <a:noFill/>
          <a:ln w="63500">
            <a:solidFill>
              <a:srgbClr val="0000FF"/>
            </a:solidFill>
            <a:round/>
            <a:headEnd/>
            <a:tailEnd type="triangle" w="med" len="med"/>
          </a:ln>
        </p:spPr>
        <p:txBody>
          <a:bodyPr/>
          <a:lstStyle/>
          <a:p>
            <a:endParaRPr lang="en-GB"/>
          </a:p>
        </p:txBody>
      </p:sp>
      <p:sp>
        <p:nvSpPr>
          <p:cNvPr id="6" name="Text Box 19"/>
          <p:cNvSpPr txBox="1">
            <a:spLocks noChangeArrowheads="1"/>
          </p:cNvSpPr>
          <p:nvPr/>
        </p:nvSpPr>
        <p:spPr bwMode="auto">
          <a:xfrm>
            <a:off x="1152872" y="586580"/>
            <a:ext cx="1275205"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Cost/ Price (£)</a:t>
            </a:r>
          </a:p>
        </p:txBody>
      </p:sp>
      <p:sp>
        <p:nvSpPr>
          <p:cNvPr id="7" name="Arc 20"/>
          <p:cNvSpPr>
            <a:spLocks/>
          </p:cNvSpPr>
          <p:nvPr/>
        </p:nvSpPr>
        <p:spPr bwMode="auto">
          <a:xfrm rot="8049199">
            <a:off x="2194196" y="1808676"/>
            <a:ext cx="2307333" cy="2376553"/>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8" name="Arc 21"/>
          <p:cNvSpPr>
            <a:spLocks/>
          </p:cNvSpPr>
          <p:nvPr/>
        </p:nvSpPr>
        <p:spPr bwMode="auto">
          <a:xfrm rot="7151849">
            <a:off x="1763532" y="3245498"/>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9" name="Text Box 22"/>
          <p:cNvSpPr txBox="1">
            <a:spLocks noChangeArrowheads="1"/>
          </p:cNvSpPr>
          <p:nvPr/>
        </p:nvSpPr>
        <p:spPr bwMode="auto">
          <a:xfrm>
            <a:off x="3923928" y="1700808"/>
            <a:ext cx="187220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10" name="Line 23"/>
          <p:cNvSpPr>
            <a:spLocks noChangeShapeType="1"/>
          </p:cNvSpPr>
          <p:nvPr/>
        </p:nvSpPr>
        <p:spPr bwMode="auto">
          <a:xfrm>
            <a:off x="3203848" y="3068960"/>
            <a:ext cx="0" cy="2733952"/>
          </a:xfrm>
          <a:prstGeom prst="line">
            <a:avLst/>
          </a:prstGeom>
          <a:noFill/>
          <a:ln w="31750">
            <a:solidFill>
              <a:schemeClr val="tx1"/>
            </a:solidFill>
            <a:prstDash val="dash"/>
            <a:round/>
            <a:headEnd/>
            <a:tailEnd/>
          </a:ln>
          <a:effectLst/>
        </p:spPr>
        <p:txBody>
          <a:bodyPr/>
          <a:lstStyle/>
          <a:p>
            <a:endParaRPr lang="en-GB"/>
          </a:p>
        </p:txBody>
      </p:sp>
      <p:sp>
        <p:nvSpPr>
          <p:cNvPr id="11" name="Text Box 24"/>
          <p:cNvSpPr txBox="1">
            <a:spLocks noChangeArrowheads="1"/>
          </p:cNvSpPr>
          <p:nvPr/>
        </p:nvSpPr>
        <p:spPr bwMode="auto">
          <a:xfrm>
            <a:off x="2699792" y="5949280"/>
            <a:ext cx="936104"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Output</a:t>
            </a:r>
          </a:p>
        </p:txBody>
      </p:sp>
      <p:sp>
        <p:nvSpPr>
          <p:cNvPr id="12" name="Line 25"/>
          <p:cNvSpPr>
            <a:spLocks noChangeShapeType="1"/>
          </p:cNvSpPr>
          <p:nvPr/>
        </p:nvSpPr>
        <p:spPr bwMode="auto">
          <a:xfrm>
            <a:off x="1691680" y="3068960"/>
            <a:ext cx="1509589" cy="0"/>
          </a:xfrm>
          <a:prstGeom prst="line">
            <a:avLst/>
          </a:prstGeom>
          <a:noFill/>
          <a:ln w="31750">
            <a:solidFill>
              <a:schemeClr val="tx1"/>
            </a:solidFill>
            <a:prstDash val="dash"/>
            <a:round/>
            <a:headEnd/>
            <a:tailEnd/>
          </a:ln>
          <a:effectLst/>
        </p:spPr>
        <p:txBody>
          <a:bodyPr/>
          <a:lstStyle/>
          <a:p>
            <a:endParaRPr lang="en-GB"/>
          </a:p>
        </p:txBody>
      </p:sp>
      <p:sp>
        <p:nvSpPr>
          <p:cNvPr id="13" name="Text Box 28"/>
          <p:cNvSpPr txBox="1">
            <a:spLocks noChangeArrowheads="1"/>
          </p:cNvSpPr>
          <p:nvPr/>
        </p:nvSpPr>
        <p:spPr bwMode="auto">
          <a:xfrm>
            <a:off x="4788024" y="2420888"/>
            <a:ext cx="1365573"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Average cost</a:t>
            </a:r>
          </a:p>
        </p:txBody>
      </p:sp>
      <p:sp>
        <p:nvSpPr>
          <p:cNvPr id="14" name="Text Box 34"/>
          <p:cNvSpPr txBox="1">
            <a:spLocks noChangeArrowheads="1"/>
          </p:cNvSpPr>
          <p:nvPr/>
        </p:nvSpPr>
        <p:spPr bwMode="auto">
          <a:xfrm>
            <a:off x="5004048" y="3861048"/>
            <a:ext cx="1150516" cy="369332"/>
          </a:xfrm>
          <a:prstGeom prst="rect">
            <a:avLst/>
          </a:prstGeom>
          <a:noFill/>
          <a:ln w="9525">
            <a:noFill/>
            <a:miter lim="800000"/>
            <a:headEnd/>
            <a:tailEnd/>
          </a:ln>
          <a:effectLst/>
        </p:spPr>
        <p:txBody>
          <a:bodyPr wrap="square">
            <a:spAutoFit/>
          </a:bodyPr>
          <a:lstStyle/>
          <a:p>
            <a:pPr>
              <a:spcBef>
                <a:spcPct val="50000"/>
              </a:spcBef>
            </a:pPr>
            <a:r>
              <a:rPr lang="en-GB" dirty="0"/>
              <a:t>MC=MR</a:t>
            </a:r>
          </a:p>
        </p:txBody>
      </p:sp>
      <p:sp>
        <p:nvSpPr>
          <p:cNvPr id="15" name="Line 35"/>
          <p:cNvSpPr>
            <a:spLocks noChangeShapeType="1"/>
          </p:cNvSpPr>
          <p:nvPr/>
        </p:nvSpPr>
        <p:spPr bwMode="auto">
          <a:xfrm flipH="1">
            <a:off x="3275855" y="4077072"/>
            <a:ext cx="1728191" cy="36004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39"/>
          <p:cNvSpPr>
            <a:spLocks noChangeShapeType="1"/>
          </p:cNvSpPr>
          <p:nvPr/>
        </p:nvSpPr>
        <p:spPr bwMode="auto">
          <a:xfrm>
            <a:off x="1692622" y="1627980"/>
            <a:ext cx="4679578" cy="4249292"/>
          </a:xfrm>
          <a:prstGeom prst="line">
            <a:avLst/>
          </a:prstGeom>
          <a:noFill/>
          <a:ln w="63500">
            <a:solidFill>
              <a:srgbClr val="0000FF"/>
            </a:solidFill>
            <a:round/>
            <a:headEnd/>
            <a:tailEnd/>
          </a:ln>
        </p:spPr>
        <p:txBody>
          <a:bodyPr/>
          <a:lstStyle/>
          <a:p>
            <a:endParaRPr lang="en-GB"/>
          </a:p>
        </p:txBody>
      </p:sp>
      <p:sp>
        <p:nvSpPr>
          <p:cNvPr id="17" name="Text Box 40"/>
          <p:cNvSpPr txBox="1">
            <a:spLocks noChangeArrowheads="1"/>
          </p:cNvSpPr>
          <p:nvPr/>
        </p:nvSpPr>
        <p:spPr bwMode="auto">
          <a:xfrm>
            <a:off x="5940152" y="486916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Average Revenue</a:t>
            </a:r>
          </a:p>
        </p:txBody>
      </p:sp>
      <p:sp>
        <p:nvSpPr>
          <p:cNvPr id="18" name="Line 41"/>
          <p:cNvSpPr>
            <a:spLocks noChangeShapeType="1"/>
          </p:cNvSpPr>
          <p:nvPr/>
        </p:nvSpPr>
        <p:spPr bwMode="auto">
          <a:xfrm>
            <a:off x="1692622" y="1627981"/>
            <a:ext cx="2231306" cy="4249291"/>
          </a:xfrm>
          <a:prstGeom prst="line">
            <a:avLst/>
          </a:prstGeom>
          <a:noFill/>
          <a:ln w="63500">
            <a:solidFill>
              <a:srgbClr val="0000FF"/>
            </a:solidFill>
            <a:round/>
            <a:headEnd/>
            <a:tailEnd/>
          </a:ln>
        </p:spPr>
        <p:txBody>
          <a:bodyPr/>
          <a:lstStyle/>
          <a:p>
            <a:endParaRPr lang="en-GB"/>
          </a:p>
        </p:txBody>
      </p:sp>
      <p:sp>
        <p:nvSpPr>
          <p:cNvPr id="19" name="Text Box 42"/>
          <p:cNvSpPr txBox="1">
            <a:spLocks noChangeArrowheads="1"/>
          </p:cNvSpPr>
          <p:nvPr/>
        </p:nvSpPr>
        <p:spPr bwMode="auto">
          <a:xfrm>
            <a:off x="3851920" y="5877272"/>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Marginal Revenue</a:t>
            </a:r>
          </a:p>
        </p:txBody>
      </p:sp>
      <p:sp>
        <p:nvSpPr>
          <p:cNvPr id="20" name="Text Box 59"/>
          <p:cNvSpPr txBox="1">
            <a:spLocks noChangeArrowheads="1"/>
          </p:cNvSpPr>
          <p:nvPr/>
        </p:nvSpPr>
        <p:spPr bwMode="auto">
          <a:xfrm>
            <a:off x="971600" y="2852936"/>
            <a:ext cx="792087"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a:t>
            </a:r>
          </a:p>
        </p:txBody>
      </p:sp>
      <p:sp>
        <p:nvSpPr>
          <p:cNvPr id="21" name="Line 61"/>
          <p:cNvSpPr>
            <a:spLocks noChangeShapeType="1"/>
          </p:cNvSpPr>
          <p:nvPr/>
        </p:nvSpPr>
        <p:spPr bwMode="auto">
          <a:xfrm flipH="1">
            <a:off x="2987823" y="1484784"/>
            <a:ext cx="1008112" cy="1852760"/>
          </a:xfrm>
          <a:prstGeom prst="line">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2" name="Text Box 62"/>
          <p:cNvSpPr txBox="1">
            <a:spLocks noChangeArrowheads="1"/>
          </p:cNvSpPr>
          <p:nvPr/>
        </p:nvSpPr>
        <p:spPr bwMode="auto">
          <a:xfrm>
            <a:off x="3923928" y="1124744"/>
            <a:ext cx="2520280"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Super normal profit</a:t>
            </a:r>
          </a:p>
        </p:txBody>
      </p:sp>
      <p:sp>
        <p:nvSpPr>
          <p:cNvPr id="23" name="Rectangle 22"/>
          <p:cNvSpPr/>
          <p:nvPr/>
        </p:nvSpPr>
        <p:spPr>
          <a:xfrm>
            <a:off x="1619672" y="3861048"/>
            <a:ext cx="1584176" cy="2016224"/>
          </a:xfrm>
          <a:prstGeom prst="rect">
            <a:avLst/>
          </a:prstGeom>
          <a:solidFill>
            <a:srgbClr val="FF0000">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Cost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3"/>
          <p:cNvSpPr txBox="1">
            <a:spLocks noChangeArrowheads="1"/>
          </p:cNvSpPr>
          <p:nvPr/>
        </p:nvSpPr>
        <p:spPr bwMode="auto">
          <a:xfrm>
            <a:off x="2989361" y="582389"/>
            <a:ext cx="2806775" cy="523220"/>
          </a:xfrm>
          <a:prstGeom prst="rect">
            <a:avLst/>
          </a:prstGeom>
          <a:noFill/>
          <a:ln w="9525">
            <a:noFill/>
            <a:miter lim="800000"/>
            <a:headEnd/>
            <a:tailEnd/>
          </a:ln>
          <a:effectLst/>
        </p:spPr>
        <p:txBody>
          <a:bodyPr wrap="square">
            <a:spAutoFit/>
          </a:bodyPr>
          <a:lstStyle/>
          <a:p>
            <a:pPr>
              <a:spcBef>
                <a:spcPct val="50000"/>
              </a:spcBef>
            </a:pPr>
            <a:r>
              <a:rPr lang="en-GB" sz="2800" b="1" dirty="0">
                <a:solidFill>
                  <a:srgbClr val="0066FF"/>
                </a:solidFill>
              </a:rPr>
              <a:t>Long - Term</a:t>
            </a:r>
          </a:p>
        </p:txBody>
      </p:sp>
      <p:sp>
        <p:nvSpPr>
          <p:cNvPr id="3" name="Line 44"/>
          <p:cNvSpPr>
            <a:spLocks noChangeShapeType="1"/>
          </p:cNvSpPr>
          <p:nvPr/>
        </p:nvSpPr>
        <p:spPr bwMode="auto">
          <a:xfrm flipV="1">
            <a:off x="1979712" y="1196751"/>
            <a:ext cx="0" cy="5180573"/>
          </a:xfrm>
          <a:prstGeom prst="line">
            <a:avLst/>
          </a:prstGeom>
          <a:noFill/>
          <a:ln w="63500">
            <a:solidFill>
              <a:srgbClr val="0000FF"/>
            </a:solidFill>
            <a:round/>
            <a:headEnd/>
            <a:tailEnd type="triangle" w="med" len="med"/>
          </a:ln>
        </p:spPr>
        <p:txBody>
          <a:bodyPr/>
          <a:lstStyle/>
          <a:p>
            <a:endParaRPr lang="en-GB"/>
          </a:p>
        </p:txBody>
      </p:sp>
      <p:sp>
        <p:nvSpPr>
          <p:cNvPr id="4" name="Line 45"/>
          <p:cNvSpPr>
            <a:spLocks noChangeShapeType="1"/>
          </p:cNvSpPr>
          <p:nvPr/>
        </p:nvSpPr>
        <p:spPr bwMode="auto">
          <a:xfrm>
            <a:off x="1979712" y="6381328"/>
            <a:ext cx="4957232" cy="0"/>
          </a:xfrm>
          <a:prstGeom prst="line">
            <a:avLst/>
          </a:prstGeom>
          <a:noFill/>
          <a:ln w="63500">
            <a:solidFill>
              <a:srgbClr val="0000FF"/>
            </a:solidFill>
            <a:round/>
            <a:headEnd/>
            <a:tailEnd type="triangle" w="med" len="med"/>
          </a:ln>
        </p:spPr>
        <p:txBody>
          <a:bodyPr/>
          <a:lstStyle/>
          <a:p>
            <a:endParaRPr lang="en-GB"/>
          </a:p>
        </p:txBody>
      </p:sp>
      <p:sp>
        <p:nvSpPr>
          <p:cNvPr id="5" name="Arc 46"/>
          <p:cNvSpPr>
            <a:spLocks/>
          </p:cNvSpPr>
          <p:nvPr/>
        </p:nvSpPr>
        <p:spPr bwMode="auto">
          <a:xfrm rot="9984384">
            <a:off x="3011583" y="1445140"/>
            <a:ext cx="2390790" cy="2325361"/>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6" name="Arc 47"/>
          <p:cNvSpPr>
            <a:spLocks/>
          </p:cNvSpPr>
          <p:nvPr/>
        </p:nvSpPr>
        <p:spPr bwMode="auto">
          <a:xfrm rot="7106470">
            <a:off x="2007473" y="3539764"/>
            <a:ext cx="3993556" cy="798232"/>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7" name="Text Box 48"/>
          <p:cNvSpPr txBox="1">
            <a:spLocks noChangeArrowheads="1"/>
          </p:cNvSpPr>
          <p:nvPr/>
        </p:nvSpPr>
        <p:spPr bwMode="auto">
          <a:xfrm>
            <a:off x="4716016" y="2060848"/>
            <a:ext cx="2160240"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8" name="Line 49"/>
          <p:cNvSpPr>
            <a:spLocks noChangeShapeType="1"/>
          </p:cNvSpPr>
          <p:nvPr/>
        </p:nvSpPr>
        <p:spPr bwMode="auto">
          <a:xfrm>
            <a:off x="3563888" y="3212976"/>
            <a:ext cx="0" cy="3169904"/>
          </a:xfrm>
          <a:prstGeom prst="line">
            <a:avLst/>
          </a:prstGeom>
          <a:noFill/>
          <a:ln w="31750">
            <a:solidFill>
              <a:schemeClr val="tx1"/>
            </a:solidFill>
            <a:prstDash val="dash"/>
            <a:round/>
            <a:headEnd/>
            <a:tailEnd/>
          </a:ln>
          <a:effectLst/>
        </p:spPr>
        <p:txBody>
          <a:bodyPr/>
          <a:lstStyle/>
          <a:p>
            <a:endParaRPr lang="en-GB"/>
          </a:p>
        </p:txBody>
      </p:sp>
      <p:sp>
        <p:nvSpPr>
          <p:cNvPr id="9" name="Text Box 50"/>
          <p:cNvSpPr txBox="1">
            <a:spLocks noChangeArrowheads="1"/>
          </p:cNvSpPr>
          <p:nvPr/>
        </p:nvSpPr>
        <p:spPr bwMode="auto">
          <a:xfrm>
            <a:off x="3131840" y="6488668"/>
            <a:ext cx="1151483" cy="369332"/>
          </a:xfrm>
          <a:prstGeom prst="rect">
            <a:avLst/>
          </a:prstGeom>
          <a:noFill/>
          <a:ln w="9525">
            <a:noFill/>
            <a:miter lim="800000"/>
            <a:headEnd/>
            <a:tailEnd/>
          </a:ln>
          <a:effectLst/>
        </p:spPr>
        <p:txBody>
          <a:bodyPr wrap="square">
            <a:spAutoFit/>
          </a:bodyPr>
          <a:lstStyle/>
          <a:p>
            <a:pPr>
              <a:spcBef>
                <a:spcPct val="50000"/>
              </a:spcBef>
            </a:pPr>
            <a:r>
              <a:rPr lang="en-GB" b="1" dirty="0"/>
              <a:t>Output</a:t>
            </a:r>
          </a:p>
        </p:txBody>
      </p:sp>
      <p:sp>
        <p:nvSpPr>
          <p:cNvPr id="10" name="Line 51"/>
          <p:cNvSpPr>
            <a:spLocks noChangeShapeType="1"/>
          </p:cNvSpPr>
          <p:nvPr/>
        </p:nvSpPr>
        <p:spPr bwMode="auto">
          <a:xfrm>
            <a:off x="1979712" y="3284984"/>
            <a:ext cx="1630983" cy="0"/>
          </a:xfrm>
          <a:prstGeom prst="line">
            <a:avLst/>
          </a:prstGeom>
          <a:noFill/>
          <a:ln w="31750">
            <a:solidFill>
              <a:schemeClr val="tx1"/>
            </a:solidFill>
            <a:prstDash val="dash"/>
            <a:round/>
            <a:headEnd/>
            <a:tailEnd/>
          </a:ln>
          <a:effectLst/>
        </p:spPr>
        <p:txBody>
          <a:bodyPr/>
          <a:lstStyle/>
          <a:p>
            <a:endParaRPr lang="en-GB"/>
          </a:p>
        </p:txBody>
      </p:sp>
      <p:sp>
        <p:nvSpPr>
          <p:cNvPr id="11" name="Text Box 52"/>
          <p:cNvSpPr txBox="1">
            <a:spLocks noChangeArrowheads="1"/>
          </p:cNvSpPr>
          <p:nvPr/>
        </p:nvSpPr>
        <p:spPr bwMode="auto">
          <a:xfrm>
            <a:off x="5436096" y="2852936"/>
            <a:ext cx="1800200"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Average cost</a:t>
            </a:r>
          </a:p>
        </p:txBody>
      </p:sp>
      <p:sp>
        <p:nvSpPr>
          <p:cNvPr id="12" name="Text Box 53"/>
          <p:cNvSpPr txBox="1">
            <a:spLocks noChangeArrowheads="1"/>
          </p:cNvSpPr>
          <p:nvPr/>
        </p:nvSpPr>
        <p:spPr bwMode="auto">
          <a:xfrm>
            <a:off x="6804248" y="4509120"/>
            <a:ext cx="1296144"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MC=MR</a:t>
            </a:r>
          </a:p>
        </p:txBody>
      </p:sp>
      <p:sp>
        <p:nvSpPr>
          <p:cNvPr id="13" name="Line 54"/>
          <p:cNvSpPr>
            <a:spLocks noChangeShapeType="1"/>
          </p:cNvSpPr>
          <p:nvPr/>
        </p:nvSpPr>
        <p:spPr bwMode="auto">
          <a:xfrm flipH="1">
            <a:off x="3635895" y="4797152"/>
            <a:ext cx="3096344" cy="280989"/>
          </a:xfrm>
          <a:prstGeom prst="line">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4" name="Line 55"/>
          <p:cNvSpPr>
            <a:spLocks noChangeShapeType="1"/>
          </p:cNvSpPr>
          <p:nvPr/>
        </p:nvSpPr>
        <p:spPr bwMode="auto">
          <a:xfrm>
            <a:off x="2016223" y="1661888"/>
            <a:ext cx="4426379" cy="4500939"/>
          </a:xfrm>
          <a:prstGeom prst="line">
            <a:avLst/>
          </a:prstGeom>
          <a:noFill/>
          <a:ln w="63500">
            <a:solidFill>
              <a:srgbClr val="0000FF"/>
            </a:solidFill>
            <a:round/>
            <a:headEnd/>
            <a:tailEnd/>
          </a:ln>
        </p:spPr>
        <p:txBody>
          <a:bodyPr/>
          <a:lstStyle/>
          <a:p>
            <a:endParaRPr lang="en-GB"/>
          </a:p>
        </p:txBody>
      </p:sp>
      <p:sp>
        <p:nvSpPr>
          <p:cNvPr id="15" name="Text Box 56"/>
          <p:cNvSpPr txBox="1">
            <a:spLocks noChangeArrowheads="1"/>
          </p:cNvSpPr>
          <p:nvPr/>
        </p:nvSpPr>
        <p:spPr bwMode="auto">
          <a:xfrm>
            <a:off x="6372200" y="5661248"/>
            <a:ext cx="141691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Average Revenue</a:t>
            </a:r>
          </a:p>
        </p:txBody>
      </p:sp>
      <p:sp>
        <p:nvSpPr>
          <p:cNvPr id="16" name="Line 57"/>
          <p:cNvSpPr>
            <a:spLocks noChangeShapeType="1"/>
          </p:cNvSpPr>
          <p:nvPr/>
        </p:nvSpPr>
        <p:spPr bwMode="auto">
          <a:xfrm>
            <a:off x="2016224" y="1661889"/>
            <a:ext cx="2035588" cy="4416688"/>
          </a:xfrm>
          <a:prstGeom prst="line">
            <a:avLst/>
          </a:prstGeom>
          <a:noFill/>
          <a:ln w="63500">
            <a:solidFill>
              <a:srgbClr val="0000FF"/>
            </a:solidFill>
            <a:round/>
            <a:headEnd/>
            <a:tailEnd/>
          </a:ln>
        </p:spPr>
        <p:txBody>
          <a:bodyPr/>
          <a:lstStyle/>
          <a:p>
            <a:endParaRPr lang="en-GB"/>
          </a:p>
        </p:txBody>
      </p:sp>
      <p:sp>
        <p:nvSpPr>
          <p:cNvPr id="17" name="Text Box 58"/>
          <p:cNvSpPr txBox="1">
            <a:spLocks noChangeArrowheads="1"/>
          </p:cNvSpPr>
          <p:nvPr/>
        </p:nvSpPr>
        <p:spPr bwMode="auto">
          <a:xfrm>
            <a:off x="3995936" y="5805264"/>
            <a:ext cx="141691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Marginal Revenue</a:t>
            </a:r>
          </a:p>
        </p:txBody>
      </p:sp>
      <p:sp>
        <p:nvSpPr>
          <p:cNvPr id="18" name="Text Box 63"/>
          <p:cNvSpPr txBox="1">
            <a:spLocks noChangeArrowheads="1"/>
          </p:cNvSpPr>
          <p:nvPr/>
        </p:nvSpPr>
        <p:spPr bwMode="auto">
          <a:xfrm>
            <a:off x="1115616" y="3140968"/>
            <a:ext cx="952413"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a:t>
            </a:r>
          </a:p>
        </p:txBody>
      </p:sp>
      <p:sp>
        <p:nvSpPr>
          <p:cNvPr id="19" name="Line 54"/>
          <p:cNvSpPr>
            <a:spLocks noChangeShapeType="1"/>
          </p:cNvSpPr>
          <p:nvPr/>
        </p:nvSpPr>
        <p:spPr bwMode="auto">
          <a:xfrm flipH="1">
            <a:off x="3635896" y="1772816"/>
            <a:ext cx="720080" cy="1512168"/>
          </a:xfrm>
          <a:prstGeom prst="line">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0" name="Text Box 53"/>
          <p:cNvSpPr txBox="1">
            <a:spLocks noChangeArrowheads="1"/>
          </p:cNvSpPr>
          <p:nvPr/>
        </p:nvSpPr>
        <p:spPr bwMode="auto">
          <a:xfrm>
            <a:off x="4283968" y="1340768"/>
            <a:ext cx="432048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Normal profits are earned at the profit maximising output (MC=MR)</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908175" y="1341438"/>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908175" y="5589588"/>
            <a:ext cx="4608513" cy="0"/>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2555875" y="1555750"/>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785786" y="571480"/>
            <a:ext cx="2571768" cy="830997"/>
          </a:xfrm>
          <a:prstGeom prst="rect">
            <a:avLst/>
          </a:prstGeom>
          <a:noFill/>
          <a:ln w="9525">
            <a:noFill/>
            <a:miter lim="800000"/>
            <a:headEnd/>
            <a:tailEnd/>
          </a:ln>
        </p:spPr>
        <p:txBody>
          <a:bodyPr wrap="square">
            <a:spAutoFit/>
          </a:bodyPr>
          <a:lstStyle/>
          <a:p>
            <a:pPr>
              <a:spcBef>
                <a:spcPct val="50000"/>
              </a:spcBef>
            </a:pPr>
            <a:r>
              <a:rPr lang="en-GB" sz="2400" dirty="0">
                <a:solidFill>
                  <a:srgbClr val="FF0000"/>
                </a:solidFill>
              </a:rPr>
              <a:t>Exchange Rate ($ /  £)</a:t>
            </a:r>
          </a:p>
        </p:txBody>
      </p:sp>
      <p:sp>
        <p:nvSpPr>
          <p:cNvPr id="6" name="Text Box 7"/>
          <p:cNvSpPr txBox="1">
            <a:spLocks noChangeArrowheads="1"/>
          </p:cNvSpPr>
          <p:nvPr/>
        </p:nvSpPr>
        <p:spPr bwMode="auto">
          <a:xfrm>
            <a:off x="3995738" y="5661025"/>
            <a:ext cx="3816350" cy="457200"/>
          </a:xfrm>
          <a:prstGeom prst="rect">
            <a:avLst/>
          </a:prstGeom>
          <a:noFill/>
          <a:ln w="9525">
            <a:noFill/>
            <a:miter lim="800000"/>
            <a:headEnd/>
            <a:tailEnd/>
          </a:ln>
        </p:spPr>
        <p:txBody>
          <a:bodyPr>
            <a:spAutoFit/>
          </a:bodyPr>
          <a:lstStyle/>
          <a:p>
            <a:pPr>
              <a:spcBef>
                <a:spcPct val="50000"/>
              </a:spcBef>
            </a:pPr>
            <a:r>
              <a:rPr lang="en-GB" sz="2400" dirty="0">
                <a:solidFill>
                  <a:srgbClr val="FF0000"/>
                </a:solidFill>
              </a:rPr>
              <a:t>Demand and Supply of £’s</a:t>
            </a:r>
          </a:p>
        </p:txBody>
      </p:sp>
      <p:sp>
        <p:nvSpPr>
          <p:cNvPr id="7" name="Line 8"/>
          <p:cNvSpPr>
            <a:spLocks noChangeShapeType="1"/>
          </p:cNvSpPr>
          <p:nvPr/>
        </p:nvSpPr>
        <p:spPr bwMode="auto">
          <a:xfrm flipV="1">
            <a:off x="2124075" y="1484313"/>
            <a:ext cx="4608513" cy="3311525"/>
          </a:xfrm>
          <a:prstGeom prst="line">
            <a:avLst/>
          </a:prstGeom>
          <a:noFill/>
          <a:ln w="63500">
            <a:solidFill>
              <a:srgbClr val="0000FF"/>
            </a:solidFill>
            <a:round/>
            <a:headEnd/>
            <a:tailEnd/>
          </a:ln>
        </p:spPr>
        <p:txBody>
          <a:bodyPr/>
          <a:lstStyle/>
          <a:p>
            <a:endParaRPr lang="en-GB"/>
          </a:p>
        </p:txBody>
      </p:sp>
      <p:sp>
        <p:nvSpPr>
          <p:cNvPr id="8" name="Text Box 9"/>
          <p:cNvSpPr txBox="1">
            <a:spLocks noChangeArrowheads="1"/>
          </p:cNvSpPr>
          <p:nvPr/>
        </p:nvSpPr>
        <p:spPr bwMode="auto">
          <a:xfrm>
            <a:off x="2339975" y="1196975"/>
            <a:ext cx="2592388" cy="457200"/>
          </a:xfrm>
          <a:prstGeom prst="rect">
            <a:avLst/>
          </a:prstGeom>
          <a:noFill/>
          <a:ln w="9525">
            <a:noFill/>
            <a:miter lim="800000"/>
            <a:headEnd/>
            <a:tailEnd/>
          </a:ln>
        </p:spPr>
        <p:txBody>
          <a:bodyPr>
            <a:spAutoFit/>
          </a:bodyPr>
          <a:lstStyle/>
          <a:p>
            <a:pPr>
              <a:spcBef>
                <a:spcPct val="50000"/>
              </a:spcBef>
            </a:pPr>
            <a:r>
              <a:rPr lang="en-GB" sz="2400" dirty="0">
                <a:solidFill>
                  <a:srgbClr val="FF0000"/>
                </a:solidFill>
              </a:rPr>
              <a:t>Demand for £’s</a:t>
            </a:r>
          </a:p>
        </p:txBody>
      </p:sp>
      <p:sp>
        <p:nvSpPr>
          <p:cNvPr id="9" name="Text Box 10"/>
          <p:cNvSpPr txBox="1">
            <a:spLocks noChangeArrowheads="1"/>
          </p:cNvSpPr>
          <p:nvPr/>
        </p:nvSpPr>
        <p:spPr bwMode="auto">
          <a:xfrm>
            <a:off x="6643702" y="1000108"/>
            <a:ext cx="2089150" cy="457200"/>
          </a:xfrm>
          <a:prstGeom prst="rect">
            <a:avLst/>
          </a:prstGeom>
          <a:noFill/>
          <a:ln w="9525">
            <a:noFill/>
            <a:miter lim="800000"/>
            <a:headEnd/>
            <a:tailEnd/>
          </a:ln>
        </p:spPr>
        <p:txBody>
          <a:bodyPr>
            <a:spAutoFit/>
          </a:bodyPr>
          <a:lstStyle/>
          <a:p>
            <a:pPr>
              <a:spcBef>
                <a:spcPct val="50000"/>
              </a:spcBef>
            </a:pPr>
            <a:r>
              <a:rPr lang="en-GB" sz="2400" dirty="0">
                <a:solidFill>
                  <a:srgbClr val="FF0000"/>
                </a:solidFill>
              </a:rPr>
              <a:t>Supply of £’s</a:t>
            </a:r>
          </a:p>
        </p:txBody>
      </p:sp>
      <p:sp>
        <p:nvSpPr>
          <p:cNvPr id="10" name="Line 11"/>
          <p:cNvSpPr>
            <a:spLocks noChangeShapeType="1"/>
          </p:cNvSpPr>
          <p:nvPr/>
        </p:nvSpPr>
        <p:spPr bwMode="auto">
          <a:xfrm>
            <a:off x="4140200" y="3357563"/>
            <a:ext cx="0" cy="2232025"/>
          </a:xfrm>
          <a:prstGeom prst="line">
            <a:avLst/>
          </a:prstGeom>
          <a:noFill/>
          <a:ln w="63500">
            <a:solidFill>
              <a:srgbClr val="0000FF"/>
            </a:solidFill>
            <a:prstDash val="sysDot"/>
            <a:round/>
            <a:headEnd/>
            <a:tailEnd/>
          </a:ln>
        </p:spPr>
        <p:txBody>
          <a:bodyPr/>
          <a:lstStyle/>
          <a:p>
            <a:endParaRPr lang="en-GB"/>
          </a:p>
        </p:txBody>
      </p:sp>
      <p:sp>
        <p:nvSpPr>
          <p:cNvPr id="11" name="Line 12"/>
          <p:cNvSpPr>
            <a:spLocks noChangeShapeType="1"/>
          </p:cNvSpPr>
          <p:nvPr/>
        </p:nvSpPr>
        <p:spPr bwMode="auto">
          <a:xfrm flipH="1">
            <a:off x="1908175" y="3360738"/>
            <a:ext cx="2232025" cy="0"/>
          </a:xfrm>
          <a:prstGeom prst="line">
            <a:avLst/>
          </a:prstGeom>
          <a:noFill/>
          <a:ln w="63500">
            <a:solidFill>
              <a:srgbClr val="0000FF"/>
            </a:solidFill>
            <a:prstDash val="sysDot"/>
            <a:round/>
            <a:headEnd/>
            <a:tailEnd/>
          </a:ln>
        </p:spPr>
        <p:txBody>
          <a:bodyPr/>
          <a:lstStyle/>
          <a:p>
            <a:endParaRPr lang="en-GB"/>
          </a:p>
        </p:txBody>
      </p:sp>
      <p:sp>
        <p:nvSpPr>
          <p:cNvPr id="12" name="Text Box 13"/>
          <p:cNvSpPr txBox="1">
            <a:spLocks noChangeArrowheads="1"/>
          </p:cNvSpPr>
          <p:nvPr/>
        </p:nvSpPr>
        <p:spPr bwMode="auto">
          <a:xfrm>
            <a:off x="179388" y="2924175"/>
            <a:ext cx="1620837" cy="915988"/>
          </a:xfrm>
          <a:prstGeom prst="rect">
            <a:avLst/>
          </a:prstGeom>
          <a:noFill/>
          <a:ln w="9525">
            <a:noFill/>
            <a:miter lim="800000"/>
            <a:headEnd/>
            <a:tailEnd/>
          </a:ln>
        </p:spPr>
        <p:txBody>
          <a:bodyPr>
            <a:spAutoFit/>
          </a:bodyPr>
          <a:lstStyle/>
          <a:p>
            <a:pPr>
              <a:spcBef>
                <a:spcPct val="50000"/>
              </a:spcBef>
            </a:pPr>
            <a:r>
              <a:rPr lang="en-GB"/>
              <a:t>Equilibrium Exchange Rate ($ / £)</a:t>
            </a:r>
          </a:p>
        </p:txBody>
      </p:sp>
      <p:sp>
        <p:nvSpPr>
          <p:cNvPr id="13" name="Text Box 14"/>
          <p:cNvSpPr txBox="1">
            <a:spLocks noChangeArrowheads="1"/>
          </p:cNvSpPr>
          <p:nvPr/>
        </p:nvSpPr>
        <p:spPr bwMode="auto">
          <a:xfrm>
            <a:off x="0" y="1412875"/>
            <a:ext cx="1619250" cy="1370013"/>
          </a:xfrm>
          <a:prstGeom prst="rect">
            <a:avLst/>
          </a:prstGeom>
          <a:noFill/>
          <a:ln w="9525">
            <a:noFill/>
            <a:miter lim="800000"/>
            <a:headEnd/>
            <a:tailEnd/>
          </a:ln>
        </p:spPr>
        <p:txBody>
          <a:bodyPr>
            <a:spAutoFit/>
          </a:bodyPr>
          <a:lstStyle/>
          <a:p>
            <a:pPr eaLnBrk="0" hangingPunct="0">
              <a:spcBef>
                <a:spcPct val="50000"/>
              </a:spcBef>
            </a:pPr>
            <a:r>
              <a:rPr lang="en-GB" sz="2400">
                <a:latin typeface="Times New Roman" pitchFamily="18" charset="0"/>
              </a:rPr>
              <a:t>More Dollars – </a:t>
            </a:r>
          </a:p>
          <a:p>
            <a:pPr eaLnBrk="0" hangingPunct="0">
              <a:spcBef>
                <a:spcPct val="50000"/>
              </a:spcBef>
            </a:pPr>
            <a:r>
              <a:rPr lang="en-GB" sz="2400">
                <a:latin typeface="Times New Roman" pitchFamily="18" charset="0"/>
              </a:rPr>
              <a:t>£ Stronger</a:t>
            </a:r>
          </a:p>
        </p:txBody>
      </p:sp>
      <p:sp>
        <p:nvSpPr>
          <p:cNvPr id="14" name="Line 15"/>
          <p:cNvSpPr>
            <a:spLocks noChangeShapeType="1"/>
          </p:cNvSpPr>
          <p:nvPr/>
        </p:nvSpPr>
        <p:spPr bwMode="auto">
          <a:xfrm flipV="1">
            <a:off x="1547813" y="1773238"/>
            <a:ext cx="0" cy="1079500"/>
          </a:xfrm>
          <a:prstGeom prst="line">
            <a:avLst/>
          </a:prstGeom>
          <a:noFill/>
          <a:ln w="63500">
            <a:solidFill>
              <a:srgbClr val="0000FF"/>
            </a:solidFill>
            <a:round/>
            <a:headEnd/>
            <a:tailEnd type="triangle" w="med" len="med"/>
          </a:ln>
        </p:spPr>
        <p:txBody>
          <a:bodyPr/>
          <a:lstStyle/>
          <a:p>
            <a:endParaRPr lang="en-GB"/>
          </a:p>
        </p:txBody>
      </p:sp>
      <p:sp>
        <p:nvSpPr>
          <p:cNvPr id="15" name="Rectangle 16"/>
          <p:cNvSpPr>
            <a:spLocks noChangeArrowheads="1"/>
          </p:cNvSpPr>
          <p:nvPr/>
        </p:nvSpPr>
        <p:spPr bwMode="auto">
          <a:xfrm>
            <a:off x="0" y="4005263"/>
            <a:ext cx="1547813" cy="1370012"/>
          </a:xfrm>
          <a:prstGeom prst="rect">
            <a:avLst/>
          </a:prstGeom>
          <a:noFill/>
          <a:ln w="9525">
            <a:noFill/>
            <a:miter lim="800000"/>
            <a:headEnd/>
            <a:tailEnd/>
          </a:ln>
        </p:spPr>
        <p:txBody>
          <a:bodyPr>
            <a:spAutoFit/>
          </a:bodyPr>
          <a:lstStyle/>
          <a:p>
            <a:pPr eaLnBrk="0" hangingPunct="0">
              <a:spcBef>
                <a:spcPct val="50000"/>
              </a:spcBef>
            </a:pPr>
            <a:r>
              <a:rPr lang="en-GB" sz="2400">
                <a:latin typeface="Times New Roman" pitchFamily="18" charset="0"/>
              </a:rPr>
              <a:t>Fewer Dollars – </a:t>
            </a:r>
          </a:p>
          <a:p>
            <a:pPr eaLnBrk="0" hangingPunct="0">
              <a:spcBef>
                <a:spcPct val="50000"/>
              </a:spcBef>
            </a:pPr>
            <a:r>
              <a:rPr lang="en-GB" sz="2400">
                <a:latin typeface="Times New Roman" pitchFamily="18" charset="0"/>
              </a:rPr>
              <a:t>£ Weaker</a:t>
            </a:r>
          </a:p>
        </p:txBody>
      </p:sp>
      <p:sp>
        <p:nvSpPr>
          <p:cNvPr id="16" name="Line 17"/>
          <p:cNvSpPr>
            <a:spLocks noChangeShapeType="1"/>
          </p:cNvSpPr>
          <p:nvPr/>
        </p:nvSpPr>
        <p:spPr bwMode="auto">
          <a:xfrm>
            <a:off x="1547813" y="4076700"/>
            <a:ext cx="0" cy="1081088"/>
          </a:xfrm>
          <a:prstGeom prst="line">
            <a:avLst/>
          </a:prstGeom>
          <a:noFill/>
          <a:ln w="57150">
            <a:solidFill>
              <a:srgbClr val="FF0000"/>
            </a:solidFill>
            <a:round/>
            <a:headEnd/>
            <a:tailEnd type="triangle" w="med" len="med"/>
          </a:ln>
        </p:spPr>
        <p:txBody>
          <a:bodyPr/>
          <a:lstStyle/>
          <a:p>
            <a:endParaRPr lang="en-GB"/>
          </a:p>
        </p:txBody>
      </p:sp>
      <p:sp>
        <p:nvSpPr>
          <p:cNvPr id="17" name="Line 18"/>
          <p:cNvSpPr>
            <a:spLocks noChangeShapeType="1"/>
          </p:cNvSpPr>
          <p:nvPr/>
        </p:nvSpPr>
        <p:spPr bwMode="auto">
          <a:xfrm flipH="1">
            <a:off x="4356100" y="2924175"/>
            <a:ext cx="1655763" cy="360363"/>
          </a:xfrm>
          <a:prstGeom prst="line">
            <a:avLst/>
          </a:prstGeom>
          <a:noFill/>
          <a:ln w="63500">
            <a:solidFill>
              <a:srgbClr val="0000FF"/>
            </a:solidFill>
            <a:round/>
            <a:headEnd/>
            <a:tailEnd type="triangle" w="med" len="med"/>
          </a:ln>
        </p:spPr>
        <p:txBody>
          <a:bodyPr/>
          <a:lstStyle/>
          <a:p>
            <a:endParaRPr lang="en-GB"/>
          </a:p>
        </p:txBody>
      </p:sp>
      <p:sp>
        <p:nvSpPr>
          <p:cNvPr id="18" name="Text Box 19"/>
          <p:cNvSpPr txBox="1">
            <a:spLocks noChangeArrowheads="1"/>
          </p:cNvSpPr>
          <p:nvPr/>
        </p:nvSpPr>
        <p:spPr bwMode="auto">
          <a:xfrm>
            <a:off x="5940425" y="2420938"/>
            <a:ext cx="3203575" cy="1187450"/>
          </a:xfrm>
          <a:prstGeom prst="rect">
            <a:avLst/>
          </a:prstGeom>
          <a:noFill/>
          <a:ln w="9525">
            <a:noFill/>
            <a:miter lim="800000"/>
            <a:headEnd/>
            <a:tailEnd/>
          </a:ln>
        </p:spPr>
        <p:txBody>
          <a:bodyPr>
            <a:spAutoFit/>
          </a:bodyPr>
          <a:lstStyle/>
          <a:p>
            <a:pPr eaLnBrk="0" hangingPunct="0">
              <a:spcBef>
                <a:spcPct val="50000"/>
              </a:spcBef>
            </a:pPr>
            <a:r>
              <a:rPr lang="en-GB" sz="2400">
                <a:latin typeface="Times New Roman" pitchFamily="18" charset="0"/>
              </a:rPr>
              <a:t>At the equilibrium exchange rate, currency supply equals demand.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6"/>
          <p:cNvSpPr>
            <a:spLocks noChangeShapeType="1"/>
          </p:cNvSpPr>
          <p:nvPr/>
        </p:nvSpPr>
        <p:spPr bwMode="auto">
          <a:xfrm flipV="1">
            <a:off x="1656110" y="1162843"/>
            <a:ext cx="0" cy="4724197"/>
          </a:xfrm>
          <a:prstGeom prst="line">
            <a:avLst/>
          </a:prstGeom>
          <a:noFill/>
          <a:ln w="63500">
            <a:solidFill>
              <a:srgbClr val="0000FF"/>
            </a:solidFill>
            <a:round/>
            <a:headEnd/>
            <a:tailEnd type="triangle" w="med" len="med"/>
          </a:ln>
        </p:spPr>
        <p:txBody>
          <a:bodyPr/>
          <a:lstStyle/>
          <a:p>
            <a:endParaRPr lang="en-GB"/>
          </a:p>
        </p:txBody>
      </p:sp>
      <p:sp>
        <p:nvSpPr>
          <p:cNvPr id="5" name="Line 17"/>
          <p:cNvSpPr>
            <a:spLocks noChangeShapeType="1"/>
          </p:cNvSpPr>
          <p:nvPr/>
        </p:nvSpPr>
        <p:spPr bwMode="auto">
          <a:xfrm>
            <a:off x="1619672" y="5877272"/>
            <a:ext cx="5100817" cy="0"/>
          </a:xfrm>
          <a:prstGeom prst="line">
            <a:avLst/>
          </a:prstGeom>
          <a:noFill/>
          <a:ln w="63500">
            <a:solidFill>
              <a:srgbClr val="0000FF"/>
            </a:solidFill>
            <a:round/>
            <a:headEnd/>
            <a:tailEnd type="triangle" w="med" len="med"/>
          </a:ln>
        </p:spPr>
        <p:txBody>
          <a:bodyPr/>
          <a:lstStyle/>
          <a:p>
            <a:endParaRPr lang="en-GB"/>
          </a:p>
        </p:txBody>
      </p:sp>
      <p:sp>
        <p:nvSpPr>
          <p:cNvPr id="6" name="Text Box 19"/>
          <p:cNvSpPr txBox="1">
            <a:spLocks noChangeArrowheads="1"/>
          </p:cNvSpPr>
          <p:nvPr/>
        </p:nvSpPr>
        <p:spPr bwMode="auto">
          <a:xfrm>
            <a:off x="1043608" y="836712"/>
            <a:ext cx="127520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a:t>
            </a:r>
          </a:p>
        </p:txBody>
      </p:sp>
      <p:sp>
        <p:nvSpPr>
          <p:cNvPr id="8" name="Arc 21"/>
          <p:cNvSpPr>
            <a:spLocks/>
          </p:cNvSpPr>
          <p:nvPr/>
        </p:nvSpPr>
        <p:spPr bwMode="auto">
          <a:xfrm rot="7151849">
            <a:off x="1763532" y="3245498"/>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9" name="Text Box 22"/>
          <p:cNvSpPr txBox="1">
            <a:spLocks noChangeArrowheads="1"/>
          </p:cNvSpPr>
          <p:nvPr/>
        </p:nvSpPr>
        <p:spPr bwMode="auto">
          <a:xfrm>
            <a:off x="2987824" y="1772816"/>
            <a:ext cx="187220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10" name="Line 23"/>
          <p:cNvSpPr>
            <a:spLocks noChangeShapeType="1"/>
          </p:cNvSpPr>
          <p:nvPr/>
        </p:nvSpPr>
        <p:spPr bwMode="auto">
          <a:xfrm>
            <a:off x="3347864" y="3140968"/>
            <a:ext cx="0" cy="2736304"/>
          </a:xfrm>
          <a:prstGeom prst="line">
            <a:avLst/>
          </a:prstGeom>
          <a:noFill/>
          <a:ln w="31750">
            <a:solidFill>
              <a:srgbClr val="FC0427"/>
            </a:solidFill>
            <a:prstDash val="dash"/>
            <a:round/>
            <a:headEnd/>
            <a:tailEnd/>
          </a:ln>
          <a:effectLst/>
        </p:spPr>
        <p:txBody>
          <a:bodyPr/>
          <a:lstStyle/>
          <a:p>
            <a:endParaRPr lang="en-GB"/>
          </a:p>
        </p:txBody>
      </p:sp>
      <p:sp>
        <p:nvSpPr>
          <p:cNvPr id="11" name="Text Box 24"/>
          <p:cNvSpPr txBox="1">
            <a:spLocks noChangeArrowheads="1"/>
          </p:cNvSpPr>
          <p:nvPr/>
        </p:nvSpPr>
        <p:spPr bwMode="auto">
          <a:xfrm>
            <a:off x="2411760" y="5949280"/>
            <a:ext cx="144016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Monopoly output</a:t>
            </a:r>
          </a:p>
        </p:txBody>
      </p:sp>
      <p:sp>
        <p:nvSpPr>
          <p:cNvPr id="12" name="Line 25"/>
          <p:cNvSpPr>
            <a:spLocks noChangeShapeType="1"/>
          </p:cNvSpPr>
          <p:nvPr/>
        </p:nvSpPr>
        <p:spPr bwMode="auto">
          <a:xfrm>
            <a:off x="1691680" y="3140968"/>
            <a:ext cx="1656184" cy="0"/>
          </a:xfrm>
          <a:prstGeom prst="line">
            <a:avLst/>
          </a:prstGeom>
          <a:noFill/>
          <a:ln w="31750">
            <a:solidFill>
              <a:srgbClr val="FC0427"/>
            </a:solidFill>
            <a:prstDash val="dash"/>
            <a:round/>
            <a:headEnd/>
            <a:tailEnd/>
          </a:ln>
          <a:effectLst/>
        </p:spPr>
        <p:txBody>
          <a:bodyPr/>
          <a:lstStyle/>
          <a:p>
            <a:endParaRPr lang="en-GB"/>
          </a:p>
        </p:txBody>
      </p:sp>
      <p:sp>
        <p:nvSpPr>
          <p:cNvPr id="14" name="Text Box 34"/>
          <p:cNvSpPr txBox="1">
            <a:spLocks noChangeArrowheads="1"/>
          </p:cNvSpPr>
          <p:nvPr/>
        </p:nvSpPr>
        <p:spPr bwMode="auto">
          <a:xfrm>
            <a:off x="5364088" y="4437112"/>
            <a:ext cx="2376264" cy="369332"/>
          </a:xfrm>
          <a:prstGeom prst="rect">
            <a:avLst/>
          </a:prstGeom>
          <a:noFill/>
          <a:ln w="9525">
            <a:noFill/>
            <a:miter lim="800000"/>
            <a:headEnd/>
            <a:tailEnd/>
          </a:ln>
          <a:effectLst/>
        </p:spPr>
        <p:txBody>
          <a:bodyPr wrap="square">
            <a:spAutoFit/>
          </a:bodyPr>
          <a:lstStyle/>
          <a:p>
            <a:pPr>
              <a:spcBef>
                <a:spcPct val="50000"/>
              </a:spcBef>
            </a:pPr>
            <a:r>
              <a:rPr lang="en-GB" dirty="0"/>
              <a:t>MC=MR (monopoly)</a:t>
            </a:r>
          </a:p>
        </p:txBody>
      </p:sp>
      <p:sp>
        <p:nvSpPr>
          <p:cNvPr id="15" name="Line 35"/>
          <p:cNvSpPr>
            <a:spLocks noChangeShapeType="1"/>
          </p:cNvSpPr>
          <p:nvPr/>
        </p:nvSpPr>
        <p:spPr bwMode="auto">
          <a:xfrm flipH="1" flipV="1">
            <a:off x="3419870" y="4293096"/>
            <a:ext cx="1944217" cy="288032"/>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39"/>
          <p:cNvSpPr>
            <a:spLocks noChangeShapeType="1"/>
          </p:cNvSpPr>
          <p:nvPr/>
        </p:nvSpPr>
        <p:spPr bwMode="auto">
          <a:xfrm>
            <a:off x="1692622" y="1627980"/>
            <a:ext cx="4679578" cy="4249292"/>
          </a:xfrm>
          <a:prstGeom prst="line">
            <a:avLst/>
          </a:prstGeom>
          <a:noFill/>
          <a:ln w="63500">
            <a:solidFill>
              <a:srgbClr val="0000FF"/>
            </a:solidFill>
            <a:round/>
            <a:headEnd/>
            <a:tailEnd/>
          </a:ln>
        </p:spPr>
        <p:txBody>
          <a:bodyPr/>
          <a:lstStyle/>
          <a:p>
            <a:endParaRPr lang="en-GB"/>
          </a:p>
        </p:txBody>
      </p:sp>
      <p:sp>
        <p:nvSpPr>
          <p:cNvPr id="17" name="Text Box 40"/>
          <p:cNvSpPr txBox="1">
            <a:spLocks noChangeArrowheads="1"/>
          </p:cNvSpPr>
          <p:nvPr/>
        </p:nvSpPr>
        <p:spPr bwMode="auto">
          <a:xfrm>
            <a:off x="5940152" y="486916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Average Revenue</a:t>
            </a:r>
          </a:p>
        </p:txBody>
      </p:sp>
      <p:sp>
        <p:nvSpPr>
          <p:cNvPr id="18" name="Line 41"/>
          <p:cNvSpPr>
            <a:spLocks noChangeShapeType="1"/>
          </p:cNvSpPr>
          <p:nvPr/>
        </p:nvSpPr>
        <p:spPr bwMode="auto">
          <a:xfrm>
            <a:off x="1692622" y="1627981"/>
            <a:ext cx="2663354" cy="4249291"/>
          </a:xfrm>
          <a:prstGeom prst="line">
            <a:avLst/>
          </a:prstGeom>
          <a:noFill/>
          <a:ln w="63500">
            <a:solidFill>
              <a:srgbClr val="0000FF"/>
            </a:solidFill>
            <a:round/>
            <a:headEnd/>
            <a:tailEnd/>
          </a:ln>
        </p:spPr>
        <p:txBody>
          <a:bodyPr/>
          <a:lstStyle/>
          <a:p>
            <a:endParaRPr lang="en-GB"/>
          </a:p>
        </p:txBody>
      </p:sp>
      <p:sp>
        <p:nvSpPr>
          <p:cNvPr id="19" name="Text Box 42"/>
          <p:cNvSpPr txBox="1">
            <a:spLocks noChangeArrowheads="1"/>
          </p:cNvSpPr>
          <p:nvPr/>
        </p:nvSpPr>
        <p:spPr bwMode="auto">
          <a:xfrm>
            <a:off x="4211960" y="522920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Marginal Revenue</a:t>
            </a:r>
          </a:p>
        </p:txBody>
      </p:sp>
      <p:sp>
        <p:nvSpPr>
          <p:cNvPr id="20" name="Text Box 59"/>
          <p:cNvSpPr txBox="1">
            <a:spLocks noChangeArrowheads="1"/>
          </p:cNvSpPr>
          <p:nvPr/>
        </p:nvSpPr>
        <p:spPr bwMode="auto">
          <a:xfrm>
            <a:off x="179512" y="2780928"/>
            <a:ext cx="1368151"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Monopoly Price</a:t>
            </a:r>
          </a:p>
        </p:txBody>
      </p:sp>
      <p:sp>
        <p:nvSpPr>
          <p:cNvPr id="25" name="Line 23"/>
          <p:cNvSpPr>
            <a:spLocks noChangeShapeType="1"/>
          </p:cNvSpPr>
          <p:nvPr/>
        </p:nvSpPr>
        <p:spPr bwMode="auto">
          <a:xfrm>
            <a:off x="3851920" y="3573016"/>
            <a:ext cx="72008" cy="2304256"/>
          </a:xfrm>
          <a:prstGeom prst="line">
            <a:avLst/>
          </a:prstGeom>
          <a:noFill/>
          <a:ln w="31750">
            <a:solidFill>
              <a:schemeClr val="tx1"/>
            </a:solidFill>
            <a:prstDash val="dash"/>
            <a:round/>
            <a:headEnd/>
            <a:tailEnd/>
          </a:ln>
          <a:effectLst/>
        </p:spPr>
        <p:txBody>
          <a:bodyPr/>
          <a:lstStyle/>
          <a:p>
            <a:endParaRPr lang="en-GB"/>
          </a:p>
        </p:txBody>
      </p:sp>
      <p:sp>
        <p:nvSpPr>
          <p:cNvPr id="26" name="Line 25"/>
          <p:cNvSpPr>
            <a:spLocks noChangeShapeType="1"/>
          </p:cNvSpPr>
          <p:nvPr/>
        </p:nvSpPr>
        <p:spPr bwMode="auto">
          <a:xfrm>
            <a:off x="1691680" y="3573016"/>
            <a:ext cx="2160240" cy="0"/>
          </a:xfrm>
          <a:prstGeom prst="line">
            <a:avLst/>
          </a:prstGeom>
          <a:noFill/>
          <a:ln w="31750">
            <a:solidFill>
              <a:schemeClr val="tx1"/>
            </a:solidFill>
            <a:prstDash val="dash"/>
            <a:round/>
            <a:headEnd/>
            <a:tailEnd/>
          </a:ln>
          <a:effectLst/>
        </p:spPr>
        <p:txBody>
          <a:bodyPr/>
          <a:lstStyle/>
          <a:p>
            <a:endParaRPr lang="en-GB"/>
          </a:p>
        </p:txBody>
      </p:sp>
      <p:sp>
        <p:nvSpPr>
          <p:cNvPr id="27" name="Text Box 59"/>
          <p:cNvSpPr txBox="1">
            <a:spLocks noChangeArrowheads="1"/>
          </p:cNvSpPr>
          <p:nvPr/>
        </p:nvSpPr>
        <p:spPr bwMode="auto">
          <a:xfrm>
            <a:off x="0" y="3356992"/>
            <a:ext cx="1619672" cy="923330"/>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in perfect competition</a:t>
            </a:r>
          </a:p>
        </p:txBody>
      </p:sp>
      <p:sp>
        <p:nvSpPr>
          <p:cNvPr id="28" name="Text Box 24"/>
          <p:cNvSpPr txBox="1">
            <a:spLocks noChangeArrowheads="1"/>
          </p:cNvSpPr>
          <p:nvPr/>
        </p:nvSpPr>
        <p:spPr bwMode="auto">
          <a:xfrm>
            <a:off x="3707904" y="5934670"/>
            <a:ext cx="1512168" cy="923330"/>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Perfect competition output</a:t>
            </a:r>
          </a:p>
        </p:txBody>
      </p:sp>
      <p:sp>
        <p:nvSpPr>
          <p:cNvPr id="29" name="Freeform 28"/>
          <p:cNvSpPr/>
          <p:nvPr/>
        </p:nvSpPr>
        <p:spPr>
          <a:xfrm>
            <a:off x="3355675" y="3148642"/>
            <a:ext cx="475891" cy="1161690"/>
          </a:xfrm>
          <a:custGeom>
            <a:avLst/>
            <a:gdLst>
              <a:gd name="connsiteX0" fmla="*/ 79075 w 554966"/>
              <a:gd name="connsiteY0" fmla="*/ 1193320 h 1268082"/>
              <a:gd name="connsiteX1" fmla="*/ 79075 w 554966"/>
              <a:gd name="connsiteY1" fmla="*/ 106392 h 1268082"/>
              <a:gd name="connsiteX2" fmla="*/ 553528 w 554966"/>
              <a:gd name="connsiteY2" fmla="*/ 554965 h 1268082"/>
              <a:gd name="connsiteX3" fmla="*/ 79075 w 554966"/>
              <a:gd name="connsiteY3" fmla="*/ 1193320 h 1268082"/>
              <a:gd name="connsiteX0" fmla="*/ 79075 w 554966"/>
              <a:gd name="connsiteY0" fmla="*/ 1086928 h 1161690"/>
              <a:gd name="connsiteX1" fmla="*/ 79075 w 554966"/>
              <a:gd name="connsiteY1" fmla="*/ 0 h 1161690"/>
              <a:gd name="connsiteX2" fmla="*/ 553528 w 554966"/>
              <a:gd name="connsiteY2" fmla="*/ 448573 h 1161690"/>
              <a:gd name="connsiteX3" fmla="*/ 79075 w 554966"/>
              <a:gd name="connsiteY3" fmla="*/ 1086928 h 1161690"/>
              <a:gd name="connsiteX0" fmla="*/ 0 w 475891"/>
              <a:gd name="connsiteY0" fmla="*/ 1086928 h 1161690"/>
              <a:gd name="connsiteX1" fmla="*/ 0 w 475891"/>
              <a:gd name="connsiteY1" fmla="*/ 0 h 1161690"/>
              <a:gd name="connsiteX2" fmla="*/ 474453 w 475891"/>
              <a:gd name="connsiteY2" fmla="*/ 448573 h 1161690"/>
              <a:gd name="connsiteX3" fmla="*/ 0 w 475891"/>
              <a:gd name="connsiteY3" fmla="*/ 1086928 h 1161690"/>
            </a:gdLst>
            <a:ahLst/>
            <a:cxnLst>
              <a:cxn ang="0">
                <a:pos x="connsiteX0" y="connsiteY0"/>
              </a:cxn>
              <a:cxn ang="0">
                <a:pos x="connsiteX1" y="connsiteY1"/>
              </a:cxn>
              <a:cxn ang="0">
                <a:pos x="connsiteX2" y="connsiteY2"/>
              </a:cxn>
              <a:cxn ang="0">
                <a:pos x="connsiteX3" y="connsiteY3"/>
              </a:cxn>
            </a:cxnLst>
            <a:rect l="l" t="t" r="r" b="b"/>
            <a:pathLst>
              <a:path w="475891" h="1161690">
                <a:moveTo>
                  <a:pt x="0" y="1086928"/>
                </a:moveTo>
                <a:lnTo>
                  <a:pt x="0" y="0"/>
                </a:lnTo>
                <a:lnTo>
                  <a:pt x="474453" y="448573"/>
                </a:lnTo>
                <a:cubicBezTo>
                  <a:pt x="475891" y="631165"/>
                  <a:pt x="79075" y="1161690"/>
                  <a:pt x="0" y="1086928"/>
                </a:cubicBezTo>
                <a:close/>
              </a:path>
            </a:pathLst>
          </a:cu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Line 35"/>
          <p:cNvSpPr>
            <a:spLocks noChangeShapeType="1"/>
          </p:cNvSpPr>
          <p:nvPr/>
        </p:nvSpPr>
        <p:spPr bwMode="auto">
          <a:xfrm flipH="1" flipV="1">
            <a:off x="3923928" y="3573016"/>
            <a:ext cx="1440160" cy="72008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1" name="Text Box 34"/>
          <p:cNvSpPr txBox="1">
            <a:spLocks noChangeArrowheads="1"/>
          </p:cNvSpPr>
          <p:nvPr/>
        </p:nvSpPr>
        <p:spPr bwMode="auto">
          <a:xfrm>
            <a:off x="5292080" y="4077072"/>
            <a:ext cx="3600400" cy="369332"/>
          </a:xfrm>
          <a:prstGeom prst="rect">
            <a:avLst/>
          </a:prstGeom>
          <a:noFill/>
          <a:ln w="9525">
            <a:noFill/>
            <a:miter lim="800000"/>
            <a:headEnd/>
            <a:tailEnd/>
          </a:ln>
          <a:effectLst/>
        </p:spPr>
        <p:txBody>
          <a:bodyPr wrap="square">
            <a:spAutoFit/>
          </a:bodyPr>
          <a:lstStyle/>
          <a:p>
            <a:pPr>
              <a:spcBef>
                <a:spcPct val="50000"/>
              </a:spcBef>
            </a:pPr>
            <a:r>
              <a:rPr lang="en-GB" dirty="0"/>
              <a:t>Price = MC (perfect competition)</a:t>
            </a:r>
          </a:p>
        </p:txBody>
      </p:sp>
      <p:sp>
        <p:nvSpPr>
          <p:cNvPr id="33" name="Line 35"/>
          <p:cNvSpPr>
            <a:spLocks noChangeShapeType="1"/>
          </p:cNvSpPr>
          <p:nvPr/>
        </p:nvSpPr>
        <p:spPr bwMode="auto">
          <a:xfrm flipH="1">
            <a:off x="3491880" y="2708920"/>
            <a:ext cx="1656184" cy="792088"/>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4" name="TextBox 33"/>
          <p:cNvSpPr txBox="1"/>
          <p:nvPr/>
        </p:nvSpPr>
        <p:spPr>
          <a:xfrm>
            <a:off x="5076056" y="1412776"/>
            <a:ext cx="3960440" cy="2585323"/>
          </a:xfrm>
          <a:prstGeom prst="rect">
            <a:avLst/>
          </a:prstGeom>
          <a:noFill/>
        </p:spPr>
        <p:txBody>
          <a:bodyPr wrap="square" rtlCol="0">
            <a:spAutoFit/>
          </a:bodyPr>
          <a:lstStyle/>
          <a:p>
            <a:r>
              <a:rPr lang="en-GB" b="1" dirty="0">
                <a:solidFill>
                  <a:srgbClr val="FC0427"/>
                </a:solidFill>
              </a:rPr>
              <a:t>Welfare loss to society</a:t>
            </a:r>
            <a:r>
              <a:rPr lang="en-GB" dirty="0">
                <a:solidFill>
                  <a:srgbClr val="0000FF"/>
                </a:solidFill>
              </a:rPr>
              <a:t>.</a:t>
            </a:r>
            <a:r>
              <a:rPr lang="en-GB" dirty="0"/>
              <a:t> Consequence of allocative inefficiency, due to monopoly output being lower than perfect competition output. Where lost units generate a greater value of satisfaction to consumers than it costs the monopolist to produce. Ceteris paribus.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6"/>
          <p:cNvSpPr>
            <a:spLocks noChangeShapeType="1"/>
          </p:cNvSpPr>
          <p:nvPr/>
        </p:nvSpPr>
        <p:spPr bwMode="auto">
          <a:xfrm flipV="1">
            <a:off x="1656110" y="1162843"/>
            <a:ext cx="0" cy="4724197"/>
          </a:xfrm>
          <a:prstGeom prst="line">
            <a:avLst/>
          </a:prstGeom>
          <a:noFill/>
          <a:ln w="63500">
            <a:solidFill>
              <a:srgbClr val="0000FF"/>
            </a:solidFill>
            <a:round/>
            <a:headEnd/>
            <a:tailEnd type="triangle" w="med" len="med"/>
          </a:ln>
        </p:spPr>
        <p:txBody>
          <a:bodyPr/>
          <a:lstStyle/>
          <a:p>
            <a:endParaRPr lang="en-GB"/>
          </a:p>
        </p:txBody>
      </p:sp>
      <p:sp>
        <p:nvSpPr>
          <p:cNvPr id="5" name="Line 17"/>
          <p:cNvSpPr>
            <a:spLocks noChangeShapeType="1"/>
          </p:cNvSpPr>
          <p:nvPr/>
        </p:nvSpPr>
        <p:spPr bwMode="auto">
          <a:xfrm>
            <a:off x="1619672" y="5877272"/>
            <a:ext cx="5100817" cy="0"/>
          </a:xfrm>
          <a:prstGeom prst="line">
            <a:avLst/>
          </a:prstGeom>
          <a:noFill/>
          <a:ln w="63500">
            <a:solidFill>
              <a:srgbClr val="0000FF"/>
            </a:solidFill>
            <a:round/>
            <a:headEnd/>
            <a:tailEnd type="triangle" w="med" len="med"/>
          </a:ln>
        </p:spPr>
        <p:txBody>
          <a:bodyPr/>
          <a:lstStyle/>
          <a:p>
            <a:endParaRPr lang="en-GB"/>
          </a:p>
        </p:txBody>
      </p:sp>
      <p:sp>
        <p:nvSpPr>
          <p:cNvPr id="6" name="Text Box 19"/>
          <p:cNvSpPr txBox="1">
            <a:spLocks noChangeArrowheads="1"/>
          </p:cNvSpPr>
          <p:nvPr/>
        </p:nvSpPr>
        <p:spPr bwMode="auto">
          <a:xfrm>
            <a:off x="1043608" y="836712"/>
            <a:ext cx="127520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a:t>
            </a:r>
          </a:p>
        </p:txBody>
      </p:sp>
      <p:sp>
        <p:nvSpPr>
          <p:cNvPr id="8" name="Arc 21"/>
          <p:cNvSpPr>
            <a:spLocks/>
          </p:cNvSpPr>
          <p:nvPr/>
        </p:nvSpPr>
        <p:spPr bwMode="auto">
          <a:xfrm rot="7151849">
            <a:off x="1763532" y="3245498"/>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9" name="Text Box 22"/>
          <p:cNvSpPr txBox="1">
            <a:spLocks noChangeArrowheads="1"/>
          </p:cNvSpPr>
          <p:nvPr/>
        </p:nvSpPr>
        <p:spPr bwMode="auto">
          <a:xfrm>
            <a:off x="2987824" y="1772816"/>
            <a:ext cx="187220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10" name="Line 23"/>
          <p:cNvSpPr>
            <a:spLocks noChangeShapeType="1"/>
          </p:cNvSpPr>
          <p:nvPr/>
        </p:nvSpPr>
        <p:spPr bwMode="auto">
          <a:xfrm>
            <a:off x="3347864" y="3140968"/>
            <a:ext cx="0" cy="2736304"/>
          </a:xfrm>
          <a:prstGeom prst="line">
            <a:avLst/>
          </a:prstGeom>
          <a:noFill/>
          <a:ln w="31750">
            <a:solidFill>
              <a:srgbClr val="FC0427"/>
            </a:solidFill>
            <a:prstDash val="dash"/>
            <a:round/>
            <a:headEnd/>
            <a:tailEnd/>
          </a:ln>
          <a:effectLst/>
        </p:spPr>
        <p:txBody>
          <a:bodyPr/>
          <a:lstStyle/>
          <a:p>
            <a:endParaRPr lang="en-GB"/>
          </a:p>
        </p:txBody>
      </p:sp>
      <p:sp>
        <p:nvSpPr>
          <p:cNvPr id="11" name="Text Box 24"/>
          <p:cNvSpPr txBox="1">
            <a:spLocks noChangeArrowheads="1"/>
          </p:cNvSpPr>
          <p:nvPr/>
        </p:nvSpPr>
        <p:spPr bwMode="auto">
          <a:xfrm>
            <a:off x="2411760" y="5949280"/>
            <a:ext cx="1440160"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Monopoly output</a:t>
            </a:r>
          </a:p>
        </p:txBody>
      </p:sp>
      <p:sp>
        <p:nvSpPr>
          <p:cNvPr id="12" name="Line 25"/>
          <p:cNvSpPr>
            <a:spLocks noChangeShapeType="1"/>
          </p:cNvSpPr>
          <p:nvPr/>
        </p:nvSpPr>
        <p:spPr bwMode="auto">
          <a:xfrm>
            <a:off x="1691680" y="3140968"/>
            <a:ext cx="1656184" cy="0"/>
          </a:xfrm>
          <a:prstGeom prst="line">
            <a:avLst/>
          </a:prstGeom>
          <a:noFill/>
          <a:ln w="31750">
            <a:solidFill>
              <a:srgbClr val="FC0427"/>
            </a:solidFill>
            <a:prstDash val="dash"/>
            <a:round/>
            <a:headEnd/>
            <a:tailEnd/>
          </a:ln>
          <a:effectLst/>
        </p:spPr>
        <p:txBody>
          <a:bodyPr/>
          <a:lstStyle/>
          <a:p>
            <a:endParaRPr lang="en-GB"/>
          </a:p>
        </p:txBody>
      </p:sp>
      <p:sp>
        <p:nvSpPr>
          <p:cNvPr id="14" name="Text Box 34"/>
          <p:cNvSpPr txBox="1">
            <a:spLocks noChangeArrowheads="1"/>
          </p:cNvSpPr>
          <p:nvPr/>
        </p:nvSpPr>
        <p:spPr bwMode="auto">
          <a:xfrm>
            <a:off x="5364088" y="4437112"/>
            <a:ext cx="2376264" cy="369332"/>
          </a:xfrm>
          <a:prstGeom prst="rect">
            <a:avLst/>
          </a:prstGeom>
          <a:noFill/>
          <a:ln w="9525">
            <a:noFill/>
            <a:miter lim="800000"/>
            <a:headEnd/>
            <a:tailEnd/>
          </a:ln>
          <a:effectLst/>
        </p:spPr>
        <p:txBody>
          <a:bodyPr wrap="square">
            <a:spAutoFit/>
          </a:bodyPr>
          <a:lstStyle/>
          <a:p>
            <a:pPr>
              <a:spcBef>
                <a:spcPct val="50000"/>
              </a:spcBef>
            </a:pPr>
            <a:r>
              <a:rPr lang="en-GB" dirty="0"/>
              <a:t>MC=MR (monopoly)</a:t>
            </a:r>
          </a:p>
        </p:txBody>
      </p:sp>
      <p:sp>
        <p:nvSpPr>
          <p:cNvPr id="15" name="Line 35"/>
          <p:cNvSpPr>
            <a:spLocks noChangeShapeType="1"/>
          </p:cNvSpPr>
          <p:nvPr/>
        </p:nvSpPr>
        <p:spPr bwMode="auto">
          <a:xfrm flipH="1" flipV="1">
            <a:off x="3419870" y="4293096"/>
            <a:ext cx="1944217" cy="288032"/>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6" name="Line 39"/>
          <p:cNvSpPr>
            <a:spLocks noChangeShapeType="1"/>
          </p:cNvSpPr>
          <p:nvPr/>
        </p:nvSpPr>
        <p:spPr bwMode="auto">
          <a:xfrm>
            <a:off x="1692622" y="1627980"/>
            <a:ext cx="4679578" cy="4249292"/>
          </a:xfrm>
          <a:prstGeom prst="line">
            <a:avLst/>
          </a:prstGeom>
          <a:noFill/>
          <a:ln w="63500">
            <a:solidFill>
              <a:srgbClr val="0000FF"/>
            </a:solidFill>
            <a:round/>
            <a:headEnd/>
            <a:tailEnd/>
          </a:ln>
        </p:spPr>
        <p:txBody>
          <a:bodyPr/>
          <a:lstStyle/>
          <a:p>
            <a:endParaRPr lang="en-GB"/>
          </a:p>
        </p:txBody>
      </p:sp>
      <p:sp>
        <p:nvSpPr>
          <p:cNvPr id="17" name="Text Box 40"/>
          <p:cNvSpPr txBox="1">
            <a:spLocks noChangeArrowheads="1"/>
          </p:cNvSpPr>
          <p:nvPr/>
        </p:nvSpPr>
        <p:spPr bwMode="auto">
          <a:xfrm>
            <a:off x="5940152" y="486916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Average Revenue</a:t>
            </a:r>
          </a:p>
        </p:txBody>
      </p:sp>
      <p:sp>
        <p:nvSpPr>
          <p:cNvPr id="18" name="Line 41"/>
          <p:cNvSpPr>
            <a:spLocks noChangeShapeType="1"/>
          </p:cNvSpPr>
          <p:nvPr/>
        </p:nvSpPr>
        <p:spPr bwMode="auto">
          <a:xfrm>
            <a:off x="1692622" y="1627981"/>
            <a:ext cx="2663354" cy="4249291"/>
          </a:xfrm>
          <a:prstGeom prst="line">
            <a:avLst/>
          </a:prstGeom>
          <a:noFill/>
          <a:ln w="63500">
            <a:solidFill>
              <a:srgbClr val="0000FF"/>
            </a:solidFill>
            <a:round/>
            <a:headEnd/>
            <a:tailEnd/>
          </a:ln>
        </p:spPr>
        <p:txBody>
          <a:bodyPr/>
          <a:lstStyle/>
          <a:p>
            <a:endParaRPr lang="en-GB"/>
          </a:p>
        </p:txBody>
      </p:sp>
      <p:sp>
        <p:nvSpPr>
          <p:cNvPr id="19" name="Text Box 42"/>
          <p:cNvSpPr txBox="1">
            <a:spLocks noChangeArrowheads="1"/>
          </p:cNvSpPr>
          <p:nvPr/>
        </p:nvSpPr>
        <p:spPr bwMode="auto">
          <a:xfrm>
            <a:off x="4211960" y="522920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Marginal Revenue</a:t>
            </a:r>
          </a:p>
        </p:txBody>
      </p:sp>
      <p:sp>
        <p:nvSpPr>
          <p:cNvPr id="20" name="Text Box 59"/>
          <p:cNvSpPr txBox="1">
            <a:spLocks noChangeArrowheads="1"/>
          </p:cNvSpPr>
          <p:nvPr/>
        </p:nvSpPr>
        <p:spPr bwMode="auto">
          <a:xfrm>
            <a:off x="0" y="2996952"/>
            <a:ext cx="1907704" cy="338554"/>
          </a:xfrm>
          <a:prstGeom prst="rect">
            <a:avLst/>
          </a:prstGeom>
          <a:noFill/>
          <a:ln w="9525">
            <a:noFill/>
            <a:miter lim="800000"/>
            <a:headEnd/>
            <a:tailEnd/>
          </a:ln>
          <a:effectLst/>
        </p:spPr>
        <p:txBody>
          <a:bodyPr wrap="square">
            <a:spAutoFit/>
          </a:bodyPr>
          <a:lstStyle/>
          <a:p>
            <a:pPr>
              <a:spcBef>
                <a:spcPct val="50000"/>
              </a:spcBef>
            </a:pPr>
            <a:r>
              <a:rPr lang="en-GB" sz="1600" b="1" dirty="0">
                <a:solidFill>
                  <a:srgbClr val="0066FF"/>
                </a:solidFill>
              </a:rPr>
              <a:t>Monopoly Price</a:t>
            </a:r>
          </a:p>
        </p:txBody>
      </p:sp>
      <p:sp>
        <p:nvSpPr>
          <p:cNvPr id="25" name="Line 23"/>
          <p:cNvSpPr>
            <a:spLocks noChangeShapeType="1"/>
          </p:cNvSpPr>
          <p:nvPr/>
        </p:nvSpPr>
        <p:spPr bwMode="auto">
          <a:xfrm>
            <a:off x="3851920" y="3573016"/>
            <a:ext cx="72008" cy="2304256"/>
          </a:xfrm>
          <a:prstGeom prst="line">
            <a:avLst/>
          </a:prstGeom>
          <a:noFill/>
          <a:ln w="31750">
            <a:solidFill>
              <a:schemeClr val="tx1"/>
            </a:solidFill>
            <a:prstDash val="dash"/>
            <a:round/>
            <a:headEnd/>
            <a:tailEnd/>
          </a:ln>
          <a:effectLst/>
        </p:spPr>
        <p:txBody>
          <a:bodyPr/>
          <a:lstStyle/>
          <a:p>
            <a:endParaRPr lang="en-GB"/>
          </a:p>
        </p:txBody>
      </p:sp>
      <p:sp>
        <p:nvSpPr>
          <p:cNvPr id="26" name="Line 25"/>
          <p:cNvSpPr>
            <a:spLocks noChangeShapeType="1"/>
          </p:cNvSpPr>
          <p:nvPr/>
        </p:nvSpPr>
        <p:spPr bwMode="auto">
          <a:xfrm>
            <a:off x="1691680" y="3573016"/>
            <a:ext cx="2160240" cy="0"/>
          </a:xfrm>
          <a:prstGeom prst="line">
            <a:avLst/>
          </a:prstGeom>
          <a:noFill/>
          <a:ln w="31750">
            <a:solidFill>
              <a:schemeClr val="tx1"/>
            </a:solidFill>
            <a:prstDash val="dash"/>
            <a:round/>
            <a:headEnd/>
            <a:tailEnd/>
          </a:ln>
          <a:effectLst/>
        </p:spPr>
        <p:txBody>
          <a:bodyPr/>
          <a:lstStyle/>
          <a:p>
            <a:endParaRPr lang="en-GB"/>
          </a:p>
        </p:txBody>
      </p:sp>
      <p:sp>
        <p:nvSpPr>
          <p:cNvPr id="27" name="Text Box 59"/>
          <p:cNvSpPr txBox="1">
            <a:spLocks noChangeArrowheads="1"/>
          </p:cNvSpPr>
          <p:nvPr/>
        </p:nvSpPr>
        <p:spPr bwMode="auto">
          <a:xfrm>
            <a:off x="0" y="3356992"/>
            <a:ext cx="1907704" cy="584775"/>
          </a:xfrm>
          <a:prstGeom prst="rect">
            <a:avLst/>
          </a:prstGeom>
          <a:noFill/>
          <a:ln w="9525">
            <a:noFill/>
            <a:miter lim="800000"/>
            <a:headEnd/>
            <a:tailEnd/>
          </a:ln>
          <a:effectLst/>
        </p:spPr>
        <p:txBody>
          <a:bodyPr wrap="square">
            <a:spAutoFit/>
          </a:bodyPr>
          <a:lstStyle/>
          <a:p>
            <a:pPr>
              <a:spcBef>
                <a:spcPct val="50000"/>
              </a:spcBef>
            </a:pPr>
            <a:r>
              <a:rPr lang="en-GB" sz="1600" b="1" dirty="0"/>
              <a:t>Price in perfect competition</a:t>
            </a:r>
          </a:p>
        </p:txBody>
      </p:sp>
      <p:sp>
        <p:nvSpPr>
          <p:cNvPr id="28" name="Text Box 24"/>
          <p:cNvSpPr txBox="1">
            <a:spLocks noChangeArrowheads="1"/>
          </p:cNvSpPr>
          <p:nvPr/>
        </p:nvSpPr>
        <p:spPr bwMode="auto">
          <a:xfrm>
            <a:off x="3707904" y="5934670"/>
            <a:ext cx="1512168" cy="923330"/>
          </a:xfrm>
          <a:prstGeom prst="rect">
            <a:avLst/>
          </a:prstGeom>
          <a:noFill/>
          <a:ln w="9525">
            <a:noFill/>
            <a:miter lim="800000"/>
            <a:headEnd/>
            <a:tailEnd/>
          </a:ln>
          <a:effectLst/>
        </p:spPr>
        <p:txBody>
          <a:bodyPr wrap="square">
            <a:spAutoFit/>
          </a:bodyPr>
          <a:lstStyle/>
          <a:p>
            <a:pPr>
              <a:spcBef>
                <a:spcPct val="50000"/>
              </a:spcBef>
            </a:pPr>
            <a:r>
              <a:rPr lang="en-GB" b="1" dirty="0"/>
              <a:t>Perfect competition output</a:t>
            </a:r>
          </a:p>
        </p:txBody>
      </p:sp>
      <p:sp>
        <p:nvSpPr>
          <p:cNvPr id="30" name="Line 35"/>
          <p:cNvSpPr>
            <a:spLocks noChangeShapeType="1"/>
          </p:cNvSpPr>
          <p:nvPr/>
        </p:nvSpPr>
        <p:spPr bwMode="auto">
          <a:xfrm flipH="1" flipV="1">
            <a:off x="3923928" y="3573016"/>
            <a:ext cx="1440160" cy="72008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1" name="Text Box 34"/>
          <p:cNvSpPr txBox="1">
            <a:spLocks noChangeArrowheads="1"/>
          </p:cNvSpPr>
          <p:nvPr/>
        </p:nvSpPr>
        <p:spPr bwMode="auto">
          <a:xfrm>
            <a:off x="5292080" y="4077072"/>
            <a:ext cx="3600400" cy="369332"/>
          </a:xfrm>
          <a:prstGeom prst="rect">
            <a:avLst/>
          </a:prstGeom>
          <a:noFill/>
          <a:ln w="9525">
            <a:noFill/>
            <a:miter lim="800000"/>
            <a:headEnd/>
            <a:tailEnd/>
          </a:ln>
          <a:effectLst/>
        </p:spPr>
        <p:txBody>
          <a:bodyPr wrap="square">
            <a:spAutoFit/>
          </a:bodyPr>
          <a:lstStyle/>
          <a:p>
            <a:pPr>
              <a:spcBef>
                <a:spcPct val="50000"/>
              </a:spcBef>
            </a:pPr>
            <a:r>
              <a:rPr lang="en-GB" dirty="0"/>
              <a:t>Price = MC (perfect competition)</a:t>
            </a:r>
          </a:p>
        </p:txBody>
      </p:sp>
      <p:sp>
        <p:nvSpPr>
          <p:cNvPr id="33" name="Line 35"/>
          <p:cNvSpPr>
            <a:spLocks noChangeShapeType="1"/>
          </p:cNvSpPr>
          <p:nvPr/>
        </p:nvSpPr>
        <p:spPr bwMode="auto">
          <a:xfrm flipH="1">
            <a:off x="2915816" y="1124744"/>
            <a:ext cx="1656184" cy="216024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2" name="Rectangle 31"/>
          <p:cNvSpPr/>
          <p:nvPr/>
        </p:nvSpPr>
        <p:spPr>
          <a:xfrm>
            <a:off x="1691680" y="3140968"/>
            <a:ext cx="1656184" cy="432048"/>
          </a:xfrm>
          <a:prstGeom prst="rect">
            <a:avLst/>
          </a:prstGeom>
          <a:solidFill>
            <a:srgbClr val="FF8989">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TextBox 34"/>
          <p:cNvSpPr txBox="1"/>
          <p:nvPr/>
        </p:nvSpPr>
        <p:spPr>
          <a:xfrm>
            <a:off x="4499992" y="836712"/>
            <a:ext cx="4176464" cy="738664"/>
          </a:xfrm>
          <a:prstGeom prst="rect">
            <a:avLst/>
          </a:prstGeom>
          <a:noFill/>
        </p:spPr>
        <p:txBody>
          <a:bodyPr wrap="square" rtlCol="0">
            <a:spAutoFit/>
          </a:bodyPr>
          <a:lstStyle/>
          <a:p>
            <a:r>
              <a:rPr lang="en-GB" sz="2400" b="1" dirty="0">
                <a:solidFill>
                  <a:srgbClr val="FF0000"/>
                </a:solidFill>
              </a:rPr>
              <a:t>Transfer</a:t>
            </a:r>
            <a:r>
              <a:rPr lang="en-GB" dirty="0">
                <a:solidFill>
                  <a:srgbClr val="FF0000"/>
                </a:solidFill>
              </a:rPr>
              <a:t>. Monopoly producer acquires some of the consumer surplus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6"/>
          <p:cNvSpPr>
            <a:spLocks noChangeShapeType="1"/>
          </p:cNvSpPr>
          <p:nvPr/>
        </p:nvSpPr>
        <p:spPr bwMode="auto">
          <a:xfrm flipV="1">
            <a:off x="1656110" y="1162843"/>
            <a:ext cx="0" cy="4724197"/>
          </a:xfrm>
          <a:prstGeom prst="line">
            <a:avLst/>
          </a:prstGeom>
          <a:noFill/>
          <a:ln w="63500">
            <a:solidFill>
              <a:srgbClr val="0000FF"/>
            </a:solidFill>
            <a:round/>
            <a:headEnd/>
            <a:tailEnd type="triangle" w="med" len="med"/>
          </a:ln>
        </p:spPr>
        <p:txBody>
          <a:bodyPr/>
          <a:lstStyle/>
          <a:p>
            <a:endParaRPr lang="en-GB"/>
          </a:p>
        </p:txBody>
      </p:sp>
      <p:sp>
        <p:nvSpPr>
          <p:cNvPr id="5" name="Line 17"/>
          <p:cNvSpPr>
            <a:spLocks noChangeShapeType="1"/>
          </p:cNvSpPr>
          <p:nvPr/>
        </p:nvSpPr>
        <p:spPr bwMode="auto">
          <a:xfrm>
            <a:off x="1619672" y="5877272"/>
            <a:ext cx="5100817" cy="0"/>
          </a:xfrm>
          <a:prstGeom prst="line">
            <a:avLst/>
          </a:prstGeom>
          <a:noFill/>
          <a:ln w="63500">
            <a:solidFill>
              <a:srgbClr val="0000FF"/>
            </a:solidFill>
            <a:round/>
            <a:headEnd/>
            <a:tailEnd type="triangle" w="med" len="med"/>
          </a:ln>
        </p:spPr>
        <p:txBody>
          <a:bodyPr/>
          <a:lstStyle/>
          <a:p>
            <a:endParaRPr lang="en-GB"/>
          </a:p>
        </p:txBody>
      </p:sp>
      <p:sp>
        <p:nvSpPr>
          <p:cNvPr id="6" name="Text Box 19"/>
          <p:cNvSpPr txBox="1">
            <a:spLocks noChangeArrowheads="1"/>
          </p:cNvSpPr>
          <p:nvPr/>
        </p:nvSpPr>
        <p:spPr bwMode="auto">
          <a:xfrm>
            <a:off x="1043608" y="836712"/>
            <a:ext cx="127520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a:t>
            </a:r>
          </a:p>
        </p:txBody>
      </p:sp>
      <p:sp>
        <p:nvSpPr>
          <p:cNvPr id="8" name="Arc 21"/>
          <p:cNvSpPr>
            <a:spLocks/>
          </p:cNvSpPr>
          <p:nvPr/>
        </p:nvSpPr>
        <p:spPr bwMode="auto">
          <a:xfrm rot="7151849">
            <a:off x="1763532" y="3245498"/>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9" name="Text Box 22"/>
          <p:cNvSpPr txBox="1">
            <a:spLocks noChangeArrowheads="1"/>
          </p:cNvSpPr>
          <p:nvPr/>
        </p:nvSpPr>
        <p:spPr bwMode="auto">
          <a:xfrm>
            <a:off x="3275856" y="1484784"/>
            <a:ext cx="2592288"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 (perfect competition)</a:t>
            </a:r>
          </a:p>
        </p:txBody>
      </p:sp>
      <p:sp>
        <p:nvSpPr>
          <p:cNvPr id="16" name="Line 39"/>
          <p:cNvSpPr>
            <a:spLocks noChangeShapeType="1"/>
          </p:cNvSpPr>
          <p:nvPr/>
        </p:nvSpPr>
        <p:spPr bwMode="auto">
          <a:xfrm>
            <a:off x="1692622" y="1627980"/>
            <a:ext cx="4679578" cy="4249292"/>
          </a:xfrm>
          <a:prstGeom prst="line">
            <a:avLst/>
          </a:prstGeom>
          <a:noFill/>
          <a:ln w="63500">
            <a:solidFill>
              <a:srgbClr val="0000FF"/>
            </a:solidFill>
            <a:round/>
            <a:headEnd/>
            <a:tailEnd/>
          </a:ln>
        </p:spPr>
        <p:txBody>
          <a:bodyPr/>
          <a:lstStyle/>
          <a:p>
            <a:endParaRPr lang="en-GB"/>
          </a:p>
        </p:txBody>
      </p:sp>
      <p:sp>
        <p:nvSpPr>
          <p:cNvPr id="17" name="Text Box 40"/>
          <p:cNvSpPr txBox="1">
            <a:spLocks noChangeArrowheads="1"/>
          </p:cNvSpPr>
          <p:nvPr/>
        </p:nvSpPr>
        <p:spPr bwMode="auto">
          <a:xfrm>
            <a:off x="5940152" y="486916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Average Revenue</a:t>
            </a:r>
          </a:p>
        </p:txBody>
      </p:sp>
      <p:sp>
        <p:nvSpPr>
          <p:cNvPr id="18" name="Line 41"/>
          <p:cNvSpPr>
            <a:spLocks noChangeShapeType="1"/>
          </p:cNvSpPr>
          <p:nvPr/>
        </p:nvSpPr>
        <p:spPr bwMode="auto">
          <a:xfrm>
            <a:off x="1692622" y="1627981"/>
            <a:ext cx="2663354" cy="4249291"/>
          </a:xfrm>
          <a:prstGeom prst="line">
            <a:avLst/>
          </a:prstGeom>
          <a:noFill/>
          <a:ln w="63500">
            <a:solidFill>
              <a:srgbClr val="0000FF"/>
            </a:solidFill>
            <a:round/>
            <a:headEnd/>
            <a:tailEnd/>
          </a:ln>
        </p:spPr>
        <p:txBody>
          <a:bodyPr/>
          <a:lstStyle/>
          <a:p>
            <a:endParaRPr lang="en-GB"/>
          </a:p>
        </p:txBody>
      </p:sp>
      <p:sp>
        <p:nvSpPr>
          <p:cNvPr id="19" name="Text Box 42"/>
          <p:cNvSpPr txBox="1">
            <a:spLocks noChangeArrowheads="1"/>
          </p:cNvSpPr>
          <p:nvPr/>
        </p:nvSpPr>
        <p:spPr bwMode="auto">
          <a:xfrm>
            <a:off x="4211960" y="5229200"/>
            <a:ext cx="1457950" cy="646331"/>
          </a:xfrm>
          <a:prstGeom prst="rect">
            <a:avLst/>
          </a:prstGeom>
          <a:noFill/>
          <a:ln w="9525">
            <a:noFill/>
            <a:miter lim="800000"/>
            <a:headEnd/>
            <a:tailEnd/>
          </a:ln>
          <a:effectLst/>
        </p:spPr>
        <p:txBody>
          <a:bodyPr wrap="square">
            <a:spAutoFit/>
          </a:bodyPr>
          <a:lstStyle/>
          <a:p>
            <a:pPr>
              <a:spcBef>
                <a:spcPct val="50000"/>
              </a:spcBef>
            </a:pPr>
            <a:r>
              <a:rPr lang="en-GB" dirty="0">
                <a:solidFill>
                  <a:srgbClr val="0066FF"/>
                </a:solidFill>
              </a:rPr>
              <a:t>Marginal Revenue</a:t>
            </a:r>
          </a:p>
        </p:txBody>
      </p:sp>
      <p:sp>
        <p:nvSpPr>
          <p:cNvPr id="20" name="Text Box 59"/>
          <p:cNvSpPr txBox="1">
            <a:spLocks noChangeArrowheads="1"/>
          </p:cNvSpPr>
          <p:nvPr/>
        </p:nvSpPr>
        <p:spPr bwMode="auto">
          <a:xfrm>
            <a:off x="179512" y="2780928"/>
            <a:ext cx="1368151"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Monopoly Price</a:t>
            </a:r>
          </a:p>
        </p:txBody>
      </p:sp>
      <p:sp>
        <p:nvSpPr>
          <p:cNvPr id="25" name="Line 23"/>
          <p:cNvSpPr>
            <a:spLocks noChangeShapeType="1"/>
          </p:cNvSpPr>
          <p:nvPr/>
        </p:nvSpPr>
        <p:spPr bwMode="auto">
          <a:xfrm>
            <a:off x="3851920" y="3573016"/>
            <a:ext cx="72008" cy="2304256"/>
          </a:xfrm>
          <a:prstGeom prst="line">
            <a:avLst/>
          </a:prstGeom>
          <a:noFill/>
          <a:ln w="31750">
            <a:solidFill>
              <a:schemeClr val="tx1"/>
            </a:solidFill>
            <a:prstDash val="dash"/>
            <a:round/>
            <a:headEnd/>
            <a:tailEnd/>
          </a:ln>
          <a:effectLst/>
        </p:spPr>
        <p:txBody>
          <a:bodyPr/>
          <a:lstStyle/>
          <a:p>
            <a:endParaRPr lang="en-GB"/>
          </a:p>
        </p:txBody>
      </p:sp>
      <p:sp>
        <p:nvSpPr>
          <p:cNvPr id="26" name="Line 25"/>
          <p:cNvSpPr>
            <a:spLocks noChangeShapeType="1"/>
          </p:cNvSpPr>
          <p:nvPr/>
        </p:nvSpPr>
        <p:spPr bwMode="auto">
          <a:xfrm>
            <a:off x="1691680" y="3573016"/>
            <a:ext cx="2160240" cy="0"/>
          </a:xfrm>
          <a:prstGeom prst="line">
            <a:avLst/>
          </a:prstGeom>
          <a:noFill/>
          <a:ln w="31750">
            <a:solidFill>
              <a:schemeClr val="tx1"/>
            </a:solidFill>
            <a:prstDash val="dash"/>
            <a:round/>
            <a:headEnd/>
            <a:tailEnd/>
          </a:ln>
          <a:effectLst/>
        </p:spPr>
        <p:txBody>
          <a:bodyPr/>
          <a:lstStyle/>
          <a:p>
            <a:endParaRPr lang="en-GB"/>
          </a:p>
        </p:txBody>
      </p:sp>
      <p:sp>
        <p:nvSpPr>
          <p:cNvPr id="27" name="Text Box 59"/>
          <p:cNvSpPr txBox="1">
            <a:spLocks noChangeArrowheads="1"/>
          </p:cNvSpPr>
          <p:nvPr/>
        </p:nvSpPr>
        <p:spPr bwMode="auto">
          <a:xfrm>
            <a:off x="0" y="3356992"/>
            <a:ext cx="1619672" cy="923330"/>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 in perfect competition</a:t>
            </a:r>
          </a:p>
        </p:txBody>
      </p:sp>
      <p:sp>
        <p:nvSpPr>
          <p:cNvPr id="28" name="Text Box 24"/>
          <p:cNvSpPr txBox="1">
            <a:spLocks noChangeArrowheads="1"/>
          </p:cNvSpPr>
          <p:nvPr/>
        </p:nvSpPr>
        <p:spPr bwMode="auto">
          <a:xfrm>
            <a:off x="2267744" y="5949280"/>
            <a:ext cx="4104456"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Output is the same in both monopoly and perfect competition.</a:t>
            </a:r>
          </a:p>
        </p:txBody>
      </p:sp>
      <p:sp>
        <p:nvSpPr>
          <p:cNvPr id="32" name="Arc 21"/>
          <p:cNvSpPr>
            <a:spLocks/>
          </p:cNvSpPr>
          <p:nvPr/>
        </p:nvSpPr>
        <p:spPr bwMode="auto">
          <a:xfrm rot="7151849">
            <a:off x="2555620" y="3821562"/>
            <a:ext cx="3564917" cy="606475"/>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36" name="Text Box 22"/>
          <p:cNvSpPr txBox="1">
            <a:spLocks noChangeArrowheads="1"/>
          </p:cNvSpPr>
          <p:nvPr/>
        </p:nvSpPr>
        <p:spPr bwMode="auto">
          <a:xfrm>
            <a:off x="5364088" y="2204864"/>
            <a:ext cx="2592288" cy="646331"/>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 (monopoly)</a:t>
            </a:r>
          </a:p>
        </p:txBody>
      </p:sp>
      <p:sp>
        <p:nvSpPr>
          <p:cNvPr id="37" name="Line 35"/>
          <p:cNvSpPr>
            <a:spLocks noChangeShapeType="1"/>
          </p:cNvSpPr>
          <p:nvPr/>
        </p:nvSpPr>
        <p:spPr bwMode="auto">
          <a:xfrm flipH="1">
            <a:off x="5076056" y="3573016"/>
            <a:ext cx="648072" cy="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38" name="TextBox 37"/>
          <p:cNvSpPr txBox="1"/>
          <p:nvPr/>
        </p:nvSpPr>
        <p:spPr>
          <a:xfrm>
            <a:off x="5652120" y="2996952"/>
            <a:ext cx="3312368" cy="1477328"/>
          </a:xfrm>
          <a:prstGeom prst="rect">
            <a:avLst/>
          </a:prstGeom>
          <a:noFill/>
        </p:spPr>
        <p:txBody>
          <a:bodyPr wrap="square" rtlCol="0">
            <a:spAutoFit/>
          </a:bodyPr>
          <a:lstStyle/>
          <a:p>
            <a:r>
              <a:rPr lang="en-GB" dirty="0"/>
              <a:t>Lower costs of monopolist may enable the monopolist to produce the same output as a perfectly competitive industry, and charge the same price.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142976" y="2000240"/>
            <a:ext cx="7158876" cy="3235901"/>
          </a:xfrm>
          <a:custGeom>
            <a:avLst/>
            <a:gdLst>
              <a:gd name="connsiteX0" fmla="*/ 0 w 5753819"/>
              <a:gd name="connsiteY0" fmla="*/ 2858218 h 3232030"/>
              <a:gd name="connsiteX1" fmla="*/ 2173857 w 5753819"/>
              <a:gd name="connsiteY1" fmla="*/ 2875 h 3232030"/>
              <a:gd name="connsiteX2" fmla="*/ 4330461 w 5753819"/>
              <a:gd name="connsiteY2" fmla="*/ 2875471 h 3232030"/>
              <a:gd name="connsiteX3" fmla="*/ 5753819 w 5753819"/>
              <a:gd name="connsiteY3" fmla="*/ 2142226 h 3232030"/>
              <a:gd name="connsiteX0" fmla="*/ 0 w 5753819"/>
              <a:gd name="connsiteY0" fmla="*/ 3083943 h 3457755"/>
              <a:gd name="connsiteX1" fmla="*/ 698740 w 5753819"/>
              <a:gd name="connsiteY1" fmla="*/ 1729596 h 3457755"/>
              <a:gd name="connsiteX2" fmla="*/ 2173857 w 5753819"/>
              <a:gd name="connsiteY2" fmla="*/ 228600 h 3457755"/>
              <a:gd name="connsiteX3" fmla="*/ 4330461 w 5753819"/>
              <a:gd name="connsiteY3" fmla="*/ 3101196 h 3457755"/>
              <a:gd name="connsiteX4" fmla="*/ 5753819 w 5753819"/>
              <a:gd name="connsiteY4" fmla="*/ 2367951 h 3457755"/>
              <a:gd name="connsiteX0" fmla="*/ 0 w 7158876"/>
              <a:gd name="connsiteY0" fmla="*/ 2389518 h 3457755"/>
              <a:gd name="connsiteX1" fmla="*/ 2103797 w 7158876"/>
              <a:gd name="connsiteY1" fmla="*/ 1729596 h 3457755"/>
              <a:gd name="connsiteX2" fmla="*/ 3578914 w 7158876"/>
              <a:gd name="connsiteY2" fmla="*/ 228600 h 3457755"/>
              <a:gd name="connsiteX3" fmla="*/ 5735518 w 7158876"/>
              <a:gd name="connsiteY3" fmla="*/ 3101196 h 3457755"/>
              <a:gd name="connsiteX4" fmla="*/ 7158876 w 7158876"/>
              <a:gd name="connsiteY4" fmla="*/ 2367951 h 3457755"/>
              <a:gd name="connsiteX0" fmla="*/ 0 w 7158876"/>
              <a:gd name="connsiteY0" fmla="*/ 2161368 h 3235901"/>
              <a:gd name="connsiteX1" fmla="*/ 1428760 w 7158876"/>
              <a:gd name="connsiteY1" fmla="*/ 2875748 h 3235901"/>
              <a:gd name="connsiteX2" fmla="*/ 3578914 w 7158876"/>
              <a:gd name="connsiteY2" fmla="*/ 450 h 3235901"/>
              <a:gd name="connsiteX3" fmla="*/ 5735518 w 7158876"/>
              <a:gd name="connsiteY3" fmla="*/ 2873046 h 3235901"/>
              <a:gd name="connsiteX4" fmla="*/ 7158876 w 7158876"/>
              <a:gd name="connsiteY4" fmla="*/ 2139801 h 32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58876" h="3235901">
                <a:moveTo>
                  <a:pt x="0" y="2161368"/>
                </a:moveTo>
                <a:cubicBezTo>
                  <a:pt x="116457" y="1935644"/>
                  <a:pt x="832274" y="3235901"/>
                  <a:pt x="1428760" y="2875748"/>
                </a:cubicBezTo>
                <a:cubicBezTo>
                  <a:pt x="2025246" y="2515595"/>
                  <a:pt x="2861121" y="900"/>
                  <a:pt x="3578914" y="450"/>
                </a:cubicBezTo>
                <a:cubicBezTo>
                  <a:pt x="4296707" y="0"/>
                  <a:pt x="5138858" y="2516488"/>
                  <a:pt x="5735518" y="2873046"/>
                </a:cubicBezTo>
                <a:cubicBezTo>
                  <a:pt x="6332178" y="3229605"/>
                  <a:pt x="6745527" y="2684703"/>
                  <a:pt x="7158876" y="2139801"/>
                </a:cubicBezTo>
              </a:path>
            </a:pathLst>
          </a:cu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5" name="Straight Arrow Connector 4"/>
          <p:cNvCxnSpPr/>
          <p:nvPr/>
        </p:nvCxnSpPr>
        <p:spPr>
          <a:xfrm rot="5400000" flipH="1" flipV="1">
            <a:off x="-785850" y="3357562"/>
            <a:ext cx="35719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1000100" y="5143512"/>
            <a:ext cx="7643866"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4282" y="928670"/>
            <a:ext cx="1571636" cy="646331"/>
          </a:xfrm>
          <a:prstGeom prst="rect">
            <a:avLst/>
          </a:prstGeom>
          <a:noFill/>
        </p:spPr>
        <p:txBody>
          <a:bodyPr wrap="square" rtlCol="0">
            <a:spAutoFit/>
          </a:bodyPr>
          <a:lstStyle/>
          <a:p>
            <a:r>
              <a:rPr lang="en-GB" dirty="0"/>
              <a:t>Economic activity</a:t>
            </a:r>
          </a:p>
        </p:txBody>
      </p:sp>
      <p:sp>
        <p:nvSpPr>
          <p:cNvPr id="11" name="TextBox 10"/>
          <p:cNvSpPr txBox="1"/>
          <p:nvPr/>
        </p:nvSpPr>
        <p:spPr>
          <a:xfrm>
            <a:off x="7715272" y="5286388"/>
            <a:ext cx="785818" cy="369332"/>
          </a:xfrm>
          <a:prstGeom prst="rect">
            <a:avLst/>
          </a:prstGeom>
          <a:noFill/>
        </p:spPr>
        <p:txBody>
          <a:bodyPr wrap="square" rtlCol="0">
            <a:spAutoFit/>
          </a:bodyPr>
          <a:lstStyle/>
          <a:p>
            <a:r>
              <a:rPr lang="en-GB" dirty="0"/>
              <a:t>Time</a:t>
            </a:r>
          </a:p>
        </p:txBody>
      </p:sp>
      <p:sp>
        <p:nvSpPr>
          <p:cNvPr id="12" name="Freeform 11"/>
          <p:cNvSpPr/>
          <p:nvPr/>
        </p:nvSpPr>
        <p:spPr>
          <a:xfrm>
            <a:off x="2380891" y="3067047"/>
            <a:ext cx="1333853" cy="2076465"/>
          </a:xfrm>
          <a:custGeom>
            <a:avLst/>
            <a:gdLst>
              <a:gd name="connsiteX0" fmla="*/ 217097 w 1628954"/>
              <a:gd name="connsiteY0" fmla="*/ 1594449 h 2078965"/>
              <a:gd name="connsiteX1" fmla="*/ 596660 w 1628954"/>
              <a:gd name="connsiteY1" fmla="*/ 1335656 h 2078965"/>
              <a:gd name="connsiteX2" fmla="*/ 1373037 w 1628954"/>
              <a:gd name="connsiteY2" fmla="*/ 76200 h 2078965"/>
              <a:gd name="connsiteX3" fmla="*/ 1433422 w 1628954"/>
              <a:gd name="connsiteY3" fmla="*/ 1792856 h 2078965"/>
              <a:gd name="connsiteX4" fmla="*/ 199845 w 1628954"/>
              <a:gd name="connsiteY4" fmla="*/ 1792856 h 2078965"/>
              <a:gd name="connsiteX5" fmla="*/ 217097 w 1628954"/>
              <a:gd name="connsiteY5" fmla="*/ 1594449 h 2078965"/>
              <a:gd name="connsiteX0" fmla="*/ 217097 w 1628954"/>
              <a:gd name="connsiteY0" fmla="*/ 1594449 h 1792856"/>
              <a:gd name="connsiteX1" fmla="*/ 596660 w 1628954"/>
              <a:gd name="connsiteY1" fmla="*/ 1335656 h 1792856"/>
              <a:gd name="connsiteX2" fmla="*/ 1373037 w 1628954"/>
              <a:gd name="connsiteY2" fmla="*/ 76200 h 1792856"/>
              <a:gd name="connsiteX3" fmla="*/ 1433422 w 1628954"/>
              <a:gd name="connsiteY3" fmla="*/ 1792856 h 1792856"/>
              <a:gd name="connsiteX4" fmla="*/ 199845 w 1628954"/>
              <a:gd name="connsiteY4" fmla="*/ 1792856 h 1792856"/>
              <a:gd name="connsiteX5" fmla="*/ 217097 w 1628954"/>
              <a:gd name="connsiteY5" fmla="*/ 1594449 h 1792856"/>
              <a:gd name="connsiteX0" fmla="*/ 217097 w 1433422"/>
              <a:gd name="connsiteY0" fmla="*/ 1594449 h 1792856"/>
              <a:gd name="connsiteX1" fmla="*/ 596660 w 1433422"/>
              <a:gd name="connsiteY1" fmla="*/ 1335656 h 1792856"/>
              <a:gd name="connsiteX2" fmla="*/ 1373037 w 1433422"/>
              <a:gd name="connsiteY2" fmla="*/ 76200 h 1792856"/>
              <a:gd name="connsiteX3" fmla="*/ 1433422 w 1433422"/>
              <a:gd name="connsiteY3" fmla="*/ 1792856 h 1792856"/>
              <a:gd name="connsiteX4" fmla="*/ 199845 w 1433422"/>
              <a:gd name="connsiteY4" fmla="*/ 1792856 h 1792856"/>
              <a:gd name="connsiteX5" fmla="*/ 217097 w 1433422"/>
              <a:gd name="connsiteY5" fmla="*/ 1594449 h 1792856"/>
              <a:gd name="connsiteX0" fmla="*/ 17252 w 1233577"/>
              <a:gd name="connsiteY0" fmla="*/ 1594449 h 1792856"/>
              <a:gd name="connsiteX1" fmla="*/ 396815 w 1233577"/>
              <a:gd name="connsiteY1" fmla="*/ 1335656 h 1792856"/>
              <a:gd name="connsiteX2" fmla="*/ 1173192 w 1233577"/>
              <a:gd name="connsiteY2" fmla="*/ 76200 h 1792856"/>
              <a:gd name="connsiteX3" fmla="*/ 1233577 w 1233577"/>
              <a:gd name="connsiteY3" fmla="*/ 1792856 h 1792856"/>
              <a:gd name="connsiteX4" fmla="*/ 0 w 1233577"/>
              <a:gd name="connsiteY4" fmla="*/ 1792856 h 1792856"/>
              <a:gd name="connsiteX5" fmla="*/ 17252 w 1233577"/>
              <a:gd name="connsiteY5" fmla="*/ 1594449 h 1792856"/>
              <a:gd name="connsiteX0" fmla="*/ 17252 w 1333853"/>
              <a:gd name="connsiteY0" fmla="*/ 1875888 h 2074295"/>
              <a:gd name="connsiteX1" fmla="*/ 396815 w 1333853"/>
              <a:gd name="connsiteY1" fmla="*/ 1617095 h 2074295"/>
              <a:gd name="connsiteX2" fmla="*/ 1333853 w 1333853"/>
              <a:gd name="connsiteY2" fmla="*/ 76200 h 2074295"/>
              <a:gd name="connsiteX3" fmla="*/ 1233577 w 1333853"/>
              <a:gd name="connsiteY3" fmla="*/ 2074295 h 2074295"/>
              <a:gd name="connsiteX4" fmla="*/ 0 w 1333853"/>
              <a:gd name="connsiteY4" fmla="*/ 2074295 h 2074295"/>
              <a:gd name="connsiteX5" fmla="*/ 17252 w 1333853"/>
              <a:gd name="connsiteY5" fmla="*/ 1875888 h 2074295"/>
              <a:gd name="connsiteX0" fmla="*/ 17252 w 1333853"/>
              <a:gd name="connsiteY0" fmla="*/ 1875888 h 2076465"/>
              <a:gd name="connsiteX1" fmla="*/ 396815 w 1333853"/>
              <a:gd name="connsiteY1" fmla="*/ 1617095 h 2076465"/>
              <a:gd name="connsiteX2" fmla="*/ 1333853 w 1333853"/>
              <a:gd name="connsiteY2" fmla="*/ 76200 h 2076465"/>
              <a:gd name="connsiteX3" fmla="*/ 1333853 w 1333853"/>
              <a:gd name="connsiteY3" fmla="*/ 2076465 h 2076465"/>
              <a:gd name="connsiteX4" fmla="*/ 0 w 1333853"/>
              <a:gd name="connsiteY4" fmla="*/ 2074295 h 2076465"/>
              <a:gd name="connsiteX5" fmla="*/ 17252 w 1333853"/>
              <a:gd name="connsiteY5" fmla="*/ 1875888 h 2076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3853" h="2076465">
                <a:moveTo>
                  <a:pt x="17252" y="1875888"/>
                </a:moveTo>
                <a:cubicBezTo>
                  <a:pt x="83388" y="1799688"/>
                  <a:pt x="177381" y="1917043"/>
                  <a:pt x="396815" y="1617095"/>
                </a:cubicBezTo>
                <a:cubicBezTo>
                  <a:pt x="616249" y="1317147"/>
                  <a:pt x="1194393" y="0"/>
                  <a:pt x="1333853" y="76200"/>
                </a:cubicBezTo>
                <a:lnTo>
                  <a:pt x="1333853" y="2076465"/>
                </a:lnTo>
                <a:lnTo>
                  <a:pt x="0" y="2074295"/>
                </a:lnTo>
                <a:lnTo>
                  <a:pt x="17252" y="1875888"/>
                </a:lnTo>
                <a:close/>
              </a:path>
            </a:pathLst>
          </a:custGeom>
          <a:solidFill>
            <a:srgbClr val="D9F1FF"/>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600" dirty="0">
                <a:solidFill>
                  <a:schemeClr val="tx1"/>
                </a:solidFill>
              </a:rPr>
              <a:t>Recovery</a:t>
            </a:r>
            <a:endParaRPr lang="en-GB" dirty="0">
              <a:solidFill>
                <a:schemeClr val="tx1"/>
              </a:solidFill>
            </a:endParaRPr>
          </a:p>
        </p:txBody>
      </p:sp>
      <p:sp>
        <p:nvSpPr>
          <p:cNvPr id="13" name="Freeform 12"/>
          <p:cNvSpPr/>
          <p:nvPr/>
        </p:nvSpPr>
        <p:spPr>
          <a:xfrm>
            <a:off x="3709357" y="1654833"/>
            <a:ext cx="1043797" cy="3477883"/>
          </a:xfrm>
          <a:custGeom>
            <a:avLst/>
            <a:gdLst>
              <a:gd name="connsiteX0" fmla="*/ 173966 w 1350034"/>
              <a:gd name="connsiteY0" fmla="*/ 3607279 h 4132052"/>
              <a:gd name="connsiteX1" fmla="*/ 148086 w 1350034"/>
              <a:gd name="connsiteY1" fmla="*/ 1580071 h 4132052"/>
              <a:gd name="connsiteX2" fmla="*/ 665671 w 1350034"/>
              <a:gd name="connsiteY2" fmla="*/ 803694 h 4132052"/>
              <a:gd name="connsiteX3" fmla="*/ 1131498 w 1350034"/>
              <a:gd name="connsiteY3" fmla="*/ 467264 h 4132052"/>
              <a:gd name="connsiteX4" fmla="*/ 1191883 w 1350034"/>
              <a:gd name="connsiteY4" fmla="*/ 3607279 h 4132052"/>
              <a:gd name="connsiteX5" fmla="*/ 173966 w 1350034"/>
              <a:gd name="connsiteY5" fmla="*/ 3607279 h 4132052"/>
              <a:gd name="connsiteX0" fmla="*/ 173966 w 1350034"/>
              <a:gd name="connsiteY0" fmla="*/ 3607279 h 3607279"/>
              <a:gd name="connsiteX1" fmla="*/ 148086 w 1350034"/>
              <a:gd name="connsiteY1" fmla="*/ 1580071 h 3607279"/>
              <a:gd name="connsiteX2" fmla="*/ 665671 w 1350034"/>
              <a:gd name="connsiteY2" fmla="*/ 803694 h 3607279"/>
              <a:gd name="connsiteX3" fmla="*/ 1131498 w 1350034"/>
              <a:gd name="connsiteY3" fmla="*/ 467264 h 3607279"/>
              <a:gd name="connsiteX4" fmla="*/ 1191883 w 1350034"/>
              <a:gd name="connsiteY4" fmla="*/ 3607279 h 3607279"/>
              <a:gd name="connsiteX5" fmla="*/ 173966 w 1350034"/>
              <a:gd name="connsiteY5" fmla="*/ 3607279 h 3607279"/>
              <a:gd name="connsiteX0" fmla="*/ 25880 w 1201948"/>
              <a:gd name="connsiteY0" fmla="*/ 3607279 h 3607279"/>
              <a:gd name="connsiteX1" fmla="*/ 0 w 1201948"/>
              <a:gd name="connsiteY1" fmla="*/ 1580071 h 3607279"/>
              <a:gd name="connsiteX2" fmla="*/ 517585 w 1201948"/>
              <a:gd name="connsiteY2" fmla="*/ 803694 h 3607279"/>
              <a:gd name="connsiteX3" fmla="*/ 983412 w 1201948"/>
              <a:gd name="connsiteY3" fmla="*/ 467264 h 3607279"/>
              <a:gd name="connsiteX4" fmla="*/ 1043797 w 1201948"/>
              <a:gd name="connsiteY4" fmla="*/ 3607279 h 3607279"/>
              <a:gd name="connsiteX5" fmla="*/ 25880 w 1201948"/>
              <a:gd name="connsiteY5" fmla="*/ 3607279 h 3607279"/>
              <a:gd name="connsiteX0" fmla="*/ 25880 w 1201948"/>
              <a:gd name="connsiteY0" fmla="*/ 3477883 h 3477883"/>
              <a:gd name="connsiteX1" fmla="*/ 0 w 1201948"/>
              <a:gd name="connsiteY1" fmla="*/ 1450675 h 3477883"/>
              <a:gd name="connsiteX2" fmla="*/ 983412 w 1201948"/>
              <a:gd name="connsiteY2" fmla="*/ 337868 h 3477883"/>
              <a:gd name="connsiteX3" fmla="*/ 1043797 w 1201948"/>
              <a:gd name="connsiteY3" fmla="*/ 3477883 h 3477883"/>
              <a:gd name="connsiteX4" fmla="*/ 25880 w 1201948"/>
              <a:gd name="connsiteY4" fmla="*/ 3477883 h 3477883"/>
              <a:gd name="connsiteX0" fmla="*/ 25880 w 1043797"/>
              <a:gd name="connsiteY0" fmla="*/ 3477883 h 3477883"/>
              <a:gd name="connsiteX1" fmla="*/ 0 w 1043797"/>
              <a:gd name="connsiteY1" fmla="*/ 1450675 h 3477883"/>
              <a:gd name="connsiteX2" fmla="*/ 983412 w 1043797"/>
              <a:gd name="connsiteY2" fmla="*/ 337868 h 3477883"/>
              <a:gd name="connsiteX3" fmla="*/ 1043797 w 1043797"/>
              <a:gd name="connsiteY3" fmla="*/ 3477883 h 3477883"/>
              <a:gd name="connsiteX4" fmla="*/ 25880 w 1043797"/>
              <a:gd name="connsiteY4" fmla="*/ 3477883 h 3477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797" h="3477883">
                <a:moveTo>
                  <a:pt x="25880" y="3477883"/>
                </a:moveTo>
                <a:lnTo>
                  <a:pt x="0" y="1450675"/>
                </a:lnTo>
                <a:cubicBezTo>
                  <a:pt x="159589" y="927339"/>
                  <a:pt x="809446" y="0"/>
                  <a:pt x="983412" y="337868"/>
                </a:cubicBezTo>
                <a:lnTo>
                  <a:pt x="1043797" y="3477883"/>
                </a:lnTo>
                <a:lnTo>
                  <a:pt x="25880" y="3477883"/>
                </a:lnTo>
                <a:close/>
              </a:path>
            </a:pathLst>
          </a:custGeom>
          <a:solidFill>
            <a:srgbClr val="DCFCE2"/>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400" dirty="0">
                <a:solidFill>
                  <a:schemeClr val="tx1"/>
                </a:solidFill>
              </a:rPr>
              <a:t>Prosperity</a:t>
            </a:r>
          </a:p>
        </p:txBody>
      </p:sp>
      <p:sp>
        <p:nvSpPr>
          <p:cNvPr id="14" name="Freeform 13"/>
          <p:cNvSpPr/>
          <p:nvPr/>
        </p:nvSpPr>
        <p:spPr>
          <a:xfrm>
            <a:off x="4701397" y="1676400"/>
            <a:ext cx="1227925" cy="3473570"/>
          </a:xfrm>
          <a:custGeom>
            <a:avLst/>
            <a:gdLst>
              <a:gd name="connsiteX0" fmla="*/ 228600 w 1559943"/>
              <a:gd name="connsiteY0" fmla="*/ 3473570 h 3998343"/>
              <a:gd name="connsiteX1" fmla="*/ 176841 w 1559943"/>
              <a:gd name="connsiteY1" fmla="*/ 316302 h 3998343"/>
              <a:gd name="connsiteX2" fmla="*/ 1289649 w 1559943"/>
              <a:gd name="connsiteY2" fmla="*/ 1575758 h 3998343"/>
              <a:gd name="connsiteX3" fmla="*/ 1384539 w 1559943"/>
              <a:gd name="connsiteY3" fmla="*/ 3464943 h 3998343"/>
              <a:gd name="connsiteX4" fmla="*/ 228600 w 1559943"/>
              <a:gd name="connsiteY4" fmla="*/ 3473570 h 3998343"/>
              <a:gd name="connsiteX0" fmla="*/ 228600 w 1559943"/>
              <a:gd name="connsiteY0" fmla="*/ 3473570 h 3473570"/>
              <a:gd name="connsiteX1" fmla="*/ 176841 w 1559943"/>
              <a:gd name="connsiteY1" fmla="*/ 316302 h 3473570"/>
              <a:gd name="connsiteX2" fmla="*/ 1289649 w 1559943"/>
              <a:gd name="connsiteY2" fmla="*/ 1575758 h 3473570"/>
              <a:gd name="connsiteX3" fmla="*/ 1384539 w 1559943"/>
              <a:gd name="connsiteY3" fmla="*/ 3464943 h 3473570"/>
              <a:gd name="connsiteX4" fmla="*/ 228600 w 1559943"/>
              <a:gd name="connsiteY4" fmla="*/ 3473570 h 3473570"/>
              <a:gd name="connsiteX0" fmla="*/ 51759 w 1383102"/>
              <a:gd name="connsiteY0" fmla="*/ 3473570 h 3473570"/>
              <a:gd name="connsiteX1" fmla="*/ 0 w 1383102"/>
              <a:gd name="connsiteY1" fmla="*/ 316302 h 3473570"/>
              <a:gd name="connsiteX2" fmla="*/ 1112808 w 1383102"/>
              <a:gd name="connsiteY2" fmla="*/ 1575758 h 3473570"/>
              <a:gd name="connsiteX3" fmla="*/ 1207698 w 1383102"/>
              <a:gd name="connsiteY3" fmla="*/ 3464943 h 3473570"/>
              <a:gd name="connsiteX4" fmla="*/ 51759 w 1383102"/>
              <a:gd name="connsiteY4" fmla="*/ 3473570 h 3473570"/>
              <a:gd name="connsiteX0" fmla="*/ 51759 w 1207698"/>
              <a:gd name="connsiteY0" fmla="*/ 3473570 h 3473570"/>
              <a:gd name="connsiteX1" fmla="*/ 0 w 1207698"/>
              <a:gd name="connsiteY1" fmla="*/ 316302 h 3473570"/>
              <a:gd name="connsiteX2" fmla="*/ 1112808 w 1207698"/>
              <a:gd name="connsiteY2" fmla="*/ 1575758 h 3473570"/>
              <a:gd name="connsiteX3" fmla="*/ 1207698 w 1207698"/>
              <a:gd name="connsiteY3" fmla="*/ 3464943 h 3473570"/>
              <a:gd name="connsiteX4" fmla="*/ 51759 w 1207698"/>
              <a:gd name="connsiteY4" fmla="*/ 3473570 h 3473570"/>
              <a:gd name="connsiteX0" fmla="*/ 51759 w 1207698"/>
              <a:gd name="connsiteY0" fmla="*/ 3473570 h 3473570"/>
              <a:gd name="connsiteX1" fmla="*/ 0 w 1207698"/>
              <a:gd name="connsiteY1" fmla="*/ 316302 h 3473570"/>
              <a:gd name="connsiteX2" fmla="*/ 1156487 w 1207698"/>
              <a:gd name="connsiteY2" fmla="*/ 1752600 h 3473570"/>
              <a:gd name="connsiteX3" fmla="*/ 1207698 w 1207698"/>
              <a:gd name="connsiteY3" fmla="*/ 3464943 h 3473570"/>
              <a:gd name="connsiteX4" fmla="*/ 51759 w 1207698"/>
              <a:gd name="connsiteY4" fmla="*/ 3473570 h 3473570"/>
              <a:gd name="connsiteX0" fmla="*/ 51759 w 1227925"/>
              <a:gd name="connsiteY0" fmla="*/ 3473570 h 3473570"/>
              <a:gd name="connsiteX1" fmla="*/ 0 w 1227925"/>
              <a:gd name="connsiteY1" fmla="*/ 316302 h 3473570"/>
              <a:gd name="connsiteX2" fmla="*/ 1227925 w 1227925"/>
              <a:gd name="connsiteY2" fmla="*/ 1752600 h 3473570"/>
              <a:gd name="connsiteX3" fmla="*/ 1207698 w 1227925"/>
              <a:gd name="connsiteY3" fmla="*/ 3464943 h 3473570"/>
              <a:gd name="connsiteX4" fmla="*/ 51759 w 1227925"/>
              <a:gd name="connsiteY4" fmla="*/ 3473570 h 3473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7925" h="3473570">
                <a:moveTo>
                  <a:pt x="51759" y="3473570"/>
                </a:moveTo>
                <a:lnTo>
                  <a:pt x="0" y="316302"/>
                </a:lnTo>
                <a:cubicBezTo>
                  <a:pt x="176841" y="0"/>
                  <a:pt x="1026642" y="1227827"/>
                  <a:pt x="1227925" y="1752600"/>
                </a:cubicBezTo>
                <a:lnTo>
                  <a:pt x="1207698" y="3464943"/>
                </a:lnTo>
                <a:lnTo>
                  <a:pt x="51759" y="3473570"/>
                </a:lnTo>
                <a:close/>
              </a:path>
            </a:pathLst>
          </a:custGeom>
          <a:solidFill>
            <a:srgbClr val="FFEBEB"/>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600" dirty="0">
                <a:solidFill>
                  <a:schemeClr val="tx1"/>
                </a:solidFill>
              </a:rPr>
              <a:t>Recession</a:t>
            </a:r>
            <a:endParaRPr lang="en-GB" dirty="0">
              <a:solidFill>
                <a:schemeClr val="tx1"/>
              </a:solidFill>
            </a:endParaRPr>
          </a:p>
        </p:txBody>
      </p:sp>
      <p:sp>
        <p:nvSpPr>
          <p:cNvPr id="15" name="Freeform 14"/>
          <p:cNvSpPr/>
          <p:nvPr/>
        </p:nvSpPr>
        <p:spPr>
          <a:xfrm>
            <a:off x="5926347" y="3384430"/>
            <a:ext cx="1362974" cy="1765540"/>
          </a:xfrm>
          <a:custGeom>
            <a:avLst/>
            <a:gdLst>
              <a:gd name="connsiteX0" fmla="*/ 225724 w 1811547"/>
              <a:gd name="connsiteY0" fmla="*/ 1765540 h 2048774"/>
              <a:gd name="connsiteX1" fmla="*/ 234351 w 1811547"/>
              <a:gd name="connsiteY1" fmla="*/ 66136 h 2048774"/>
              <a:gd name="connsiteX2" fmla="*/ 1036607 w 1811547"/>
              <a:gd name="connsiteY2" fmla="*/ 1368725 h 2048774"/>
              <a:gd name="connsiteX3" fmla="*/ 1562819 w 1811547"/>
              <a:gd name="connsiteY3" fmla="*/ 1610264 h 2048774"/>
              <a:gd name="connsiteX4" fmla="*/ 1588698 w 1811547"/>
              <a:gd name="connsiteY4" fmla="*/ 1765540 h 2048774"/>
              <a:gd name="connsiteX5" fmla="*/ 225724 w 1811547"/>
              <a:gd name="connsiteY5" fmla="*/ 1765540 h 2048774"/>
              <a:gd name="connsiteX0" fmla="*/ 225724 w 1811547"/>
              <a:gd name="connsiteY0" fmla="*/ 1765540 h 1765540"/>
              <a:gd name="connsiteX1" fmla="*/ 234351 w 1811547"/>
              <a:gd name="connsiteY1" fmla="*/ 66136 h 1765540"/>
              <a:gd name="connsiteX2" fmla="*/ 1036607 w 1811547"/>
              <a:gd name="connsiteY2" fmla="*/ 1368725 h 1765540"/>
              <a:gd name="connsiteX3" fmla="*/ 1562819 w 1811547"/>
              <a:gd name="connsiteY3" fmla="*/ 1610264 h 1765540"/>
              <a:gd name="connsiteX4" fmla="*/ 1588698 w 1811547"/>
              <a:gd name="connsiteY4" fmla="*/ 1765540 h 1765540"/>
              <a:gd name="connsiteX5" fmla="*/ 225724 w 1811547"/>
              <a:gd name="connsiteY5" fmla="*/ 1765540 h 1765540"/>
              <a:gd name="connsiteX0" fmla="*/ 0 w 1585823"/>
              <a:gd name="connsiteY0" fmla="*/ 1765540 h 1765540"/>
              <a:gd name="connsiteX1" fmla="*/ 8627 w 1585823"/>
              <a:gd name="connsiteY1" fmla="*/ 66136 h 1765540"/>
              <a:gd name="connsiteX2" fmla="*/ 810883 w 1585823"/>
              <a:gd name="connsiteY2" fmla="*/ 1368725 h 1765540"/>
              <a:gd name="connsiteX3" fmla="*/ 1337095 w 1585823"/>
              <a:gd name="connsiteY3" fmla="*/ 1610264 h 1765540"/>
              <a:gd name="connsiteX4" fmla="*/ 1362974 w 1585823"/>
              <a:gd name="connsiteY4" fmla="*/ 1765540 h 1765540"/>
              <a:gd name="connsiteX5" fmla="*/ 0 w 1585823"/>
              <a:gd name="connsiteY5" fmla="*/ 1765540 h 1765540"/>
              <a:gd name="connsiteX0" fmla="*/ 0 w 1362974"/>
              <a:gd name="connsiteY0" fmla="*/ 1765540 h 1765540"/>
              <a:gd name="connsiteX1" fmla="*/ 8627 w 1362974"/>
              <a:gd name="connsiteY1" fmla="*/ 66136 h 1765540"/>
              <a:gd name="connsiteX2" fmla="*/ 810883 w 1362974"/>
              <a:gd name="connsiteY2" fmla="*/ 1368725 h 1765540"/>
              <a:gd name="connsiteX3" fmla="*/ 1337095 w 1362974"/>
              <a:gd name="connsiteY3" fmla="*/ 1610264 h 1765540"/>
              <a:gd name="connsiteX4" fmla="*/ 1362974 w 1362974"/>
              <a:gd name="connsiteY4" fmla="*/ 1765540 h 1765540"/>
              <a:gd name="connsiteX5" fmla="*/ 0 w 1362974"/>
              <a:gd name="connsiteY5" fmla="*/ 1765540 h 176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2974" h="1765540">
                <a:moveTo>
                  <a:pt x="0" y="1765540"/>
                </a:moveTo>
                <a:cubicBezTo>
                  <a:pt x="2876" y="1199072"/>
                  <a:pt x="5751" y="632604"/>
                  <a:pt x="8627" y="66136"/>
                </a:cubicBezTo>
                <a:cubicBezTo>
                  <a:pt x="143774" y="0"/>
                  <a:pt x="589472" y="1111370"/>
                  <a:pt x="810883" y="1368725"/>
                </a:cubicBezTo>
                <a:cubicBezTo>
                  <a:pt x="1032294" y="1626080"/>
                  <a:pt x="1245080" y="1544128"/>
                  <a:pt x="1337095" y="1610264"/>
                </a:cubicBezTo>
                <a:lnTo>
                  <a:pt x="1362974" y="1765540"/>
                </a:lnTo>
                <a:lnTo>
                  <a:pt x="0" y="1765540"/>
                </a:lnTo>
                <a:close/>
              </a:path>
            </a:pathLst>
          </a:custGeom>
          <a:solidFill>
            <a:srgbClr val="D9F1FF"/>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600" dirty="0">
                <a:solidFill>
                  <a:schemeClr val="tx1"/>
                </a:solidFill>
              </a:rPr>
              <a:t>Depression</a:t>
            </a:r>
            <a:endParaRPr lang="en-GB" dirty="0">
              <a:solidFill>
                <a:schemeClr val="tx1"/>
              </a:solidFill>
            </a:endParaRPr>
          </a:p>
        </p:txBody>
      </p:sp>
      <p:sp>
        <p:nvSpPr>
          <p:cNvPr id="16" name="Right Arrow 15"/>
          <p:cNvSpPr/>
          <p:nvPr/>
        </p:nvSpPr>
        <p:spPr>
          <a:xfrm>
            <a:off x="2428860" y="5357826"/>
            <a:ext cx="4857784" cy="857256"/>
          </a:xfrm>
          <a:prstGeom prst="rightArrow">
            <a:avLst/>
          </a:prstGeom>
          <a:solidFill>
            <a:srgbClr val="DCFC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50 Years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Text Box 5"/>
          <p:cNvSpPr txBox="1">
            <a:spLocks noChangeArrowheads="1"/>
          </p:cNvSpPr>
          <p:nvPr/>
        </p:nvSpPr>
        <p:spPr bwMode="auto">
          <a:xfrm>
            <a:off x="0" y="1340768"/>
            <a:ext cx="3528391" cy="369332"/>
          </a:xfrm>
          <a:prstGeom prst="rect">
            <a:avLst/>
          </a:prstGeom>
          <a:noFill/>
          <a:ln w="9525">
            <a:noFill/>
            <a:miter lim="800000"/>
            <a:headEnd/>
            <a:tailEnd/>
          </a:ln>
          <a:effectLst/>
        </p:spPr>
        <p:txBody>
          <a:bodyPr wrap="square">
            <a:spAutoFit/>
          </a:bodyPr>
          <a:lstStyle/>
          <a:p>
            <a:pPr>
              <a:spcBef>
                <a:spcPct val="50000"/>
              </a:spcBef>
            </a:pPr>
            <a:r>
              <a:rPr lang="en-GB" b="1" u="sng" dirty="0"/>
              <a:t>Normal Market Demand Curve</a:t>
            </a:r>
          </a:p>
        </p:txBody>
      </p:sp>
      <p:sp>
        <p:nvSpPr>
          <p:cNvPr id="9222" name="Text Box 6"/>
          <p:cNvSpPr txBox="1">
            <a:spLocks noChangeArrowheads="1"/>
          </p:cNvSpPr>
          <p:nvPr/>
        </p:nvSpPr>
        <p:spPr bwMode="auto">
          <a:xfrm>
            <a:off x="4355976" y="1340768"/>
            <a:ext cx="4392488" cy="641350"/>
          </a:xfrm>
          <a:prstGeom prst="rect">
            <a:avLst/>
          </a:prstGeom>
          <a:noFill/>
          <a:ln w="9525">
            <a:noFill/>
            <a:miter lim="800000"/>
            <a:headEnd/>
            <a:tailEnd/>
          </a:ln>
          <a:effectLst/>
        </p:spPr>
        <p:txBody>
          <a:bodyPr wrap="square">
            <a:spAutoFit/>
          </a:bodyPr>
          <a:lstStyle/>
          <a:p>
            <a:pPr>
              <a:spcBef>
                <a:spcPct val="50000"/>
              </a:spcBef>
            </a:pPr>
            <a:r>
              <a:rPr lang="en-GB" b="1" u="sng" dirty="0"/>
              <a:t>Oligopoly Firm Demand Curve – Kinked Demand Curve</a:t>
            </a:r>
          </a:p>
        </p:txBody>
      </p:sp>
      <p:sp>
        <p:nvSpPr>
          <p:cNvPr id="9223" name="Line 7"/>
          <p:cNvSpPr>
            <a:spLocks noChangeShapeType="1"/>
          </p:cNvSpPr>
          <p:nvPr/>
        </p:nvSpPr>
        <p:spPr bwMode="auto">
          <a:xfrm>
            <a:off x="971550" y="2636838"/>
            <a:ext cx="2232025" cy="3240087"/>
          </a:xfrm>
          <a:prstGeom prst="line">
            <a:avLst/>
          </a:prstGeom>
          <a:noFill/>
          <a:ln w="63500">
            <a:solidFill>
              <a:srgbClr val="0000FF"/>
            </a:solidFill>
            <a:round/>
            <a:headEnd/>
            <a:tailEnd/>
          </a:ln>
        </p:spPr>
        <p:txBody>
          <a:bodyPr/>
          <a:lstStyle/>
          <a:p>
            <a:endParaRPr lang="en-GB"/>
          </a:p>
        </p:txBody>
      </p:sp>
      <p:sp>
        <p:nvSpPr>
          <p:cNvPr id="9224" name="Line 8"/>
          <p:cNvSpPr>
            <a:spLocks noChangeShapeType="1"/>
          </p:cNvSpPr>
          <p:nvPr/>
        </p:nvSpPr>
        <p:spPr bwMode="auto">
          <a:xfrm>
            <a:off x="1116013" y="4221163"/>
            <a:ext cx="7056437" cy="0"/>
          </a:xfrm>
          <a:prstGeom prst="line">
            <a:avLst/>
          </a:prstGeom>
          <a:noFill/>
          <a:ln w="41275">
            <a:solidFill>
              <a:schemeClr val="tx1"/>
            </a:solidFill>
            <a:prstDash val="dash"/>
            <a:round/>
            <a:headEnd/>
            <a:tailEnd/>
          </a:ln>
          <a:effectLst/>
        </p:spPr>
        <p:txBody>
          <a:bodyPr/>
          <a:lstStyle/>
          <a:p>
            <a:endParaRPr lang="en-GB"/>
          </a:p>
        </p:txBody>
      </p:sp>
      <p:sp>
        <p:nvSpPr>
          <p:cNvPr id="9225" name="Text Box 9"/>
          <p:cNvSpPr txBox="1">
            <a:spLocks noChangeArrowheads="1"/>
          </p:cNvSpPr>
          <p:nvPr/>
        </p:nvSpPr>
        <p:spPr bwMode="auto">
          <a:xfrm>
            <a:off x="0" y="3933056"/>
            <a:ext cx="1763713" cy="641350"/>
          </a:xfrm>
          <a:prstGeom prst="rect">
            <a:avLst/>
          </a:prstGeom>
          <a:noFill/>
          <a:ln w="9525">
            <a:noFill/>
            <a:miter lim="800000"/>
            <a:headEnd/>
            <a:tailEnd/>
          </a:ln>
          <a:effectLst/>
        </p:spPr>
        <p:txBody>
          <a:bodyPr>
            <a:spAutoFit/>
          </a:bodyPr>
          <a:lstStyle/>
          <a:p>
            <a:pPr>
              <a:spcBef>
                <a:spcPct val="50000"/>
              </a:spcBef>
            </a:pPr>
            <a:r>
              <a:rPr lang="en-GB" dirty="0"/>
              <a:t>Current Market Price</a:t>
            </a:r>
          </a:p>
        </p:txBody>
      </p:sp>
      <p:sp>
        <p:nvSpPr>
          <p:cNvPr id="9226" name="Oval 10"/>
          <p:cNvSpPr>
            <a:spLocks noChangeArrowheads="1"/>
          </p:cNvSpPr>
          <p:nvPr/>
        </p:nvSpPr>
        <p:spPr bwMode="auto">
          <a:xfrm>
            <a:off x="1979613" y="4148138"/>
            <a:ext cx="142875" cy="144462"/>
          </a:xfrm>
          <a:prstGeom prst="ellipse">
            <a:avLst/>
          </a:prstGeom>
          <a:solidFill>
            <a:srgbClr val="FF6600"/>
          </a:solidFill>
          <a:ln w="9525">
            <a:solidFill>
              <a:schemeClr val="tx1"/>
            </a:solidFill>
            <a:round/>
            <a:headEnd/>
            <a:tailEnd/>
          </a:ln>
          <a:effectLst/>
        </p:spPr>
        <p:txBody>
          <a:bodyPr wrap="none" anchor="ctr"/>
          <a:lstStyle/>
          <a:p>
            <a:endParaRPr lang="en-GB"/>
          </a:p>
        </p:txBody>
      </p:sp>
      <p:sp>
        <p:nvSpPr>
          <p:cNvPr id="9227" name="Oval 11"/>
          <p:cNvSpPr>
            <a:spLocks noChangeArrowheads="1"/>
          </p:cNvSpPr>
          <p:nvPr/>
        </p:nvSpPr>
        <p:spPr bwMode="auto">
          <a:xfrm>
            <a:off x="6156325" y="4148138"/>
            <a:ext cx="142875" cy="144462"/>
          </a:xfrm>
          <a:prstGeom prst="ellipse">
            <a:avLst/>
          </a:prstGeom>
          <a:solidFill>
            <a:srgbClr val="FF6600"/>
          </a:solidFill>
          <a:ln w="9525">
            <a:solidFill>
              <a:schemeClr val="tx1"/>
            </a:solidFill>
            <a:round/>
            <a:headEnd/>
            <a:tailEnd/>
          </a:ln>
          <a:effectLst/>
        </p:spPr>
        <p:txBody>
          <a:bodyPr wrap="none" anchor="ctr"/>
          <a:lstStyle/>
          <a:p>
            <a:endParaRPr lang="en-GB"/>
          </a:p>
        </p:txBody>
      </p:sp>
      <p:sp>
        <p:nvSpPr>
          <p:cNvPr id="9228" name="Line 12"/>
          <p:cNvSpPr>
            <a:spLocks noChangeShapeType="1"/>
          </p:cNvSpPr>
          <p:nvPr/>
        </p:nvSpPr>
        <p:spPr bwMode="auto">
          <a:xfrm flipH="1" flipV="1">
            <a:off x="3924300" y="3573463"/>
            <a:ext cx="2303463" cy="647700"/>
          </a:xfrm>
          <a:prstGeom prst="line">
            <a:avLst/>
          </a:prstGeom>
          <a:noFill/>
          <a:ln w="63500">
            <a:solidFill>
              <a:srgbClr val="0000FF"/>
            </a:solidFill>
            <a:round/>
            <a:headEnd/>
            <a:tailEnd/>
          </a:ln>
        </p:spPr>
        <p:txBody>
          <a:bodyPr/>
          <a:lstStyle/>
          <a:p>
            <a:endParaRPr lang="en-GB"/>
          </a:p>
        </p:txBody>
      </p:sp>
      <p:sp>
        <p:nvSpPr>
          <p:cNvPr id="9229" name="Line 13"/>
          <p:cNvSpPr>
            <a:spLocks noChangeShapeType="1"/>
          </p:cNvSpPr>
          <p:nvPr/>
        </p:nvSpPr>
        <p:spPr bwMode="auto">
          <a:xfrm>
            <a:off x="6227763" y="4221163"/>
            <a:ext cx="504825" cy="1512887"/>
          </a:xfrm>
          <a:prstGeom prst="line">
            <a:avLst/>
          </a:prstGeom>
          <a:noFill/>
          <a:ln w="63500">
            <a:solidFill>
              <a:srgbClr val="0000FF"/>
            </a:solidFill>
            <a:round/>
            <a:headEnd/>
            <a:tailEnd/>
          </a:ln>
        </p:spPr>
        <p:txBody>
          <a:bodyPr/>
          <a:lstStyle/>
          <a:p>
            <a:endParaRPr lang="en-GB"/>
          </a:p>
        </p:txBody>
      </p:sp>
      <p:sp>
        <p:nvSpPr>
          <p:cNvPr id="9230" name="Text Box 14"/>
          <p:cNvSpPr txBox="1">
            <a:spLocks noChangeArrowheads="1"/>
          </p:cNvSpPr>
          <p:nvPr/>
        </p:nvSpPr>
        <p:spPr bwMode="auto">
          <a:xfrm>
            <a:off x="4067175" y="5734050"/>
            <a:ext cx="5076825" cy="915988"/>
          </a:xfrm>
          <a:prstGeom prst="rect">
            <a:avLst/>
          </a:prstGeom>
          <a:noFill/>
          <a:ln w="9525">
            <a:noFill/>
            <a:miter lim="800000"/>
            <a:headEnd/>
            <a:tailEnd/>
          </a:ln>
          <a:effectLst/>
        </p:spPr>
        <p:txBody>
          <a:bodyPr>
            <a:spAutoFit/>
          </a:bodyPr>
          <a:lstStyle/>
          <a:p>
            <a:pPr>
              <a:spcBef>
                <a:spcPct val="50000"/>
              </a:spcBef>
            </a:pPr>
            <a:r>
              <a:rPr lang="en-GB"/>
              <a:t>Firm expects price reduction may lead to ‘price war’, preventing firm increasing sales and also reducing industry profitability. </a:t>
            </a:r>
          </a:p>
        </p:txBody>
      </p:sp>
      <p:sp>
        <p:nvSpPr>
          <p:cNvPr id="9231" name="Text Box 15"/>
          <p:cNvSpPr txBox="1">
            <a:spLocks noChangeArrowheads="1"/>
          </p:cNvSpPr>
          <p:nvPr/>
        </p:nvSpPr>
        <p:spPr bwMode="auto">
          <a:xfrm>
            <a:off x="4608513" y="2708275"/>
            <a:ext cx="4535487" cy="1190625"/>
          </a:xfrm>
          <a:prstGeom prst="rect">
            <a:avLst/>
          </a:prstGeom>
          <a:noFill/>
          <a:ln w="9525">
            <a:noFill/>
            <a:miter lim="800000"/>
            <a:headEnd/>
            <a:tailEnd/>
          </a:ln>
          <a:effectLst/>
        </p:spPr>
        <p:txBody>
          <a:bodyPr>
            <a:spAutoFit/>
          </a:bodyPr>
          <a:lstStyle/>
          <a:p>
            <a:pPr>
              <a:spcBef>
                <a:spcPct val="50000"/>
              </a:spcBef>
            </a:pPr>
            <a:r>
              <a:rPr lang="en-GB"/>
              <a:t>Firm expects that price increase would not be replicated by other companies, causing company raising prices to suffer a considerable reduction in sales.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Line 6"/>
          <p:cNvSpPr>
            <a:spLocks noChangeShapeType="1"/>
          </p:cNvSpPr>
          <p:nvPr/>
        </p:nvSpPr>
        <p:spPr bwMode="auto">
          <a:xfrm flipV="1">
            <a:off x="1331913" y="1916113"/>
            <a:ext cx="0" cy="4176712"/>
          </a:xfrm>
          <a:prstGeom prst="line">
            <a:avLst/>
          </a:prstGeom>
          <a:noFill/>
          <a:ln w="63500">
            <a:solidFill>
              <a:srgbClr val="0000FF"/>
            </a:solidFill>
            <a:round/>
            <a:headEnd/>
            <a:tailEnd type="triangle" w="med" len="med"/>
          </a:ln>
        </p:spPr>
        <p:txBody>
          <a:bodyPr/>
          <a:lstStyle/>
          <a:p>
            <a:endParaRPr lang="en-GB"/>
          </a:p>
        </p:txBody>
      </p:sp>
      <p:sp>
        <p:nvSpPr>
          <p:cNvPr id="12295" name="Line 7"/>
          <p:cNvSpPr>
            <a:spLocks noChangeShapeType="1"/>
          </p:cNvSpPr>
          <p:nvPr/>
        </p:nvSpPr>
        <p:spPr bwMode="auto">
          <a:xfrm>
            <a:off x="1331913" y="6092825"/>
            <a:ext cx="5688012" cy="0"/>
          </a:xfrm>
          <a:prstGeom prst="line">
            <a:avLst/>
          </a:prstGeom>
          <a:noFill/>
          <a:ln w="63500">
            <a:solidFill>
              <a:srgbClr val="0000FF"/>
            </a:solidFill>
            <a:round/>
            <a:headEnd/>
            <a:tailEnd type="triangle" w="med" len="med"/>
          </a:ln>
        </p:spPr>
        <p:txBody>
          <a:bodyPr/>
          <a:lstStyle/>
          <a:p>
            <a:endParaRPr lang="en-GB"/>
          </a:p>
        </p:txBody>
      </p:sp>
      <p:sp>
        <p:nvSpPr>
          <p:cNvPr id="12296" name="Line 8"/>
          <p:cNvSpPr>
            <a:spLocks noChangeShapeType="1"/>
          </p:cNvSpPr>
          <p:nvPr/>
        </p:nvSpPr>
        <p:spPr bwMode="auto">
          <a:xfrm>
            <a:off x="1331913" y="2636838"/>
            <a:ext cx="1223962" cy="647700"/>
          </a:xfrm>
          <a:prstGeom prst="line">
            <a:avLst/>
          </a:prstGeom>
          <a:noFill/>
          <a:ln w="63500">
            <a:solidFill>
              <a:srgbClr val="0000FF"/>
            </a:solidFill>
            <a:round/>
            <a:headEnd/>
            <a:tailEnd/>
          </a:ln>
        </p:spPr>
        <p:txBody>
          <a:bodyPr/>
          <a:lstStyle/>
          <a:p>
            <a:endParaRPr lang="en-GB"/>
          </a:p>
        </p:txBody>
      </p:sp>
      <p:sp>
        <p:nvSpPr>
          <p:cNvPr id="12297" name="Line 9"/>
          <p:cNvSpPr>
            <a:spLocks noChangeShapeType="1"/>
          </p:cNvSpPr>
          <p:nvPr/>
        </p:nvSpPr>
        <p:spPr bwMode="auto">
          <a:xfrm>
            <a:off x="2555874" y="3284538"/>
            <a:ext cx="1728094" cy="2592734"/>
          </a:xfrm>
          <a:prstGeom prst="line">
            <a:avLst/>
          </a:prstGeom>
          <a:noFill/>
          <a:ln w="63500">
            <a:solidFill>
              <a:srgbClr val="0000FF"/>
            </a:solidFill>
            <a:round/>
            <a:headEnd/>
            <a:tailEnd/>
          </a:ln>
        </p:spPr>
        <p:txBody>
          <a:bodyPr/>
          <a:lstStyle/>
          <a:p>
            <a:endParaRPr lang="en-GB"/>
          </a:p>
        </p:txBody>
      </p:sp>
      <p:sp>
        <p:nvSpPr>
          <p:cNvPr id="12298" name="Line 10"/>
          <p:cNvSpPr>
            <a:spLocks noChangeShapeType="1"/>
          </p:cNvSpPr>
          <p:nvPr/>
        </p:nvSpPr>
        <p:spPr bwMode="auto">
          <a:xfrm>
            <a:off x="1331913" y="2636838"/>
            <a:ext cx="1223962" cy="1512887"/>
          </a:xfrm>
          <a:prstGeom prst="line">
            <a:avLst/>
          </a:prstGeom>
          <a:noFill/>
          <a:ln w="63500">
            <a:solidFill>
              <a:srgbClr val="0000FF"/>
            </a:solidFill>
            <a:round/>
            <a:headEnd/>
            <a:tailEnd/>
          </a:ln>
        </p:spPr>
        <p:txBody>
          <a:bodyPr/>
          <a:lstStyle/>
          <a:p>
            <a:endParaRPr lang="en-GB"/>
          </a:p>
        </p:txBody>
      </p:sp>
      <p:sp>
        <p:nvSpPr>
          <p:cNvPr id="12300" name="Line 12"/>
          <p:cNvSpPr>
            <a:spLocks noChangeShapeType="1"/>
          </p:cNvSpPr>
          <p:nvPr/>
        </p:nvSpPr>
        <p:spPr bwMode="auto">
          <a:xfrm>
            <a:off x="2555875" y="4941888"/>
            <a:ext cx="431800" cy="1008062"/>
          </a:xfrm>
          <a:prstGeom prst="line">
            <a:avLst/>
          </a:prstGeom>
          <a:noFill/>
          <a:ln w="63500">
            <a:solidFill>
              <a:srgbClr val="0000FF"/>
            </a:solidFill>
            <a:round/>
            <a:headEnd/>
            <a:tailEnd/>
          </a:ln>
        </p:spPr>
        <p:txBody>
          <a:bodyPr/>
          <a:lstStyle/>
          <a:p>
            <a:endParaRPr lang="en-GB"/>
          </a:p>
        </p:txBody>
      </p:sp>
      <p:sp>
        <p:nvSpPr>
          <p:cNvPr id="12302" name="Text Box 14"/>
          <p:cNvSpPr txBox="1">
            <a:spLocks noChangeArrowheads="1"/>
          </p:cNvSpPr>
          <p:nvPr/>
        </p:nvSpPr>
        <p:spPr bwMode="auto">
          <a:xfrm>
            <a:off x="4211960" y="5229200"/>
            <a:ext cx="1368425" cy="641350"/>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Average revenue</a:t>
            </a:r>
          </a:p>
        </p:txBody>
      </p:sp>
      <p:sp>
        <p:nvSpPr>
          <p:cNvPr id="12303" name="Text Box 15"/>
          <p:cNvSpPr txBox="1">
            <a:spLocks noChangeArrowheads="1"/>
          </p:cNvSpPr>
          <p:nvPr/>
        </p:nvSpPr>
        <p:spPr bwMode="auto">
          <a:xfrm>
            <a:off x="2771800" y="5301208"/>
            <a:ext cx="1368425" cy="641350"/>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Marginal revenue</a:t>
            </a:r>
          </a:p>
        </p:txBody>
      </p:sp>
      <p:sp>
        <p:nvSpPr>
          <p:cNvPr id="12304" name="Text Box 16"/>
          <p:cNvSpPr txBox="1">
            <a:spLocks noChangeArrowheads="1"/>
          </p:cNvSpPr>
          <p:nvPr/>
        </p:nvSpPr>
        <p:spPr bwMode="auto">
          <a:xfrm>
            <a:off x="2051720" y="6165304"/>
            <a:ext cx="1008062" cy="366713"/>
          </a:xfrm>
          <a:prstGeom prst="rect">
            <a:avLst/>
          </a:prstGeom>
          <a:noFill/>
          <a:ln w="9525">
            <a:noFill/>
            <a:miter lim="800000"/>
            <a:headEnd/>
            <a:tailEnd/>
          </a:ln>
          <a:effectLst/>
        </p:spPr>
        <p:txBody>
          <a:bodyPr>
            <a:spAutoFit/>
          </a:bodyPr>
          <a:lstStyle/>
          <a:p>
            <a:pPr>
              <a:spcBef>
                <a:spcPct val="50000"/>
              </a:spcBef>
            </a:pPr>
            <a:r>
              <a:rPr lang="en-GB" dirty="0"/>
              <a:t>Output</a:t>
            </a:r>
          </a:p>
        </p:txBody>
      </p:sp>
      <p:sp>
        <p:nvSpPr>
          <p:cNvPr id="12305" name="Arc 17"/>
          <p:cNvSpPr>
            <a:spLocks/>
          </p:cNvSpPr>
          <p:nvPr/>
        </p:nvSpPr>
        <p:spPr bwMode="auto">
          <a:xfrm rot="6897079">
            <a:off x="1124744" y="2772569"/>
            <a:ext cx="2833688" cy="2419350"/>
          </a:xfrm>
          <a:custGeom>
            <a:avLst/>
            <a:gdLst>
              <a:gd name="G0" fmla="+- 4075 0 0"/>
              <a:gd name="G1" fmla="+- 21600 0 0"/>
              <a:gd name="G2" fmla="+- 21600 0 0"/>
              <a:gd name="T0" fmla="*/ 0 w 24913"/>
              <a:gd name="T1" fmla="*/ 388 h 21600"/>
              <a:gd name="T2" fmla="*/ 24913 w 24913"/>
              <a:gd name="T3" fmla="*/ 15914 h 21600"/>
              <a:gd name="T4" fmla="*/ 4075 w 24913"/>
              <a:gd name="T5" fmla="*/ 21600 h 21600"/>
            </a:gdLst>
            <a:ahLst/>
            <a:cxnLst>
              <a:cxn ang="0">
                <a:pos x="T0" y="T1"/>
              </a:cxn>
              <a:cxn ang="0">
                <a:pos x="T2" y="T3"/>
              </a:cxn>
              <a:cxn ang="0">
                <a:pos x="T4" y="T5"/>
              </a:cxn>
            </a:cxnLst>
            <a:rect l="0" t="0" r="r" b="b"/>
            <a:pathLst>
              <a:path w="24913" h="21600" fill="none" extrusionOk="0">
                <a:moveTo>
                  <a:pt x="-1" y="387"/>
                </a:moveTo>
                <a:cubicBezTo>
                  <a:pt x="1342" y="129"/>
                  <a:pt x="2707" y="-1"/>
                  <a:pt x="4075" y="0"/>
                </a:cubicBezTo>
                <a:cubicBezTo>
                  <a:pt x="13814" y="0"/>
                  <a:pt x="22349" y="6517"/>
                  <a:pt x="24913" y="15913"/>
                </a:cubicBezTo>
              </a:path>
              <a:path w="24913" h="21600" stroke="0" extrusionOk="0">
                <a:moveTo>
                  <a:pt x="-1" y="387"/>
                </a:moveTo>
                <a:cubicBezTo>
                  <a:pt x="1342" y="129"/>
                  <a:pt x="2707" y="-1"/>
                  <a:pt x="4075" y="0"/>
                </a:cubicBezTo>
                <a:cubicBezTo>
                  <a:pt x="13814" y="0"/>
                  <a:pt x="22349" y="6517"/>
                  <a:pt x="24913" y="15913"/>
                </a:cubicBezTo>
                <a:lnTo>
                  <a:pt x="4075" y="21600"/>
                </a:lnTo>
                <a:close/>
              </a:path>
            </a:pathLst>
          </a:custGeom>
          <a:noFill/>
          <a:ln w="41275">
            <a:solidFill>
              <a:srgbClr val="FF0000"/>
            </a:solidFill>
            <a:round/>
            <a:headEnd/>
            <a:tailEnd/>
          </a:ln>
          <a:effectLst/>
        </p:spPr>
        <p:txBody>
          <a:bodyPr wrap="none" anchor="ctr"/>
          <a:lstStyle/>
          <a:p>
            <a:endParaRPr lang="en-GB"/>
          </a:p>
        </p:txBody>
      </p:sp>
      <p:sp>
        <p:nvSpPr>
          <p:cNvPr id="12307" name="Arc 19"/>
          <p:cNvSpPr>
            <a:spLocks/>
          </p:cNvSpPr>
          <p:nvPr/>
        </p:nvSpPr>
        <p:spPr bwMode="auto">
          <a:xfrm rot="6307128">
            <a:off x="1051719" y="1980407"/>
            <a:ext cx="2833687" cy="2419350"/>
          </a:xfrm>
          <a:custGeom>
            <a:avLst/>
            <a:gdLst>
              <a:gd name="G0" fmla="+- 4075 0 0"/>
              <a:gd name="G1" fmla="+- 21600 0 0"/>
              <a:gd name="G2" fmla="+- 21600 0 0"/>
              <a:gd name="T0" fmla="*/ 0 w 24913"/>
              <a:gd name="T1" fmla="*/ 388 h 21600"/>
              <a:gd name="T2" fmla="*/ 24913 w 24913"/>
              <a:gd name="T3" fmla="*/ 15914 h 21600"/>
              <a:gd name="T4" fmla="*/ 4075 w 24913"/>
              <a:gd name="T5" fmla="*/ 21600 h 21600"/>
            </a:gdLst>
            <a:ahLst/>
            <a:cxnLst>
              <a:cxn ang="0">
                <a:pos x="T0" y="T1"/>
              </a:cxn>
              <a:cxn ang="0">
                <a:pos x="T2" y="T3"/>
              </a:cxn>
              <a:cxn ang="0">
                <a:pos x="T4" y="T5"/>
              </a:cxn>
            </a:cxnLst>
            <a:rect l="0" t="0" r="r" b="b"/>
            <a:pathLst>
              <a:path w="24913" h="21600" fill="none" extrusionOk="0">
                <a:moveTo>
                  <a:pt x="-1" y="387"/>
                </a:moveTo>
                <a:cubicBezTo>
                  <a:pt x="1342" y="129"/>
                  <a:pt x="2707" y="-1"/>
                  <a:pt x="4075" y="0"/>
                </a:cubicBezTo>
                <a:cubicBezTo>
                  <a:pt x="13814" y="0"/>
                  <a:pt x="22349" y="6517"/>
                  <a:pt x="24913" y="15913"/>
                </a:cubicBezTo>
              </a:path>
              <a:path w="24913" h="21600" stroke="0" extrusionOk="0">
                <a:moveTo>
                  <a:pt x="-1" y="387"/>
                </a:moveTo>
                <a:cubicBezTo>
                  <a:pt x="1342" y="129"/>
                  <a:pt x="2707" y="-1"/>
                  <a:pt x="4075" y="0"/>
                </a:cubicBezTo>
                <a:cubicBezTo>
                  <a:pt x="13814" y="0"/>
                  <a:pt x="22349" y="6517"/>
                  <a:pt x="24913" y="15913"/>
                </a:cubicBezTo>
                <a:lnTo>
                  <a:pt x="4075" y="21600"/>
                </a:lnTo>
                <a:close/>
              </a:path>
            </a:pathLst>
          </a:custGeom>
          <a:noFill/>
          <a:ln w="41275">
            <a:solidFill>
              <a:srgbClr val="FF0000"/>
            </a:solidFill>
            <a:round/>
            <a:headEnd/>
            <a:tailEnd/>
          </a:ln>
          <a:effectLst/>
        </p:spPr>
        <p:txBody>
          <a:bodyPr wrap="none" anchor="ctr"/>
          <a:lstStyle/>
          <a:p>
            <a:endParaRPr lang="en-GB"/>
          </a:p>
        </p:txBody>
      </p:sp>
      <p:sp>
        <p:nvSpPr>
          <p:cNvPr id="12308" name="Text Box 20"/>
          <p:cNvSpPr txBox="1">
            <a:spLocks noChangeArrowheads="1"/>
          </p:cNvSpPr>
          <p:nvPr/>
        </p:nvSpPr>
        <p:spPr bwMode="auto">
          <a:xfrm>
            <a:off x="4067944" y="2852936"/>
            <a:ext cx="2160562"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 1</a:t>
            </a:r>
          </a:p>
        </p:txBody>
      </p:sp>
      <p:sp>
        <p:nvSpPr>
          <p:cNvPr id="12309" name="Text Box 21"/>
          <p:cNvSpPr txBox="1">
            <a:spLocks noChangeArrowheads="1"/>
          </p:cNvSpPr>
          <p:nvPr/>
        </p:nvSpPr>
        <p:spPr bwMode="auto">
          <a:xfrm>
            <a:off x="3851275" y="1844675"/>
            <a:ext cx="216088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 2</a:t>
            </a:r>
          </a:p>
        </p:txBody>
      </p:sp>
      <p:sp>
        <p:nvSpPr>
          <p:cNvPr id="12310" name="Text Box 22"/>
          <p:cNvSpPr txBox="1">
            <a:spLocks noChangeArrowheads="1"/>
          </p:cNvSpPr>
          <p:nvPr/>
        </p:nvSpPr>
        <p:spPr bwMode="auto">
          <a:xfrm>
            <a:off x="971600" y="1484784"/>
            <a:ext cx="792163" cy="366713"/>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Price</a:t>
            </a:r>
          </a:p>
        </p:txBody>
      </p:sp>
      <p:sp>
        <p:nvSpPr>
          <p:cNvPr id="12311" name="Line 23"/>
          <p:cNvSpPr>
            <a:spLocks noChangeShapeType="1"/>
          </p:cNvSpPr>
          <p:nvPr/>
        </p:nvSpPr>
        <p:spPr bwMode="auto">
          <a:xfrm flipH="1">
            <a:off x="1331913" y="3284538"/>
            <a:ext cx="1223962" cy="0"/>
          </a:xfrm>
          <a:prstGeom prst="line">
            <a:avLst/>
          </a:prstGeom>
          <a:noFill/>
          <a:ln w="31750">
            <a:solidFill>
              <a:schemeClr val="tx1"/>
            </a:solidFill>
            <a:prstDash val="dash"/>
            <a:round/>
            <a:headEnd/>
            <a:tailEnd/>
          </a:ln>
          <a:effectLst/>
        </p:spPr>
        <p:txBody>
          <a:bodyPr/>
          <a:lstStyle/>
          <a:p>
            <a:endParaRPr lang="en-GB"/>
          </a:p>
        </p:txBody>
      </p:sp>
      <p:sp>
        <p:nvSpPr>
          <p:cNvPr id="12312" name="Text Box 24"/>
          <p:cNvSpPr txBox="1">
            <a:spLocks noChangeArrowheads="1"/>
          </p:cNvSpPr>
          <p:nvPr/>
        </p:nvSpPr>
        <p:spPr bwMode="auto">
          <a:xfrm>
            <a:off x="467544" y="3068960"/>
            <a:ext cx="79208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a:t>
            </a:r>
          </a:p>
        </p:txBody>
      </p:sp>
      <p:sp>
        <p:nvSpPr>
          <p:cNvPr id="12313" name="Line 25"/>
          <p:cNvSpPr>
            <a:spLocks noChangeShapeType="1"/>
          </p:cNvSpPr>
          <p:nvPr/>
        </p:nvSpPr>
        <p:spPr bwMode="auto">
          <a:xfrm flipH="1" flipV="1">
            <a:off x="3779912" y="2996952"/>
            <a:ext cx="72008" cy="936104"/>
          </a:xfrm>
          <a:prstGeom prst="line">
            <a:avLst/>
          </a:prstGeom>
          <a:noFill/>
          <a:ln w="63500">
            <a:solidFill>
              <a:srgbClr val="0000FF"/>
            </a:solidFill>
            <a:round/>
            <a:headEnd/>
            <a:tailEnd type="triangle" w="med" len="med"/>
          </a:ln>
        </p:spPr>
        <p:txBody>
          <a:bodyPr/>
          <a:lstStyle/>
          <a:p>
            <a:endParaRPr lang="en-GB"/>
          </a:p>
        </p:txBody>
      </p:sp>
      <p:sp>
        <p:nvSpPr>
          <p:cNvPr id="12314" name="Line 26"/>
          <p:cNvSpPr>
            <a:spLocks noChangeShapeType="1"/>
          </p:cNvSpPr>
          <p:nvPr/>
        </p:nvSpPr>
        <p:spPr bwMode="auto">
          <a:xfrm flipH="1" flipV="1">
            <a:off x="1835696" y="4437112"/>
            <a:ext cx="0" cy="576063"/>
          </a:xfrm>
          <a:prstGeom prst="line">
            <a:avLst/>
          </a:prstGeom>
          <a:noFill/>
          <a:ln w="63500">
            <a:solidFill>
              <a:srgbClr val="0000FF"/>
            </a:solidFill>
            <a:round/>
            <a:headEnd/>
            <a:tailEnd type="triangle" w="med" len="med"/>
          </a:ln>
        </p:spPr>
        <p:txBody>
          <a:bodyPr/>
          <a:lstStyle/>
          <a:p>
            <a:endParaRPr lang="en-GB"/>
          </a:p>
        </p:txBody>
      </p:sp>
      <p:sp>
        <p:nvSpPr>
          <p:cNvPr id="12315" name="Text Box 27"/>
          <p:cNvSpPr txBox="1">
            <a:spLocks noChangeArrowheads="1"/>
          </p:cNvSpPr>
          <p:nvPr/>
        </p:nvSpPr>
        <p:spPr bwMode="auto">
          <a:xfrm>
            <a:off x="4788024" y="3573016"/>
            <a:ext cx="4176713" cy="1754326"/>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Marginal cost can vary between MC1 and MC2 without affecting price within the oligopoly market, due to oligopoly being uncertain how their competitors  would respond to a price change.</a:t>
            </a:r>
          </a:p>
        </p:txBody>
      </p:sp>
      <p:sp>
        <p:nvSpPr>
          <p:cNvPr id="24" name="Line 12"/>
          <p:cNvSpPr>
            <a:spLocks noChangeShapeType="1"/>
          </p:cNvSpPr>
          <p:nvPr/>
        </p:nvSpPr>
        <p:spPr bwMode="auto">
          <a:xfrm>
            <a:off x="2555776" y="4149080"/>
            <a:ext cx="0" cy="792088"/>
          </a:xfrm>
          <a:prstGeom prst="line">
            <a:avLst/>
          </a:prstGeom>
          <a:noFill/>
          <a:ln w="63500">
            <a:solidFill>
              <a:srgbClr val="0000FF"/>
            </a:solidFill>
            <a:round/>
            <a:headEnd/>
            <a:tailEnd/>
          </a:ln>
        </p:spPr>
        <p:txBody>
          <a:bodyPr/>
          <a:lstStyle/>
          <a:p>
            <a:endParaRPr lang="en-GB"/>
          </a:p>
        </p:txBody>
      </p:sp>
      <p:sp>
        <p:nvSpPr>
          <p:cNvPr id="25" name="Line 23"/>
          <p:cNvSpPr>
            <a:spLocks noChangeShapeType="1"/>
          </p:cNvSpPr>
          <p:nvPr/>
        </p:nvSpPr>
        <p:spPr bwMode="auto">
          <a:xfrm>
            <a:off x="2555774" y="4941168"/>
            <a:ext cx="1" cy="1152128"/>
          </a:xfrm>
          <a:prstGeom prst="line">
            <a:avLst/>
          </a:prstGeom>
          <a:noFill/>
          <a:ln w="31750">
            <a:solidFill>
              <a:schemeClr val="tx1"/>
            </a:solidFill>
            <a:prstDash val="dash"/>
            <a:round/>
            <a:headEnd/>
            <a:tailEnd/>
          </a:ln>
          <a:effectLst/>
        </p:spPr>
        <p:txBody>
          <a:bodyPr/>
          <a:lstStyle/>
          <a:p>
            <a:endParaRPr lang="en-GB"/>
          </a:p>
        </p:txBody>
      </p:sp>
      <p:sp>
        <p:nvSpPr>
          <p:cNvPr id="26" name="Line 23"/>
          <p:cNvSpPr>
            <a:spLocks noChangeShapeType="1"/>
          </p:cNvSpPr>
          <p:nvPr/>
        </p:nvSpPr>
        <p:spPr bwMode="auto">
          <a:xfrm flipH="1">
            <a:off x="2555775" y="3284984"/>
            <a:ext cx="0" cy="864096"/>
          </a:xfrm>
          <a:prstGeom prst="line">
            <a:avLst/>
          </a:prstGeom>
          <a:noFill/>
          <a:ln w="31750">
            <a:solidFill>
              <a:schemeClr val="tx1"/>
            </a:solidFill>
            <a:prstDash val="dash"/>
            <a:round/>
            <a:headEnd/>
            <a:tailEnd/>
          </a:ln>
          <a:effectLst/>
        </p:spPr>
        <p:txBody>
          <a:bodyPr/>
          <a:lstStyle/>
          <a:p>
            <a:endParaRPr lang="en-GB"/>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Line 6"/>
          <p:cNvSpPr>
            <a:spLocks noChangeShapeType="1"/>
          </p:cNvSpPr>
          <p:nvPr/>
        </p:nvSpPr>
        <p:spPr bwMode="auto">
          <a:xfrm flipV="1">
            <a:off x="1331913" y="1916113"/>
            <a:ext cx="0" cy="4176712"/>
          </a:xfrm>
          <a:prstGeom prst="line">
            <a:avLst/>
          </a:prstGeom>
          <a:noFill/>
          <a:ln w="63500">
            <a:solidFill>
              <a:srgbClr val="0000FF"/>
            </a:solidFill>
            <a:round/>
            <a:headEnd/>
            <a:tailEnd type="triangle" w="med" len="med"/>
          </a:ln>
        </p:spPr>
        <p:txBody>
          <a:bodyPr/>
          <a:lstStyle/>
          <a:p>
            <a:endParaRPr lang="en-GB"/>
          </a:p>
        </p:txBody>
      </p:sp>
      <p:sp>
        <p:nvSpPr>
          <p:cNvPr id="12295" name="Line 7"/>
          <p:cNvSpPr>
            <a:spLocks noChangeShapeType="1"/>
          </p:cNvSpPr>
          <p:nvPr/>
        </p:nvSpPr>
        <p:spPr bwMode="auto">
          <a:xfrm>
            <a:off x="1331913" y="6092825"/>
            <a:ext cx="5688012" cy="0"/>
          </a:xfrm>
          <a:prstGeom prst="line">
            <a:avLst/>
          </a:prstGeom>
          <a:noFill/>
          <a:ln w="63500">
            <a:solidFill>
              <a:srgbClr val="0000FF"/>
            </a:solidFill>
            <a:round/>
            <a:headEnd/>
            <a:tailEnd type="triangle" w="med" len="med"/>
          </a:ln>
        </p:spPr>
        <p:txBody>
          <a:bodyPr/>
          <a:lstStyle/>
          <a:p>
            <a:endParaRPr lang="en-GB"/>
          </a:p>
        </p:txBody>
      </p:sp>
      <p:sp>
        <p:nvSpPr>
          <p:cNvPr id="12296" name="Line 8"/>
          <p:cNvSpPr>
            <a:spLocks noChangeShapeType="1"/>
          </p:cNvSpPr>
          <p:nvPr/>
        </p:nvSpPr>
        <p:spPr bwMode="auto">
          <a:xfrm>
            <a:off x="1331913" y="2636838"/>
            <a:ext cx="1223962" cy="647700"/>
          </a:xfrm>
          <a:prstGeom prst="line">
            <a:avLst/>
          </a:prstGeom>
          <a:noFill/>
          <a:ln w="63500">
            <a:solidFill>
              <a:srgbClr val="0000FF"/>
            </a:solidFill>
            <a:round/>
            <a:headEnd/>
            <a:tailEnd/>
          </a:ln>
        </p:spPr>
        <p:txBody>
          <a:bodyPr/>
          <a:lstStyle/>
          <a:p>
            <a:endParaRPr lang="en-GB"/>
          </a:p>
        </p:txBody>
      </p:sp>
      <p:sp>
        <p:nvSpPr>
          <p:cNvPr id="12297" name="Line 9"/>
          <p:cNvSpPr>
            <a:spLocks noChangeShapeType="1"/>
          </p:cNvSpPr>
          <p:nvPr/>
        </p:nvSpPr>
        <p:spPr bwMode="auto">
          <a:xfrm>
            <a:off x="2555874" y="3284538"/>
            <a:ext cx="1728094" cy="2592734"/>
          </a:xfrm>
          <a:prstGeom prst="line">
            <a:avLst/>
          </a:prstGeom>
          <a:noFill/>
          <a:ln w="63500">
            <a:solidFill>
              <a:srgbClr val="0000FF"/>
            </a:solidFill>
            <a:round/>
            <a:headEnd/>
            <a:tailEnd/>
          </a:ln>
        </p:spPr>
        <p:txBody>
          <a:bodyPr/>
          <a:lstStyle/>
          <a:p>
            <a:endParaRPr lang="en-GB"/>
          </a:p>
        </p:txBody>
      </p:sp>
      <p:sp>
        <p:nvSpPr>
          <p:cNvPr id="12298" name="Line 10"/>
          <p:cNvSpPr>
            <a:spLocks noChangeShapeType="1"/>
          </p:cNvSpPr>
          <p:nvPr/>
        </p:nvSpPr>
        <p:spPr bwMode="auto">
          <a:xfrm>
            <a:off x="1331913" y="2636838"/>
            <a:ext cx="1223962" cy="1512887"/>
          </a:xfrm>
          <a:prstGeom prst="line">
            <a:avLst/>
          </a:prstGeom>
          <a:noFill/>
          <a:ln w="63500">
            <a:solidFill>
              <a:srgbClr val="0000FF"/>
            </a:solidFill>
            <a:round/>
            <a:headEnd/>
            <a:tailEnd/>
          </a:ln>
        </p:spPr>
        <p:txBody>
          <a:bodyPr/>
          <a:lstStyle/>
          <a:p>
            <a:endParaRPr lang="en-GB"/>
          </a:p>
        </p:txBody>
      </p:sp>
      <p:sp>
        <p:nvSpPr>
          <p:cNvPr id="12300" name="Line 12"/>
          <p:cNvSpPr>
            <a:spLocks noChangeShapeType="1"/>
          </p:cNvSpPr>
          <p:nvPr/>
        </p:nvSpPr>
        <p:spPr bwMode="auto">
          <a:xfrm>
            <a:off x="2555875" y="4941888"/>
            <a:ext cx="431800" cy="1008062"/>
          </a:xfrm>
          <a:prstGeom prst="line">
            <a:avLst/>
          </a:prstGeom>
          <a:noFill/>
          <a:ln w="63500">
            <a:solidFill>
              <a:srgbClr val="0000FF"/>
            </a:solidFill>
            <a:round/>
            <a:headEnd/>
            <a:tailEnd/>
          </a:ln>
        </p:spPr>
        <p:txBody>
          <a:bodyPr/>
          <a:lstStyle/>
          <a:p>
            <a:endParaRPr lang="en-GB"/>
          </a:p>
        </p:txBody>
      </p:sp>
      <p:sp>
        <p:nvSpPr>
          <p:cNvPr id="12302" name="Text Box 14"/>
          <p:cNvSpPr txBox="1">
            <a:spLocks noChangeArrowheads="1"/>
          </p:cNvSpPr>
          <p:nvPr/>
        </p:nvSpPr>
        <p:spPr bwMode="auto">
          <a:xfrm>
            <a:off x="4211960" y="5229200"/>
            <a:ext cx="1368425" cy="641350"/>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Average revenue</a:t>
            </a:r>
          </a:p>
        </p:txBody>
      </p:sp>
      <p:sp>
        <p:nvSpPr>
          <p:cNvPr id="12303" name="Text Box 15"/>
          <p:cNvSpPr txBox="1">
            <a:spLocks noChangeArrowheads="1"/>
          </p:cNvSpPr>
          <p:nvPr/>
        </p:nvSpPr>
        <p:spPr bwMode="auto">
          <a:xfrm>
            <a:off x="2771800" y="5301208"/>
            <a:ext cx="1368425" cy="641350"/>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Marginal revenue</a:t>
            </a:r>
          </a:p>
        </p:txBody>
      </p:sp>
      <p:sp>
        <p:nvSpPr>
          <p:cNvPr id="12304" name="Text Box 16"/>
          <p:cNvSpPr txBox="1">
            <a:spLocks noChangeArrowheads="1"/>
          </p:cNvSpPr>
          <p:nvPr/>
        </p:nvSpPr>
        <p:spPr bwMode="auto">
          <a:xfrm>
            <a:off x="2051720" y="6165304"/>
            <a:ext cx="1008062" cy="366713"/>
          </a:xfrm>
          <a:prstGeom prst="rect">
            <a:avLst/>
          </a:prstGeom>
          <a:noFill/>
          <a:ln w="9525">
            <a:noFill/>
            <a:miter lim="800000"/>
            <a:headEnd/>
            <a:tailEnd/>
          </a:ln>
          <a:effectLst/>
        </p:spPr>
        <p:txBody>
          <a:bodyPr>
            <a:spAutoFit/>
          </a:bodyPr>
          <a:lstStyle/>
          <a:p>
            <a:pPr>
              <a:spcBef>
                <a:spcPct val="50000"/>
              </a:spcBef>
            </a:pPr>
            <a:r>
              <a:rPr lang="en-GB" dirty="0"/>
              <a:t>Output</a:t>
            </a:r>
          </a:p>
        </p:txBody>
      </p:sp>
      <p:sp>
        <p:nvSpPr>
          <p:cNvPr id="12307" name="Arc 19"/>
          <p:cNvSpPr>
            <a:spLocks/>
          </p:cNvSpPr>
          <p:nvPr/>
        </p:nvSpPr>
        <p:spPr bwMode="auto">
          <a:xfrm rot="6307128">
            <a:off x="1092105" y="2318460"/>
            <a:ext cx="2833687" cy="2419350"/>
          </a:xfrm>
          <a:custGeom>
            <a:avLst/>
            <a:gdLst>
              <a:gd name="G0" fmla="+- 4075 0 0"/>
              <a:gd name="G1" fmla="+- 21600 0 0"/>
              <a:gd name="G2" fmla="+- 21600 0 0"/>
              <a:gd name="T0" fmla="*/ 0 w 24913"/>
              <a:gd name="T1" fmla="*/ 388 h 21600"/>
              <a:gd name="T2" fmla="*/ 24913 w 24913"/>
              <a:gd name="T3" fmla="*/ 15914 h 21600"/>
              <a:gd name="T4" fmla="*/ 4075 w 24913"/>
              <a:gd name="T5" fmla="*/ 21600 h 21600"/>
            </a:gdLst>
            <a:ahLst/>
            <a:cxnLst>
              <a:cxn ang="0">
                <a:pos x="T0" y="T1"/>
              </a:cxn>
              <a:cxn ang="0">
                <a:pos x="T2" y="T3"/>
              </a:cxn>
              <a:cxn ang="0">
                <a:pos x="T4" y="T5"/>
              </a:cxn>
            </a:cxnLst>
            <a:rect l="0" t="0" r="r" b="b"/>
            <a:pathLst>
              <a:path w="24913" h="21600" fill="none" extrusionOk="0">
                <a:moveTo>
                  <a:pt x="-1" y="387"/>
                </a:moveTo>
                <a:cubicBezTo>
                  <a:pt x="1342" y="129"/>
                  <a:pt x="2707" y="-1"/>
                  <a:pt x="4075" y="0"/>
                </a:cubicBezTo>
                <a:cubicBezTo>
                  <a:pt x="13814" y="0"/>
                  <a:pt x="22349" y="6517"/>
                  <a:pt x="24913" y="15913"/>
                </a:cubicBezTo>
              </a:path>
              <a:path w="24913" h="21600" stroke="0" extrusionOk="0">
                <a:moveTo>
                  <a:pt x="-1" y="387"/>
                </a:moveTo>
                <a:cubicBezTo>
                  <a:pt x="1342" y="129"/>
                  <a:pt x="2707" y="-1"/>
                  <a:pt x="4075" y="0"/>
                </a:cubicBezTo>
                <a:cubicBezTo>
                  <a:pt x="13814" y="0"/>
                  <a:pt x="22349" y="6517"/>
                  <a:pt x="24913" y="15913"/>
                </a:cubicBezTo>
                <a:lnTo>
                  <a:pt x="4075" y="21600"/>
                </a:lnTo>
                <a:close/>
              </a:path>
            </a:pathLst>
          </a:custGeom>
          <a:noFill/>
          <a:ln w="41275">
            <a:solidFill>
              <a:srgbClr val="FF0000"/>
            </a:solidFill>
            <a:round/>
            <a:headEnd/>
            <a:tailEnd/>
          </a:ln>
          <a:effectLst/>
        </p:spPr>
        <p:txBody>
          <a:bodyPr wrap="none" anchor="ctr"/>
          <a:lstStyle/>
          <a:p>
            <a:endParaRPr lang="en-GB"/>
          </a:p>
        </p:txBody>
      </p:sp>
      <p:sp>
        <p:nvSpPr>
          <p:cNvPr id="12309" name="Text Box 21"/>
          <p:cNvSpPr txBox="1">
            <a:spLocks noChangeArrowheads="1"/>
          </p:cNvSpPr>
          <p:nvPr/>
        </p:nvSpPr>
        <p:spPr bwMode="auto">
          <a:xfrm>
            <a:off x="3275856" y="2060848"/>
            <a:ext cx="1944215"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Marginal Cost</a:t>
            </a:r>
          </a:p>
        </p:txBody>
      </p:sp>
      <p:sp>
        <p:nvSpPr>
          <p:cNvPr id="12310" name="Text Box 22"/>
          <p:cNvSpPr txBox="1">
            <a:spLocks noChangeArrowheads="1"/>
          </p:cNvSpPr>
          <p:nvPr/>
        </p:nvSpPr>
        <p:spPr bwMode="auto">
          <a:xfrm>
            <a:off x="971600" y="1484784"/>
            <a:ext cx="792163" cy="366713"/>
          </a:xfrm>
          <a:prstGeom prst="rect">
            <a:avLst/>
          </a:prstGeom>
          <a:noFill/>
          <a:ln w="9525">
            <a:noFill/>
            <a:miter lim="800000"/>
            <a:headEnd/>
            <a:tailEnd/>
          </a:ln>
          <a:effectLst/>
        </p:spPr>
        <p:txBody>
          <a:bodyPr>
            <a:spAutoFit/>
          </a:bodyPr>
          <a:lstStyle/>
          <a:p>
            <a:pPr>
              <a:spcBef>
                <a:spcPct val="50000"/>
              </a:spcBef>
            </a:pPr>
            <a:r>
              <a:rPr lang="en-GB" b="1" dirty="0">
                <a:solidFill>
                  <a:srgbClr val="0066FF"/>
                </a:solidFill>
              </a:rPr>
              <a:t>Price</a:t>
            </a:r>
          </a:p>
        </p:txBody>
      </p:sp>
      <p:sp>
        <p:nvSpPr>
          <p:cNvPr id="12311" name="Line 23"/>
          <p:cNvSpPr>
            <a:spLocks noChangeShapeType="1"/>
          </p:cNvSpPr>
          <p:nvPr/>
        </p:nvSpPr>
        <p:spPr bwMode="auto">
          <a:xfrm flipH="1">
            <a:off x="1331913" y="3284538"/>
            <a:ext cx="1223962" cy="0"/>
          </a:xfrm>
          <a:prstGeom prst="line">
            <a:avLst/>
          </a:prstGeom>
          <a:noFill/>
          <a:ln w="31750">
            <a:solidFill>
              <a:schemeClr val="tx1"/>
            </a:solidFill>
            <a:prstDash val="dash"/>
            <a:round/>
            <a:headEnd/>
            <a:tailEnd/>
          </a:ln>
          <a:effectLst/>
        </p:spPr>
        <p:txBody>
          <a:bodyPr/>
          <a:lstStyle/>
          <a:p>
            <a:endParaRPr lang="en-GB"/>
          </a:p>
        </p:txBody>
      </p:sp>
      <p:sp>
        <p:nvSpPr>
          <p:cNvPr id="12312" name="Text Box 24"/>
          <p:cNvSpPr txBox="1">
            <a:spLocks noChangeArrowheads="1"/>
          </p:cNvSpPr>
          <p:nvPr/>
        </p:nvSpPr>
        <p:spPr bwMode="auto">
          <a:xfrm>
            <a:off x="467544" y="3068960"/>
            <a:ext cx="792088"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0066FF"/>
                </a:solidFill>
              </a:rPr>
              <a:t>Price</a:t>
            </a:r>
          </a:p>
        </p:txBody>
      </p:sp>
      <p:sp>
        <p:nvSpPr>
          <p:cNvPr id="24" name="Line 12"/>
          <p:cNvSpPr>
            <a:spLocks noChangeShapeType="1"/>
          </p:cNvSpPr>
          <p:nvPr/>
        </p:nvSpPr>
        <p:spPr bwMode="auto">
          <a:xfrm>
            <a:off x="2555776" y="4149080"/>
            <a:ext cx="0" cy="792088"/>
          </a:xfrm>
          <a:prstGeom prst="line">
            <a:avLst/>
          </a:prstGeom>
          <a:noFill/>
          <a:ln w="63500">
            <a:solidFill>
              <a:srgbClr val="0000FF"/>
            </a:solidFill>
            <a:round/>
            <a:headEnd/>
            <a:tailEnd/>
          </a:ln>
        </p:spPr>
        <p:txBody>
          <a:bodyPr/>
          <a:lstStyle/>
          <a:p>
            <a:endParaRPr lang="en-GB"/>
          </a:p>
        </p:txBody>
      </p:sp>
      <p:sp>
        <p:nvSpPr>
          <p:cNvPr id="25" name="Line 23"/>
          <p:cNvSpPr>
            <a:spLocks noChangeShapeType="1"/>
          </p:cNvSpPr>
          <p:nvPr/>
        </p:nvSpPr>
        <p:spPr bwMode="auto">
          <a:xfrm>
            <a:off x="2555774" y="4941168"/>
            <a:ext cx="1" cy="1152128"/>
          </a:xfrm>
          <a:prstGeom prst="line">
            <a:avLst/>
          </a:prstGeom>
          <a:noFill/>
          <a:ln w="31750">
            <a:solidFill>
              <a:schemeClr val="tx1"/>
            </a:solidFill>
            <a:prstDash val="dash"/>
            <a:round/>
            <a:headEnd/>
            <a:tailEnd/>
          </a:ln>
          <a:effectLst/>
        </p:spPr>
        <p:txBody>
          <a:bodyPr/>
          <a:lstStyle/>
          <a:p>
            <a:endParaRPr lang="en-GB"/>
          </a:p>
        </p:txBody>
      </p:sp>
      <p:sp>
        <p:nvSpPr>
          <p:cNvPr id="26" name="Line 23"/>
          <p:cNvSpPr>
            <a:spLocks noChangeShapeType="1"/>
          </p:cNvSpPr>
          <p:nvPr/>
        </p:nvSpPr>
        <p:spPr bwMode="auto">
          <a:xfrm flipH="1">
            <a:off x="2555775" y="3284984"/>
            <a:ext cx="0" cy="864096"/>
          </a:xfrm>
          <a:prstGeom prst="line">
            <a:avLst/>
          </a:prstGeom>
          <a:noFill/>
          <a:ln w="31750">
            <a:solidFill>
              <a:schemeClr val="tx1"/>
            </a:solidFill>
            <a:prstDash val="dash"/>
            <a:round/>
            <a:headEnd/>
            <a:tailEnd/>
          </a:ln>
          <a:effectLst/>
        </p:spPr>
        <p:txBody>
          <a:bodyPr/>
          <a:lstStyle/>
          <a:p>
            <a:endParaRPr lang="en-GB"/>
          </a:p>
        </p:txBody>
      </p:sp>
      <p:sp>
        <p:nvSpPr>
          <p:cNvPr id="28" name="Arc 20"/>
          <p:cNvSpPr>
            <a:spLocks/>
          </p:cNvSpPr>
          <p:nvPr/>
        </p:nvSpPr>
        <p:spPr bwMode="auto">
          <a:xfrm rot="8206521">
            <a:off x="1832424" y="1880466"/>
            <a:ext cx="2307333" cy="2376553"/>
          </a:xfrm>
          <a:custGeom>
            <a:avLst/>
            <a:gdLst>
              <a:gd name="G0" fmla="+- 10657 0 0"/>
              <a:gd name="G1" fmla="+- 21600 0 0"/>
              <a:gd name="G2" fmla="+- 21600 0 0"/>
              <a:gd name="T0" fmla="*/ 0 w 32228"/>
              <a:gd name="T1" fmla="*/ 2812 h 21600"/>
              <a:gd name="T2" fmla="*/ 32228 w 32228"/>
              <a:gd name="T3" fmla="*/ 20478 h 21600"/>
              <a:gd name="T4" fmla="*/ 10657 w 32228"/>
              <a:gd name="T5" fmla="*/ 21600 h 21600"/>
            </a:gdLst>
            <a:ahLst/>
            <a:cxnLst>
              <a:cxn ang="0">
                <a:pos x="T0" y="T1"/>
              </a:cxn>
              <a:cxn ang="0">
                <a:pos x="T2" y="T3"/>
              </a:cxn>
              <a:cxn ang="0">
                <a:pos x="T4" y="T5"/>
              </a:cxn>
            </a:cxnLst>
            <a:rect l="0" t="0" r="r" b="b"/>
            <a:pathLst>
              <a:path w="32228" h="21600" fill="none" extrusionOk="0">
                <a:moveTo>
                  <a:pt x="0" y="2812"/>
                </a:moveTo>
                <a:cubicBezTo>
                  <a:pt x="3249" y="968"/>
                  <a:pt x="6921" y="-1"/>
                  <a:pt x="10657" y="0"/>
                </a:cubicBezTo>
                <a:cubicBezTo>
                  <a:pt x="22150" y="0"/>
                  <a:pt x="31630" y="9000"/>
                  <a:pt x="32227" y="20478"/>
                </a:cubicBezTo>
              </a:path>
              <a:path w="32228" h="21600" stroke="0" extrusionOk="0">
                <a:moveTo>
                  <a:pt x="0" y="2812"/>
                </a:moveTo>
                <a:cubicBezTo>
                  <a:pt x="3249" y="968"/>
                  <a:pt x="6921" y="-1"/>
                  <a:pt x="10657" y="0"/>
                </a:cubicBezTo>
                <a:cubicBezTo>
                  <a:pt x="22150" y="0"/>
                  <a:pt x="31630" y="9000"/>
                  <a:pt x="32227" y="20478"/>
                </a:cubicBezTo>
                <a:lnTo>
                  <a:pt x="10657" y="21600"/>
                </a:lnTo>
                <a:close/>
              </a:path>
            </a:pathLst>
          </a:custGeom>
          <a:noFill/>
          <a:ln w="41275">
            <a:solidFill>
              <a:srgbClr val="FF0000"/>
            </a:solidFill>
            <a:round/>
            <a:headEnd/>
            <a:tailEnd/>
          </a:ln>
          <a:effectLst/>
        </p:spPr>
        <p:txBody>
          <a:bodyPr wrap="none" anchor="ctr"/>
          <a:lstStyle/>
          <a:p>
            <a:endParaRPr lang="en-GB"/>
          </a:p>
        </p:txBody>
      </p:sp>
      <p:sp>
        <p:nvSpPr>
          <p:cNvPr id="29" name="Line 18"/>
          <p:cNvSpPr>
            <a:spLocks noChangeShapeType="1"/>
          </p:cNvSpPr>
          <p:nvPr/>
        </p:nvSpPr>
        <p:spPr bwMode="auto">
          <a:xfrm flipH="1" flipV="1">
            <a:off x="3419872" y="4005064"/>
            <a:ext cx="1152128" cy="431725"/>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0" name="TextBox 29"/>
          <p:cNvSpPr txBox="1"/>
          <p:nvPr/>
        </p:nvSpPr>
        <p:spPr>
          <a:xfrm>
            <a:off x="4716016" y="4221088"/>
            <a:ext cx="2952328" cy="646331"/>
          </a:xfrm>
          <a:prstGeom prst="rect">
            <a:avLst/>
          </a:prstGeom>
          <a:noFill/>
        </p:spPr>
        <p:txBody>
          <a:bodyPr wrap="square" rtlCol="0">
            <a:spAutoFit/>
          </a:bodyPr>
          <a:lstStyle/>
          <a:p>
            <a:r>
              <a:rPr lang="en-GB" dirty="0"/>
              <a:t>MC cuts the lowest point of the AC curve</a:t>
            </a:r>
          </a:p>
        </p:txBody>
      </p:sp>
      <p:sp>
        <p:nvSpPr>
          <p:cNvPr id="31" name="Rounded Rectangle 30"/>
          <p:cNvSpPr/>
          <p:nvPr/>
        </p:nvSpPr>
        <p:spPr>
          <a:xfrm>
            <a:off x="1331640" y="3284984"/>
            <a:ext cx="1224136" cy="576064"/>
          </a:xfrm>
          <a:prstGeom prst="roundRect">
            <a:avLst/>
          </a:prstGeom>
          <a:solidFill>
            <a:srgbClr val="0066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Profit</a:t>
            </a:r>
            <a:endParaRPr lang="en-GB" b="1" dirty="0">
              <a:solidFill>
                <a:schemeClr val="tx1"/>
              </a:solidFill>
            </a:endParaRPr>
          </a:p>
        </p:txBody>
      </p:sp>
      <p:sp>
        <p:nvSpPr>
          <p:cNvPr id="32" name="Line 54"/>
          <p:cNvSpPr>
            <a:spLocks noChangeShapeType="1"/>
          </p:cNvSpPr>
          <p:nvPr/>
        </p:nvSpPr>
        <p:spPr bwMode="auto">
          <a:xfrm flipH="1">
            <a:off x="2267744" y="1484784"/>
            <a:ext cx="1296144" cy="1944216"/>
          </a:xfrm>
          <a:prstGeom prst="line">
            <a:avLst/>
          </a:prstGeom>
          <a:ln w="38100">
            <a:solidFill>
              <a:srgbClr val="0066FF"/>
            </a:solidFill>
            <a:tailEnd type="triangle"/>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3" name="TextBox 32"/>
          <p:cNvSpPr txBox="1"/>
          <p:nvPr/>
        </p:nvSpPr>
        <p:spPr>
          <a:xfrm>
            <a:off x="3203848" y="1124744"/>
            <a:ext cx="2880320" cy="369332"/>
          </a:xfrm>
          <a:prstGeom prst="rect">
            <a:avLst/>
          </a:prstGeom>
          <a:noFill/>
        </p:spPr>
        <p:txBody>
          <a:bodyPr wrap="square" rtlCol="0">
            <a:spAutoFit/>
          </a:bodyPr>
          <a:lstStyle/>
          <a:p>
            <a:r>
              <a:rPr lang="en-GB" b="1" dirty="0">
                <a:solidFill>
                  <a:srgbClr val="0066FF"/>
                </a:solidFill>
              </a:rPr>
              <a:t>Super-normal profit</a:t>
            </a:r>
          </a:p>
        </p:txBody>
      </p:sp>
      <p:sp>
        <p:nvSpPr>
          <p:cNvPr id="34" name="Text Box 21"/>
          <p:cNvSpPr txBox="1">
            <a:spLocks noChangeArrowheads="1"/>
          </p:cNvSpPr>
          <p:nvPr/>
        </p:nvSpPr>
        <p:spPr bwMode="auto">
          <a:xfrm>
            <a:off x="4211960" y="2636912"/>
            <a:ext cx="2088232" cy="369332"/>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Average Cost</a:t>
            </a:r>
          </a:p>
        </p:txBody>
      </p:sp>
      <p:sp>
        <p:nvSpPr>
          <p:cNvPr id="35" name="Rectangle 34"/>
          <p:cNvSpPr/>
          <p:nvPr/>
        </p:nvSpPr>
        <p:spPr>
          <a:xfrm>
            <a:off x="1331640" y="3861048"/>
            <a:ext cx="1224136" cy="2232248"/>
          </a:xfrm>
          <a:prstGeom prst="rect">
            <a:avLst/>
          </a:prstGeom>
          <a:solidFill>
            <a:srgbClr val="FF0000">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Costs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1619672" y="1124744"/>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1619672" y="5372894"/>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V="1">
            <a:off x="1611568" y="3196199"/>
            <a:ext cx="3816424" cy="1"/>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891488" y="675919"/>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2339752" y="2852936"/>
            <a:ext cx="26642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Firm’s Demand Curve</a:t>
            </a:r>
          </a:p>
        </p:txBody>
      </p:sp>
      <p:sp>
        <p:nvSpPr>
          <p:cNvPr id="7" name="Text Box 6"/>
          <p:cNvSpPr txBox="1">
            <a:spLocks noChangeArrowheads="1"/>
          </p:cNvSpPr>
          <p:nvPr/>
        </p:nvSpPr>
        <p:spPr bwMode="auto">
          <a:xfrm>
            <a:off x="4131848" y="5428447"/>
            <a:ext cx="108012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a:t>
            </a:r>
          </a:p>
        </p:txBody>
      </p:sp>
      <p:sp>
        <p:nvSpPr>
          <p:cNvPr id="8" name="Text Box 7"/>
          <p:cNvSpPr txBox="1">
            <a:spLocks noChangeArrowheads="1"/>
          </p:cNvSpPr>
          <p:nvPr/>
        </p:nvSpPr>
        <p:spPr bwMode="auto">
          <a:xfrm>
            <a:off x="5580112" y="2996952"/>
            <a:ext cx="194421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 = MR = AR</a:t>
            </a:r>
          </a:p>
        </p:txBody>
      </p:sp>
      <p:sp>
        <p:nvSpPr>
          <p:cNvPr id="10" name="Text Box 7"/>
          <p:cNvSpPr txBox="1">
            <a:spLocks noChangeArrowheads="1"/>
          </p:cNvSpPr>
          <p:nvPr/>
        </p:nvSpPr>
        <p:spPr bwMode="auto">
          <a:xfrm>
            <a:off x="5724128" y="3861048"/>
            <a:ext cx="2808312"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AR = Average Revenue</a:t>
            </a:r>
          </a:p>
        </p:txBody>
      </p:sp>
      <p:sp>
        <p:nvSpPr>
          <p:cNvPr id="11" name="Text Box 7"/>
          <p:cNvSpPr txBox="1">
            <a:spLocks noChangeArrowheads="1"/>
          </p:cNvSpPr>
          <p:nvPr/>
        </p:nvSpPr>
        <p:spPr bwMode="auto">
          <a:xfrm>
            <a:off x="5724128" y="3501008"/>
            <a:ext cx="2880320"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MR = Marginal Revenue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3851920" y="980728"/>
            <a:ext cx="1440160"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Demand</a:t>
            </a:r>
          </a:p>
        </p:txBody>
      </p:sp>
      <p:sp>
        <p:nvSpPr>
          <p:cNvPr id="7" name="Text Box 6"/>
          <p:cNvSpPr txBox="1">
            <a:spLocks noChangeArrowheads="1"/>
          </p:cNvSpPr>
          <p:nvPr/>
        </p:nvSpPr>
        <p:spPr bwMode="auto">
          <a:xfrm>
            <a:off x="5868144" y="5229200"/>
            <a:ext cx="1080120" cy="369332"/>
          </a:xfrm>
          <a:prstGeom prst="rect">
            <a:avLst/>
          </a:prstGeom>
          <a:noFill/>
          <a:ln w="57150">
            <a:noFill/>
            <a:miter lim="800000"/>
            <a:headEnd/>
            <a:tailEnd/>
          </a:ln>
        </p:spPr>
        <p:txBody>
          <a:bodyPr wrap="square">
            <a:spAutoFit/>
          </a:bodyPr>
          <a:lstStyle/>
          <a:p>
            <a:pPr>
              <a:spcBef>
                <a:spcPct val="50000"/>
              </a:spcBef>
            </a:pPr>
            <a:r>
              <a:rPr lang="en-GB" dirty="0"/>
              <a:t>Quantity</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Demand</a:t>
            </a:r>
          </a:p>
        </p:txBody>
      </p:sp>
      <p:sp>
        <p:nvSpPr>
          <p:cNvPr id="7" name="Oval 6"/>
          <p:cNvSpPr/>
          <p:nvPr/>
        </p:nvSpPr>
        <p:spPr>
          <a:xfrm>
            <a:off x="4211960" y="198884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5508104"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132856"/>
            <a:ext cx="864096"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2879812" y="3753036"/>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216024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932040"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rot="2778191">
            <a:off x="3925404" y="2056756"/>
            <a:ext cx="3024336" cy="79208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Extension of demand</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Demand</a:t>
            </a:r>
          </a:p>
        </p:txBody>
      </p:sp>
      <p:sp>
        <p:nvSpPr>
          <p:cNvPr id="7" name="Oval 6"/>
          <p:cNvSpPr/>
          <p:nvPr/>
        </p:nvSpPr>
        <p:spPr>
          <a:xfrm>
            <a:off x="4211960" y="198884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5508104"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132856"/>
            <a:ext cx="864096"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2879812" y="3753036"/>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216024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932040"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eft Arrow 13"/>
          <p:cNvSpPr/>
          <p:nvPr/>
        </p:nvSpPr>
        <p:spPr>
          <a:xfrm rot="2776982">
            <a:off x="3869765" y="2244905"/>
            <a:ext cx="3312368" cy="792088"/>
          </a:xfrm>
          <a:prstGeom prst="lef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Contraction of demand</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t>Price</a:t>
            </a:r>
          </a:p>
        </p:txBody>
      </p:sp>
      <p:sp>
        <p:nvSpPr>
          <p:cNvPr id="6" name="Text Box 7"/>
          <p:cNvSpPr txBox="1">
            <a:spLocks noChangeArrowheads="1"/>
          </p:cNvSpPr>
          <p:nvPr/>
        </p:nvSpPr>
        <p:spPr bwMode="auto">
          <a:xfrm>
            <a:off x="5072066" y="5286388"/>
            <a:ext cx="1785950" cy="366712"/>
          </a:xfrm>
          <a:prstGeom prst="rect">
            <a:avLst/>
          </a:prstGeom>
          <a:noFill/>
          <a:ln w="57150">
            <a:noFill/>
            <a:miter lim="800000"/>
            <a:headEnd/>
            <a:tailEnd/>
          </a:ln>
        </p:spPr>
        <p:txBody>
          <a:bodyPr wrap="square">
            <a:spAutoFit/>
          </a:bodyPr>
          <a:lstStyle/>
          <a:p>
            <a:pPr>
              <a:spcBef>
                <a:spcPct val="50000"/>
              </a:spcBef>
            </a:pPr>
            <a:r>
              <a:rPr lang="en-GB" dirty="0"/>
              <a:t>Demand</a:t>
            </a:r>
          </a:p>
        </p:txBody>
      </p:sp>
      <p:sp>
        <p:nvSpPr>
          <p:cNvPr id="7" name="Oval 6"/>
          <p:cNvSpPr/>
          <p:nvPr/>
        </p:nvSpPr>
        <p:spPr>
          <a:xfrm>
            <a:off x="4211960" y="198884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5508104"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132856"/>
            <a:ext cx="864096"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2879812" y="3753036"/>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216024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932040"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eft-Right Arrow 13"/>
          <p:cNvSpPr/>
          <p:nvPr/>
        </p:nvSpPr>
        <p:spPr>
          <a:xfrm rot="2823678">
            <a:off x="3234557" y="2222340"/>
            <a:ext cx="4536504" cy="936104"/>
          </a:xfrm>
          <a:prstGeom prst="lef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Movement along the demand curve</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868144" y="191683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4644008"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06084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535996" y="3681028"/>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067944"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eft-Right Arrow 13"/>
          <p:cNvSpPr/>
          <p:nvPr/>
        </p:nvSpPr>
        <p:spPr>
          <a:xfrm rot="18633525">
            <a:off x="2834183" y="1684669"/>
            <a:ext cx="4558797" cy="936104"/>
          </a:xfrm>
          <a:prstGeom prst="lef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Movement along the supply curve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868144" y="191683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4644008"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06084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535996" y="3681028"/>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067944"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5" name="Right Arrow 14"/>
          <p:cNvSpPr/>
          <p:nvPr/>
        </p:nvSpPr>
        <p:spPr>
          <a:xfrm rot="18661842">
            <a:off x="3559186" y="1913380"/>
            <a:ext cx="3024336" cy="79208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Extension of Supply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a:xfrm>
            <a:off x="1142976" y="2000240"/>
            <a:ext cx="7158876" cy="3235901"/>
          </a:xfrm>
          <a:custGeom>
            <a:avLst/>
            <a:gdLst>
              <a:gd name="connsiteX0" fmla="*/ 0 w 5753819"/>
              <a:gd name="connsiteY0" fmla="*/ 2858218 h 3232030"/>
              <a:gd name="connsiteX1" fmla="*/ 2173857 w 5753819"/>
              <a:gd name="connsiteY1" fmla="*/ 2875 h 3232030"/>
              <a:gd name="connsiteX2" fmla="*/ 4330461 w 5753819"/>
              <a:gd name="connsiteY2" fmla="*/ 2875471 h 3232030"/>
              <a:gd name="connsiteX3" fmla="*/ 5753819 w 5753819"/>
              <a:gd name="connsiteY3" fmla="*/ 2142226 h 3232030"/>
              <a:gd name="connsiteX0" fmla="*/ 0 w 5753819"/>
              <a:gd name="connsiteY0" fmla="*/ 3083943 h 3457755"/>
              <a:gd name="connsiteX1" fmla="*/ 698740 w 5753819"/>
              <a:gd name="connsiteY1" fmla="*/ 1729596 h 3457755"/>
              <a:gd name="connsiteX2" fmla="*/ 2173857 w 5753819"/>
              <a:gd name="connsiteY2" fmla="*/ 228600 h 3457755"/>
              <a:gd name="connsiteX3" fmla="*/ 4330461 w 5753819"/>
              <a:gd name="connsiteY3" fmla="*/ 3101196 h 3457755"/>
              <a:gd name="connsiteX4" fmla="*/ 5753819 w 5753819"/>
              <a:gd name="connsiteY4" fmla="*/ 2367951 h 3457755"/>
              <a:gd name="connsiteX0" fmla="*/ 0 w 7158876"/>
              <a:gd name="connsiteY0" fmla="*/ 2389518 h 3457755"/>
              <a:gd name="connsiteX1" fmla="*/ 2103797 w 7158876"/>
              <a:gd name="connsiteY1" fmla="*/ 1729596 h 3457755"/>
              <a:gd name="connsiteX2" fmla="*/ 3578914 w 7158876"/>
              <a:gd name="connsiteY2" fmla="*/ 228600 h 3457755"/>
              <a:gd name="connsiteX3" fmla="*/ 5735518 w 7158876"/>
              <a:gd name="connsiteY3" fmla="*/ 3101196 h 3457755"/>
              <a:gd name="connsiteX4" fmla="*/ 7158876 w 7158876"/>
              <a:gd name="connsiteY4" fmla="*/ 2367951 h 3457755"/>
              <a:gd name="connsiteX0" fmla="*/ 0 w 7158876"/>
              <a:gd name="connsiteY0" fmla="*/ 2161368 h 3235901"/>
              <a:gd name="connsiteX1" fmla="*/ 1428760 w 7158876"/>
              <a:gd name="connsiteY1" fmla="*/ 2875748 h 3235901"/>
              <a:gd name="connsiteX2" fmla="*/ 3578914 w 7158876"/>
              <a:gd name="connsiteY2" fmla="*/ 450 h 3235901"/>
              <a:gd name="connsiteX3" fmla="*/ 5735518 w 7158876"/>
              <a:gd name="connsiteY3" fmla="*/ 2873046 h 3235901"/>
              <a:gd name="connsiteX4" fmla="*/ 7158876 w 7158876"/>
              <a:gd name="connsiteY4" fmla="*/ 2139801 h 3235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58876" h="3235901">
                <a:moveTo>
                  <a:pt x="0" y="2161368"/>
                </a:moveTo>
                <a:cubicBezTo>
                  <a:pt x="116457" y="1935644"/>
                  <a:pt x="832274" y="3235901"/>
                  <a:pt x="1428760" y="2875748"/>
                </a:cubicBezTo>
                <a:cubicBezTo>
                  <a:pt x="2025246" y="2515595"/>
                  <a:pt x="2861121" y="900"/>
                  <a:pt x="3578914" y="450"/>
                </a:cubicBezTo>
                <a:cubicBezTo>
                  <a:pt x="4296707" y="0"/>
                  <a:pt x="5138858" y="2516488"/>
                  <a:pt x="5735518" y="2873046"/>
                </a:cubicBezTo>
                <a:cubicBezTo>
                  <a:pt x="6332178" y="3229605"/>
                  <a:pt x="6745527" y="2684703"/>
                  <a:pt x="7158876" y="2139801"/>
                </a:cubicBezTo>
              </a:path>
            </a:pathLst>
          </a:custGeom>
          <a:ln w="28575">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5" name="Straight Arrow Connector 4"/>
          <p:cNvCxnSpPr/>
          <p:nvPr/>
        </p:nvCxnSpPr>
        <p:spPr>
          <a:xfrm rot="5400000" flipH="1" flipV="1">
            <a:off x="-785850" y="3357562"/>
            <a:ext cx="35719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971600" y="4221088"/>
            <a:ext cx="7643866"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4282" y="928670"/>
            <a:ext cx="1765430" cy="646331"/>
          </a:xfrm>
          <a:prstGeom prst="rect">
            <a:avLst/>
          </a:prstGeom>
          <a:noFill/>
        </p:spPr>
        <p:txBody>
          <a:bodyPr wrap="square" rtlCol="0">
            <a:spAutoFit/>
          </a:bodyPr>
          <a:lstStyle/>
          <a:p>
            <a:r>
              <a:rPr lang="en-GB" dirty="0"/>
              <a:t>Economic Growth (GDP)</a:t>
            </a:r>
          </a:p>
        </p:txBody>
      </p:sp>
      <p:sp>
        <p:nvSpPr>
          <p:cNvPr id="11" name="TextBox 10"/>
          <p:cNvSpPr txBox="1"/>
          <p:nvPr/>
        </p:nvSpPr>
        <p:spPr>
          <a:xfrm>
            <a:off x="8100392" y="4293096"/>
            <a:ext cx="785818" cy="369332"/>
          </a:xfrm>
          <a:prstGeom prst="rect">
            <a:avLst/>
          </a:prstGeom>
          <a:noFill/>
        </p:spPr>
        <p:txBody>
          <a:bodyPr wrap="square" rtlCol="0">
            <a:spAutoFit/>
          </a:bodyPr>
          <a:lstStyle/>
          <a:p>
            <a:r>
              <a:rPr lang="en-GB" dirty="0"/>
              <a:t>Time</a:t>
            </a:r>
          </a:p>
        </p:txBody>
      </p:sp>
      <p:sp>
        <p:nvSpPr>
          <p:cNvPr id="12" name="Freeform 11"/>
          <p:cNvSpPr/>
          <p:nvPr/>
        </p:nvSpPr>
        <p:spPr>
          <a:xfrm>
            <a:off x="3131840" y="3067047"/>
            <a:ext cx="582904" cy="1154041"/>
          </a:xfrm>
          <a:custGeom>
            <a:avLst/>
            <a:gdLst>
              <a:gd name="connsiteX0" fmla="*/ 217097 w 1628954"/>
              <a:gd name="connsiteY0" fmla="*/ 1594449 h 2078965"/>
              <a:gd name="connsiteX1" fmla="*/ 596660 w 1628954"/>
              <a:gd name="connsiteY1" fmla="*/ 1335656 h 2078965"/>
              <a:gd name="connsiteX2" fmla="*/ 1373037 w 1628954"/>
              <a:gd name="connsiteY2" fmla="*/ 76200 h 2078965"/>
              <a:gd name="connsiteX3" fmla="*/ 1433422 w 1628954"/>
              <a:gd name="connsiteY3" fmla="*/ 1792856 h 2078965"/>
              <a:gd name="connsiteX4" fmla="*/ 199845 w 1628954"/>
              <a:gd name="connsiteY4" fmla="*/ 1792856 h 2078965"/>
              <a:gd name="connsiteX5" fmla="*/ 217097 w 1628954"/>
              <a:gd name="connsiteY5" fmla="*/ 1594449 h 2078965"/>
              <a:gd name="connsiteX0" fmla="*/ 217097 w 1628954"/>
              <a:gd name="connsiteY0" fmla="*/ 1594449 h 1792856"/>
              <a:gd name="connsiteX1" fmla="*/ 596660 w 1628954"/>
              <a:gd name="connsiteY1" fmla="*/ 1335656 h 1792856"/>
              <a:gd name="connsiteX2" fmla="*/ 1373037 w 1628954"/>
              <a:gd name="connsiteY2" fmla="*/ 76200 h 1792856"/>
              <a:gd name="connsiteX3" fmla="*/ 1433422 w 1628954"/>
              <a:gd name="connsiteY3" fmla="*/ 1792856 h 1792856"/>
              <a:gd name="connsiteX4" fmla="*/ 199845 w 1628954"/>
              <a:gd name="connsiteY4" fmla="*/ 1792856 h 1792856"/>
              <a:gd name="connsiteX5" fmla="*/ 217097 w 1628954"/>
              <a:gd name="connsiteY5" fmla="*/ 1594449 h 1792856"/>
              <a:gd name="connsiteX0" fmla="*/ 217097 w 1433422"/>
              <a:gd name="connsiteY0" fmla="*/ 1594449 h 1792856"/>
              <a:gd name="connsiteX1" fmla="*/ 596660 w 1433422"/>
              <a:gd name="connsiteY1" fmla="*/ 1335656 h 1792856"/>
              <a:gd name="connsiteX2" fmla="*/ 1373037 w 1433422"/>
              <a:gd name="connsiteY2" fmla="*/ 76200 h 1792856"/>
              <a:gd name="connsiteX3" fmla="*/ 1433422 w 1433422"/>
              <a:gd name="connsiteY3" fmla="*/ 1792856 h 1792856"/>
              <a:gd name="connsiteX4" fmla="*/ 199845 w 1433422"/>
              <a:gd name="connsiteY4" fmla="*/ 1792856 h 1792856"/>
              <a:gd name="connsiteX5" fmla="*/ 217097 w 1433422"/>
              <a:gd name="connsiteY5" fmla="*/ 1594449 h 1792856"/>
              <a:gd name="connsiteX0" fmla="*/ 17252 w 1233577"/>
              <a:gd name="connsiteY0" fmla="*/ 1594449 h 1792856"/>
              <a:gd name="connsiteX1" fmla="*/ 396815 w 1233577"/>
              <a:gd name="connsiteY1" fmla="*/ 1335656 h 1792856"/>
              <a:gd name="connsiteX2" fmla="*/ 1173192 w 1233577"/>
              <a:gd name="connsiteY2" fmla="*/ 76200 h 1792856"/>
              <a:gd name="connsiteX3" fmla="*/ 1233577 w 1233577"/>
              <a:gd name="connsiteY3" fmla="*/ 1792856 h 1792856"/>
              <a:gd name="connsiteX4" fmla="*/ 0 w 1233577"/>
              <a:gd name="connsiteY4" fmla="*/ 1792856 h 1792856"/>
              <a:gd name="connsiteX5" fmla="*/ 17252 w 1233577"/>
              <a:gd name="connsiteY5" fmla="*/ 1594449 h 1792856"/>
              <a:gd name="connsiteX0" fmla="*/ 17252 w 1333853"/>
              <a:gd name="connsiteY0" fmla="*/ 1875888 h 2074295"/>
              <a:gd name="connsiteX1" fmla="*/ 396815 w 1333853"/>
              <a:gd name="connsiteY1" fmla="*/ 1617095 h 2074295"/>
              <a:gd name="connsiteX2" fmla="*/ 1333853 w 1333853"/>
              <a:gd name="connsiteY2" fmla="*/ 76200 h 2074295"/>
              <a:gd name="connsiteX3" fmla="*/ 1233577 w 1333853"/>
              <a:gd name="connsiteY3" fmla="*/ 2074295 h 2074295"/>
              <a:gd name="connsiteX4" fmla="*/ 0 w 1333853"/>
              <a:gd name="connsiteY4" fmla="*/ 2074295 h 2074295"/>
              <a:gd name="connsiteX5" fmla="*/ 17252 w 1333853"/>
              <a:gd name="connsiteY5" fmla="*/ 1875888 h 2074295"/>
              <a:gd name="connsiteX0" fmla="*/ 17252 w 1333853"/>
              <a:gd name="connsiteY0" fmla="*/ 1875888 h 2076465"/>
              <a:gd name="connsiteX1" fmla="*/ 396815 w 1333853"/>
              <a:gd name="connsiteY1" fmla="*/ 1617095 h 2076465"/>
              <a:gd name="connsiteX2" fmla="*/ 1333853 w 1333853"/>
              <a:gd name="connsiteY2" fmla="*/ 76200 h 2076465"/>
              <a:gd name="connsiteX3" fmla="*/ 1333853 w 1333853"/>
              <a:gd name="connsiteY3" fmla="*/ 2076465 h 2076465"/>
              <a:gd name="connsiteX4" fmla="*/ 0 w 1333853"/>
              <a:gd name="connsiteY4" fmla="*/ 2074295 h 2076465"/>
              <a:gd name="connsiteX5" fmla="*/ 17252 w 1333853"/>
              <a:gd name="connsiteY5" fmla="*/ 1875888 h 2076465"/>
              <a:gd name="connsiteX0" fmla="*/ 218844 w 1333853"/>
              <a:gd name="connsiteY0" fmla="*/ 2076465 h 2076465"/>
              <a:gd name="connsiteX1" fmla="*/ 396815 w 1333853"/>
              <a:gd name="connsiteY1" fmla="*/ 1617095 h 2076465"/>
              <a:gd name="connsiteX2" fmla="*/ 1333853 w 1333853"/>
              <a:gd name="connsiteY2" fmla="*/ 76200 h 2076465"/>
              <a:gd name="connsiteX3" fmla="*/ 1333853 w 1333853"/>
              <a:gd name="connsiteY3" fmla="*/ 2076465 h 2076465"/>
              <a:gd name="connsiteX4" fmla="*/ 0 w 1333853"/>
              <a:gd name="connsiteY4" fmla="*/ 2074295 h 2076465"/>
              <a:gd name="connsiteX5" fmla="*/ 218844 w 1333853"/>
              <a:gd name="connsiteY5" fmla="*/ 2076465 h 2076465"/>
              <a:gd name="connsiteX0" fmla="*/ 7865 w 1122874"/>
              <a:gd name="connsiteY0" fmla="*/ 2076465 h 2076465"/>
              <a:gd name="connsiteX1" fmla="*/ 185836 w 1122874"/>
              <a:gd name="connsiteY1" fmla="*/ 1617095 h 2076465"/>
              <a:gd name="connsiteX2" fmla="*/ 1122874 w 1122874"/>
              <a:gd name="connsiteY2" fmla="*/ 76200 h 2076465"/>
              <a:gd name="connsiteX3" fmla="*/ 1122874 w 1122874"/>
              <a:gd name="connsiteY3" fmla="*/ 2076465 h 2076465"/>
              <a:gd name="connsiteX4" fmla="*/ 664398 w 1122874"/>
              <a:gd name="connsiteY4" fmla="*/ 2076465 h 2076465"/>
              <a:gd name="connsiteX5" fmla="*/ 7865 w 1122874"/>
              <a:gd name="connsiteY5" fmla="*/ 2076465 h 2076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2874" h="2076465">
                <a:moveTo>
                  <a:pt x="7865" y="2076465"/>
                </a:moveTo>
                <a:cubicBezTo>
                  <a:pt x="74001" y="2000265"/>
                  <a:pt x="1" y="1950473"/>
                  <a:pt x="185836" y="1617095"/>
                </a:cubicBezTo>
                <a:cubicBezTo>
                  <a:pt x="371671" y="1283718"/>
                  <a:pt x="983414" y="0"/>
                  <a:pt x="1122874" y="76200"/>
                </a:cubicBezTo>
                <a:lnTo>
                  <a:pt x="1122874" y="2076465"/>
                </a:lnTo>
                <a:lnTo>
                  <a:pt x="664398" y="2076465"/>
                </a:lnTo>
                <a:lnTo>
                  <a:pt x="7865" y="2076465"/>
                </a:lnTo>
                <a:close/>
              </a:path>
            </a:pathLst>
          </a:custGeom>
          <a:solidFill>
            <a:srgbClr val="F8E1DC"/>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GB" dirty="0">
              <a:solidFill>
                <a:schemeClr val="tx1"/>
              </a:solidFill>
            </a:endParaRPr>
          </a:p>
        </p:txBody>
      </p:sp>
      <p:sp>
        <p:nvSpPr>
          <p:cNvPr id="13" name="Freeform 12"/>
          <p:cNvSpPr/>
          <p:nvPr/>
        </p:nvSpPr>
        <p:spPr>
          <a:xfrm>
            <a:off x="3707904" y="1818537"/>
            <a:ext cx="1045250" cy="2402551"/>
          </a:xfrm>
          <a:custGeom>
            <a:avLst/>
            <a:gdLst>
              <a:gd name="connsiteX0" fmla="*/ 173966 w 1350034"/>
              <a:gd name="connsiteY0" fmla="*/ 3607279 h 4132052"/>
              <a:gd name="connsiteX1" fmla="*/ 148086 w 1350034"/>
              <a:gd name="connsiteY1" fmla="*/ 1580071 h 4132052"/>
              <a:gd name="connsiteX2" fmla="*/ 665671 w 1350034"/>
              <a:gd name="connsiteY2" fmla="*/ 803694 h 4132052"/>
              <a:gd name="connsiteX3" fmla="*/ 1131498 w 1350034"/>
              <a:gd name="connsiteY3" fmla="*/ 467264 h 4132052"/>
              <a:gd name="connsiteX4" fmla="*/ 1191883 w 1350034"/>
              <a:gd name="connsiteY4" fmla="*/ 3607279 h 4132052"/>
              <a:gd name="connsiteX5" fmla="*/ 173966 w 1350034"/>
              <a:gd name="connsiteY5" fmla="*/ 3607279 h 4132052"/>
              <a:gd name="connsiteX0" fmla="*/ 173966 w 1350034"/>
              <a:gd name="connsiteY0" fmla="*/ 3607279 h 3607279"/>
              <a:gd name="connsiteX1" fmla="*/ 148086 w 1350034"/>
              <a:gd name="connsiteY1" fmla="*/ 1580071 h 3607279"/>
              <a:gd name="connsiteX2" fmla="*/ 665671 w 1350034"/>
              <a:gd name="connsiteY2" fmla="*/ 803694 h 3607279"/>
              <a:gd name="connsiteX3" fmla="*/ 1131498 w 1350034"/>
              <a:gd name="connsiteY3" fmla="*/ 467264 h 3607279"/>
              <a:gd name="connsiteX4" fmla="*/ 1191883 w 1350034"/>
              <a:gd name="connsiteY4" fmla="*/ 3607279 h 3607279"/>
              <a:gd name="connsiteX5" fmla="*/ 173966 w 1350034"/>
              <a:gd name="connsiteY5" fmla="*/ 3607279 h 3607279"/>
              <a:gd name="connsiteX0" fmla="*/ 25880 w 1201948"/>
              <a:gd name="connsiteY0" fmla="*/ 3607279 h 3607279"/>
              <a:gd name="connsiteX1" fmla="*/ 0 w 1201948"/>
              <a:gd name="connsiteY1" fmla="*/ 1580071 h 3607279"/>
              <a:gd name="connsiteX2" fmla="*/ 517585 w 1201948"/>
              <a:gd name="connsiteY2" fmla="*/ 803694 h 3607279"/>
              <a:gd name="connsiteX3" fmla="*/ 983412 w 1201948"/>
              <a:gd name="connsiteY3" fmla="*/ 467264 h 3607279"/>
              <a:gd name="connsiteX4" fmla="*/ 1043797 w 1201948"/>
              <a:gd name="connsiteY4" fmla="*/ 3607279 h 3607279"/>
              <a:gd name="connsiteX5" fmla="*/ 25880 w 1201948"/>
              <a:gd name="connsiteY5" fmla="*/ 3607279 h 3607279"/>
              <a:gd name="connsiteX0" fmla="*/ 25880 w 1201948"/>
              <a:gd name="connsiteY0" fmla="*/ 3477883 h 3477883"/>
              <a:gd name="connsiteX1" fmla="*/ 0 w 1201948"/>
              <a:gd name="connsiteY1" fmla="*/ 1450675 h 3477883"/>
              <a:gd name="connsiteX2" fmla="*/ 983412 w 1201948"/>
              <a:gd name="connsiteY2" fmla="*/ 337868 h 3477883"/>
              <a:gd name="connsiteX3" fmla="*/ 1043797 w 1201948"/>
              <a:gd name="connsiteY3" fmla="*/ 3477883 h 3477883"/>
              <a:gd name="connsiteX4" fmla="*/ 25880 w 1201948"/>
              <a:gd name="connsiteY4" fmla="*/ 3477883 h 3477883"/>
              <a:gd name="connsiteX0" fmla="*/ 25880 w 1043797"/>
              <a:gd name="connsiteY0" fmla="*/ 3477883 h 3477883"/>
              <a:gd name="connsiteX1" fmla="*/ 0 w 1043797"/>
              <a:gd name="connsiteY1" fmla="*/ 1450675 h 3477883"/>
              <a:gd name="connsiteX2" fmla="*/ 983412 w 1043797"/>
              <a:gd name="connsiteY2" fmla="*/ 337868 h 3477883"/>
              <a:gd name="connsiteX3" fmla="*/ 1043797 w 1043797"/>
              <a:gd name="connsiteY3" fmla="*/ 3477883 h 3477883"/>
              <a:gd name="connsiteX4" fmla="*/ 25880 w 1043797"/>
              <a:gd name="connsiteY4" fmla="*/ 3477883 h 3477883"/>
              <a:gd name="connsiteX0" fmla="*/ 25880 w 1043797"/>
              <a:gd name="connsiteY0" fmla="*/ 2847998 h 2847998"/>
              <a:gd name="connsiteX1" fmla="*/ 0 w 1043797"/>
              <a:gd name="connsiteY1" fmla="*/ 820790 h 2847998"/>
              <a:gd name="connsiteX2" fmla="*/ 934651 w 1043797"/>
              <a:gd name="connsiteY2" fmla="*/ 337868 h 2847998"/>
              <a:gd name="connsiteX3" fmla="*/ 1043797 w 1043797"/>
              <a:gd name="connsiteY3" fmla="*/ 2847998 h 2847998"/>
              <a:gd name="connsiteX4" fmla="*/ 25880 w 1043797"/>
              <a:gd name="connsiteY4" fmla="*/ 2847998 h 2847998"/>
              <a:gd name="connsiteX0" fmla="*/ 27333 w 1045250"/>
              <a:gd name="connsiteY0" fmla="*/ 2847998 h 2847998"/>
              <a:gd name="connsiteX1" fmla="*/ 0 w 1045250"/>
              <a:gd name="connsiteY1" fmla="*/ 1341918 h 2847998"/>
              <a:gd name="connsiteX2" fmla="*/ 936104 w 1045250"/>
              <a:gd name="connsiteY2" fmla="*/ 337868 h 2847998"/>
              <a:gd name="connsiteX3" fmla="*/ 1045250 w 1045250"/>
              <a:gd name="connsiteY3" fmla="*/ 2847998 h 2847998"/>
              <a:gd name="connsiteX4" fmla="*/ 27333 w 1045250"/>
              <a:gd name="connsiteY4" fmla="*/ 2847998 h 2847998"/>
              <a:gd name="connsiteX0" fmla="*/ 27333 w 1045250"/>
              <a:gd name="connsiteY0" fmla="*/ 3249620 h 3249620"/>
              <a:gd name="connsiteX1" fmla="*/ 0 w 1045250"/>
              <a:gd name="connsiteY1" fmla="*/ 1743540 h 3249620"/>
              <a:gd name="connsiteX2" fmla="*/ 1008112 w 1045250"/>
              <a:gd name="connsiteY2" fmla="*/ 337868 h 3249620"/>
              <a:gd name="connsiteX3" fmla="*/ 1045250 w 1045250"/>
              <a:gd name="connsiteY3" fmla="*/ 3249620 h 3249620"/>
              <a:gd name="connsiteX4" fmla="*/ 27333 w 1045250"/>
              <a:gd name="connsiteY4" fmla="*/ 3249620 h 324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5250" h="3249620">
                <a:moveTo>
                  <a:pt x="27333" y="3249620"/>
                </a:moveTo>
                <a:lnTo>
                  <a:pt x="0" y="1743540"/>
                </a:lnTo>
                <a:cubicBezTo>
                  <a:pt x="159589" y="1220204"/>
                  <a:pt x="834146" y="0"/>
                  <a:pt x="1008112" y="337868"/>
                </a:cubicBezTo>
                <a:lnTo>
                  <a:pt x="1045250" y="3249620"/>
                </a:lnTo>
                <a:lnTo>
                  <a:pt x="27333" y="3249620"/>
                </a:lnTo>
                <a:close/>
              </a:path>
            </a:pathLst>
          </a:custGeom>
          <a:solidFill>
            <a:srgbClr val="DCFC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400" dirty="0">
                <a:solidFill>
                  <a:schemeClr val="tx1"/>
                </a:solidFill>
              </a:rPr>
              <a:t>Prosperity</a:t>
            </a:r>
          </a:p>
        </p:txBody>
      </p:sp>
      <p:sp>
        <p:nvSpPr>
          <p:cNvPr id="14" name="Freeform 13"/>
          <p:cNvSpPr/>
          <p:nvPr/>
        </p:nvSpPr>
        <p:spPr>
          <a:xfrm>
            <a:off x="4716017" y="1782844"/>
            <a:ext cx="1656183" cy="2438244"/>
          </a:xfrm>
          <a:custGeom>
            <a:avLst/>
            <a:gdLst>
              <a:gd name="connsiteX0" fmla="*/ 228600 w 1559943"/>
              <a:gd name="connsiteY0" fmla="*/ 3473570 h 3998343"/>
              <a:gd name="connsiteX1" fmla="*/ 176841 w 1559943"/>
              <a:gd name="connsiteY1" fmla="*/ 316302 h 3998343"/>
              <a:gd name="connsiteX2" fmla="*/ 1289649 w 1559943"/>
              <a:gd name="connsiteY2" fmla="*/ 1575758 h 3998343"/>
              <a:gd name="connsiteX3" fmla="*/ 1384539 w 1559943"/>
              <a:gd name="connsiteY3" fmla="*/ 3464943 h 3998343"/>
              <a:gd name="connsiteX4" fmla="*/ 228600 w 1559943"/>
              <a:gd name="connsiteY4" fmla="*/ 3473570 h 3998343"/>
              <a:gd name="connsiteX0" fmla="*/ 228600 w 1559943"/>
              <a:gd name="connsiteY0" fmla="*/ 3473570 h 3473570"/>
              <a:gd name="connsiteX1" fmla="*/ 176841 w 1559943"/>
              <a:gd name="connsiteY1" fmla="*/ 316302 h 3473570"/>
              <a:gd name="connsiteX2" fmla="*/ 1289649 w 1559943"/>
              <a:gd name="connsiteY2" fmla="*/ 1575758 h 3473570"/>
              <a:gd name="connsiteX3" fmla="*/ 1384539 w 1559943"/>
              <a:gd name="connsiteY3" fmla="*/ 3464943 h 3473570"/>
              <a:gd name="connsiteX4" fmla="*/ 228600 w 1559943"/>
              <a:gd name="connsiteY4" fmla="*/ 3473570 h 3473570"/>
              <a:gd name="connsiteX0" fmla="*/ 51759 w 1383102"/>
              <a:gd name="connsiteY0" fmla="*/ 3473570 h 3473570"/>
              <a:gd name="connsiteX1" fmla="*/ 0 w 1383102"/>
              <a:gd name="connsiteY1" fmla="*/ 316302 h 3473570"/>
              <a:gd name="connsiteX2" fmla="*/ 1112808 w 1383102"/>
              <a:gd name="connsiteY2" fmla="*/ 1575758 h 3473570"/>
              <a:gd name="connsiteX3" fmla="*/ 1207698 w 1383102"/>
              <a:gd name="connsiteY3" fmla="*/ 3464943 h 3473570"/>
              <a:gd name="connsiteX4" fmla="*/ 51759 w 1383102"/>
              <a:gd name="connsiteY4" fmla="*/ 3473570 h 3473570"/>
              <a:gd name="connsiteX0" fmla="*/ 51759 w 1207698"/>
              <a:gd name="connsiteY0" fmla="*/ 3473570 h 3473570"/>
              <a:gd name="connsiteX1" fmla="*/ 0 w 1207698"/>
              <a:gd name="connsiteY1" fmla="*/ 316302 h 3473570"/>
              <a:gd name="connsiteX2" fmla="*/ 1112808 w 1207698"/>
              <a:gd name="connsiteY2" fmla="*/ 1575758 h 3473570"/>
              <a:gd name="connsiteX3" fmla="*/ 1207698 w 1207698"/>
              <a:gd name="connsiteY3" fmla="*/ 3464943 h 3473570"/>
              <a:gd name="connsiteX4" fmla="*/ 51759 w 1207698"/>
              <a:gd name="connsiteY4" fmla="*/ 3473570 h 3473570"/>
              <a:gd name="connsiteX0" fmla="*/ 51759 w 1207698"/>
              <a:gd name="connsiteY0" fmla="*/ 3473570 h 3473570"/>
              <a:gd name="connsiteX1" fmla="*/ 0 w 1207698"/>
              <a:gd name="connsiteY1" fmla="*/ 316302 h 3473570"/>
              <a:gd name="connsiteX2" fmla="*/ 1156487 w 1207698"/>
              <a:gd name="connsiteY2" fmla="*/ 1752600 h 3473570"/>
              <a:gd name="connsiteX3" fmla="*/ 1207698 w 1207698"/>
              <a:gd name="connsiteY3" fmla="*/ 3464943 h 3473570"/>
              <a:gd name="connsiteX4" fmla="*/ 51759 w 1207698"/>
              <a:gd name="connsiteY4" fmla="*/ 3473570 h 3473570"/>
              <a:gd name="connsiteX0" fmla="*/ 51759 w 1227925"/>
              <a:gd name="connsiteY0" fmla="*/ 3473570 h 3473570"/>
              <a:gd name="connsiteX1" fmla="*/ 0 w 1227925"/>
              <a:gd name="connsiteY1" fmla="*/ 316302 h 3473570"/>
              <a:gd name="connsiteX2" fmla="*/ 1227925 w 1227925"/>
              <a:gd name="connsiteY2" fmla="*/ 1752600 h 3473570"/>
              <a:gd name="connsiteX3" fmla="*/ 1207698 w 1227925"/>
              <a:gd name="connsiteY3" fmla="*/ 3464943 h 3473570"/>
              <a:gd name="connsiteX4" fmla="*/ 51759 w 1227925"/>
              <a:gd name="connsiteY4" fmla="*/ 3473570 h 3473570"/>
              <a:gd name="connsiteX0" fmla="*/ 37140 w 1213306"/>
              <a:gd name="connsiteY0" fmla="*/ 5352980 h 5352980"/>
              <a:gd name="connsiteX1" fmla="*/ 0 w 1213306"/>
              <a:gd name="connsiteY1" fmla="*/ 316303 h 5352980"/>
              <a:gd name="connsiteX2" fmla="*/ 1213306 w 1213306"/>
              <a:gd name="connsiteY2" fmla="*/ 3632010 h 5352980"/>
              <a:gd name="connsiteX3" fmla="*/ 1193079 w 1213306"/>
              <a:gd name="connsiteY3" fmla="*/ 5344353 h 5352980"/>
              <a:gd name="connsiteX4" fmla="*/ 37140 w 1213306"/>
              <a:gd name="connsiteY4" fmla="*/ 5352980 h 5352980"/>
              <a:gd name="connsiteX0" fmla="*/ 37140 w 1656183"/>
              <a:gd name="connsiteY0" fmla="*/ 5352980 h 5352980"/>
              <a:gd name="connsiteX1" fmla="*/ 0 w 1656183"/>
              <a:gd name="connsiteY1" fmla="*/ 316303 h 5352980"/>
              <a:gd name="connsiteX2" fmla="*/ 1213306 w 1656183"/>
              <a:gd name="connsiteY2" fmla="*/ 3632010 h 5352980"/>
              <a:gd name="connsiteX3" fmla="*/ 1656183 w 1656183"/>
              <a:gd name="connsiteY3" fmla="*/ 5352980 h 5352980"/>
              <a:gd name="connsiteX4" fmla="*/ 37140 w 1656183"/>
              <a:gd name="connsiteY4" fmla="*/ 5352980 h 5352980"/>
              <a:gd name="connsiteX0" fmla="*/ 37140 w 1656183"/>
              <a:gd name="connsiteY0" fmla="*/ 5696070 h 5696070"/>
              <a:gd name="connsiteX1" fmla="*/ 0 w 1656183"/>
              <a:gd name="connsiteY1" fmla="*/ 659393 h 5696070"/>
              <a:gd name="connsiteX2" fmla="*/ 511591 w 1656183"/>
              <a:gd name="connsiteY2" fmla="*/ 1739712 h 5696070"/>
              <a:gd name="connsiteX3" fmla="*/ 1213306 w 1656183"/>
              <a:gd name="connsiteY3" fmla="*/ 3975100 h 5696070"/>
              <a:gd name="connsiteX4" fmla="*/ 1656183 w 1656183"/>
              <a:gd name="connsiteY4" fmla="*/ 5696070 h 5696070"/>
              <a:gd name="connsiteX5" fmla="*/ 37140 w 1656183"/>
              <a:gd name="connsiteY5" fmla="*/ 5696070 h 5696070"/>
              <a:gd name="connsiteX0" fmla="*/ 37140 w 1656183"/>
              <a:gd name="connsiteY0" fmla="*/ 5696070 h 5696070"/>
              <a:gd name="connsiteX1" fmla="*/ 0 w 1656183"/>
              <a:gd name="connsiteY1" fmla="*/ 659393 h 5696070"/>
              <a:gd name="connsiteX2" fmla="*/ 648071 w 1656183"/>
              <a:gd name="connsiteY2" fmla="*/ 1658778 h 5696070"/>
              <a:gd name="connsiteX3" fmla="*/ 1213306 w 1656183"/>
              <a:gd name="connsiteY3" fmla="*/ 3975100 h 5696070"/>
              <a:gd name="connsiteX4" fmla="*/ 1656183 w 1656183"/>
              <a:gd name="connsiteY4" fmla="*/ 5696070 h 5696070"/>
              <a:gd name="connsiteX5" fmla="*/ 37140 w 1656183"/>
              <a:gd name="connsiteY5" fmla="*/ 5696070 h 569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6183" h="5696070">
                <a:moveTo>
                  <a:pt x="37140" y="5696070"/>
                </a:moveTo>
                <a:lnTo>
                  <a:pt x="0" y="659393"/>
                </a:lnTo>
                <a:cubicBezTo>
                  <a:pt x="79075" y="0"/>
                  <a:pt x="445853" y="1106160"/>
                  <a:pt x="648071" y="1658778"/>
                </a:cubicBezTo>
                <a:cubicBezTo>
                  <a:pt x="850289" y="2211396"/>
                  <a:pt x="1022541" y="3315707"/>
                  <a:pt x="1213306" y="3975100"/>
                </a:cubicBezTo>
                <a:lnTo>
                  <a:pt x="1656183" y="5696070"/>
                </a:lnTo>
                <a:lnTo>
                  <a:pt x="37140" y="5696070"/>
                </a:lnTo>
                <a:close/>
              </a:path>
            </a:pathLst>
          </a:cu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sz="1600" dirty="0">
                <a:solidFill>
                  <a:schemeClr val="tx1"/>
                </a:solidFill>
              </a:rPr>
              <a:t>Downturn</a:t>
            </a:r>
            <a:endParaRPr lang="en-GB" dirty="0">
              <a:solidFill>
                <a:schemeClr val="tx1"/>
              </a:solidFill>
            </a:endParaRPr>
          </a:p>
        </p:txBody>
      </p:sp>
      <p:sp>
        <p:nvSpPr>
          <p:cNvPr id="15" name="Freeform 14"/>
          <p:cNvSpPr/>
          <p:nvPr/>
        </p:nvSpPr>
        <p:spPr>
          <a:xfrm>
            <a:off x="6372200" y="4221088"/>
            <a:ext cx="1975663" cy="792088"/>
          </a:xfrm>
          <a:custGeom>
            <a:avLst/>
            <a:gdLst>
              <a:gd name="connsiteX0" fmla="*/ 225724 w 1811547"/>
              <a:gd name="connsiteY0" fmla="*/ 1765540 h 2048774"/>
              <a:gd name="connsiteX1" fmla="*/ 234351 w 1811547"/>
              <a:gd name="connsiteY1" fmla="*/ 66136 h 2048774"/>
              <a:gd name="connsiteX2" fmla="*/ 1036607 w 1811547"/>
              <a:gd name="connsiteY2" fmla="*/ 1368725 h 2048774"/>
              <a:gd name="connsiteX3" fmla="*/ 1562819 w 1811547"/>
              <a:gd name="connsiteY3" fmla="*/ 1610264 h 2048774"/>
              <a:gd name="connsiteX4" fmla="*/ 1588698 w 1811547"/>
              <a:gd name="connsiteY4" fmla="*/ 1765540 h 2048774"/>
              <a:gd name="connsiteX5" fmla="*/ 225724 w 1811547"/>
              <a:gd name="connsiteY5" fmla="*/ 1765540 h 2048774"/>
              <a:gd name="connsiteX0" fmla="*/ 225724 w 1811547"/>
              <a:gd name="connsiteY0" fmla="*/ 1765540 h 1765540"/>
              <a:gd name="connsiteX1" fmla="*/ 234351 w 1811547"/>
              <a:gd name="connsiteY1" fmla="*/ 66136 h 1765540"/>
              <a:gd name="connsiteX2" fmla="*/ 1036607 w 1811547"/>
              <a:gd name="connsiteY2" fmla="*/ 1368725 h 1765540"/>
              <a:gd name="connsiteX3" fmla="*/ 1562819 w 1811547"/>
              <a:gd name="connsiteY3" fmla="*/ 1610264 h 1765540"/>
              <a:gd name="connsiteX4" fmla="*/ 1588698 w 1811547"/>
              <a:gd name="connsiteY4" fmla="*/ 1765540 h 1765540"/>
              <a:gd name="connsiteX5" fmla="*/ 225724 w 1811547"/>
              <a:gd name="connsiteY5" fmla="*/ 1765540 h 1765540"/>
              <a:gd name="connsiteX0" fmla="*/ 0 w 1585823"/>
              <a:gd name="connsiteY0" fmla="*/ 1765540 h 1765540"/>
              <a:gd name="connsiteX1" fmla="*/ 8627 w 1585823"/>
              <a:gd name="connsiteY1" fmla="*/ 66136 h 1765540"/>
              <a:gd name="connsiteX2" fmla="*/ 810883 w 1585823"/>
              <a:gd name="connsiteY2" fmla="*/ 1368725 h 1765540"/>
              <a:gd name="connsiteX3" fmla="*/ 1337095 w 1585823"/>
              <a:gd name="connsiteY3" fmla="*/ 1610264 h 1765540"/>
              <a:gd name="connsiteX4" fmla="*/ 1362974 w 1585823"/>
              <a:gd name="connsiteY4" fmla="*/ 1765540 h 1765540"/>
              <a:gd name="connsiteX5" fmla="*/ 0 w 1585823"/>
              <a:gd name="connsiteY5" fmla="*/ 1765540 h 1765540"/>
              <a:gd name="connsiteX0" fmla="*/ 0 w 1362974"/>
              <a:gd name="connsiteY0" fmla="*/ 1765540 h 1765540"/>
              <a:gd name="connsiteX1" fmla="*/ 8627 w 1362974"/>
              <a:gd name="connsiteY1" fmla="*/ 66136 h 1765540"/>
              <a:gd name="connsiteX2" fmla="*/ 810883 w 1362974"/>
              <a:gd name="connsiteY2" fmla="*/ 1368725 h 1765540"/>
              <a:gd name="connsiteX3" fmla="*/ 1337095 w 1362974"/>
              <a:gd name="connsiteY3" fmla="*/ 1610264 h 1765540"/>
              <a:gd name="connsiteX4" fmla="*/ 1362974 w 1362974"/>
              <a:gd name="connsiteY4" fmla="*/ 1765540 h 1765540"/>
              <a:gd name="connsiteX5" fmla="*/ 0 w 1362974"/>
              <a:gd name="connsiteY5" fmla="*/ 1765540 h 1765540"/>
              <a:gd name="connsiteX0" fmla="*/ 0 w 2583901"/>
              <a:gd name="connsiteY0" fmla="*/ 1875768 h 1875768"/>
              <a:gd name="connsiteX1" fmla="*/ 8627 w 2583901"/>
              <a:gd name="connsiteY1" fmla="*/ 176364 h 1875768"/>
              <a:gd name="connsiteX2" fmla="*/ 2362490 w 2583901"/>
              <a:gd name="connsiteY2" fmla="*/ 257356 h 1875768"/>
              <a:gd name="connsiteX3" fmla="*/ 1337095 w 2583901"/>
              <a:gd name="connsiteY3" fmla="*/ 1720492 h 1875768"/>
              <a:gd name="connsiteX4" fmla="*/ 1362974 w 2583901"/>
              <a:gd name="connsiteY4" fmla="*/ 1875768 h 1875768"/>
              <a:gd name="connsiteX5" fmla="*/ 0 w 2583901"/>
              <a:gd name="connsiteY5" fmla="*/ 1875768 h 1875768"/>
              <a:gd name="connsiteX0" fmla="*/ 0 w 2583901"/>
              <a:gd name="connsiteY0" fmla="*/ 1699403 h 1699403"/>
              <a:gd name="connsiteX1" fmla="*/ 8627 w 2583901"/>
              <a:gd name="connsiteY1" fmla="*/ -1 h 1699403"/>
              <a:gd name="connsiteX2" fmla="*/ 2362490 w 2583901"/>
              <a:gd name="connsiteY2" fmla="*/ 80991 h 1699403"/>
              <a:gd name="connsiteX3" fmla="*/ 1337095 w 2583901"/>
              <a:gd name="connsiteY3" fmla="*/ 1544127 h 1699403"/>
              <a:gd name="connsiteX4" fmla="*/ 1362974 w 2583901"/>
              <a:gd name="connsiteY4" fmla="*/ 1699403 h 1699403"/>
              <a:gd name="connsiteX5" fmla="*/ 0 w 2583901"/>
              <a:gd name="connsiteY5" fmla="*/ 1699403 h 1699403"/>
              <a:gd name="connsiteX0" fmla="*/ 0 w 2583901"/>
              <a:gd name="connsiteY0" fmla="*/ 1699403 h 1699403"/>
              <a:gd name="connsiteX1" fmla="*/ 8627 w 2583901"/>
              <a:gd name="connsiteY1" fmla="*/ -1 h 1699403"/>
              <a:gd name="connsiteX2" fmla="*/ 2362490 w 2583901"/>
              <a:gd name="connsiteY2" fmla="*/ 80991 h 1699403"/>
              <a:gd name="connsiteX3" fmla="*/ 1908164 w 2583901"/>
              <a:gd name="connsiteY3" fmla="*/ 963761 h 1699403"/>
              <a:gd name="connsiteX4" fmla="*/ 1362974 w 2583901"/>
              <a:gd name="connsiteY4" fmla="*/ 1699403 h 1699403"/>
              <a:gd name="connsiteX5" fmla="*/ 0 w 2583901"/>
              <a:gd name="connsiteY5" fmla="*/ 1699403 h 1699403"/>
              <a:gd name="connsiteX0" fmla="*/ 539437 w 2578149"/>
              <a:gd name="connsiteY0" fmla="*/ 1258018 h 1699403"/>
              <a:gd name="connsiteX1" fmla="*/ 2875 w 2578149"/>
              <a:gd name="connsiteY1" fmla="*/ -1 h 1699403"/>
              <a:gd name="connsiteX2" fmla="*/ 2356738 w 2578149"/>
              <a:gd name="connsiteY2" fmla="*/ 80991 h 1699403"/>
              <a:gd name="connsiteX3" fmla="*/ 1902412 w 2578149"/>
              <a:gd name="connsiteY3" fmla="*/ 963761 h 1699403"/>
              <a:gd name="connsiteX4" fmla="*/ 1357222 w 2578149"/>
              <a:gd name="connsiteY4" fmla="*/ 1699403 h 1699403"/>
              <a:gd name="connsiteX5" fmla="*/ 539437 w 2578149"/>
              <a:gd name="connsiteY5" fmla="*/ 1258018 h 1699403"/>
              <a:gd name="connsiteX0" fmla="*/ 457201 w 2495913"/>
              <a:gd name="connsiteY0" fmla="*/ 1324155 h 1765540"/>
              <a:gd name="connsiteX1" fmla="*/ 2876 w 2495913"/>
              <a:gd name="connsiteY1" fmla="*/ 0 h 1765540"/>
              <a:gd name="connsiteX2" fmla="*/ 2274502 w 2495913"/>
              <a:gd name="connsiteY2" fmla="*/ 147128 h 1765540"/>
              <a:gd name="connsiteX3" fmla="*/ 1820176 w 2495913"/>
              <a:gd name="connsiteY3" fmla="*/ 1029898 h 1765540"/>
              <a:gd name="connsiteX4" fmla="*/ 1274986 w 2495913"/>
              <a:gd name="connsiteY4" fmla="*/ 1765540 h 1765540"/>
              <a:gd name="connsiteX5" fmla="*/ 457201 w 2495913"/>
              <a:gd name="connsiteY5" fmla="*/ 1324155 h 1765540"/>
              <a:gd name="connsiteX0" fmla="*/ 548066 w 2495913"/>
              <a:gd name="connsiteY0" fmla="*/ 1324155 h 1765540"/>
              <a:gd name="connsiteX1" fmla="*/ 2876 w 2495913"/>
              <a:gd name="connsiteY1" fmla="*/ 0 h 1765540"/>
              <a:gd name="connsiteX2" fmla="*/ 2274502 w 2495913"/>
              <a:gd name="connsiteY2" fmla="*/ 147128 h 1765540"/>
              <a:gd name="connsiteX3" fmla="*/ 1820176 w 2495913"/>
              <a:gd name="connsiteY3" fmla="*/ 1029898 h 1765540"/>
              <a:gd name="connsiteX4" fmla="*/ 1274986 w 2495913"/>
              <a:gd name="connsiteY4" fmla="*/ 1765540 h 1765540"/>
              <a:gd name="connsiteX5" fmla="*/ 548066 w 2495913"/>
              <a:gd name="connsiteY5" fmla="*/ 1324155 h 1765540"/>
              <a:gd name="connsiteX0" fmla="*/ 548066 w 2495913"/>
              <a:gd name="connsiteY0" fmla="*/ 1324155 h 1618412"/>
              <a:gd name="connsiteX1" fmla="*/ 2876 w 2495913"/>
              <a:gd name="connsiteY1" fmla="*/ 0 h 1618412"/>
              <a:gd name="connsiteX2" fmla="*/ 2274502 w 2495913"/>
              <a:gd name="connsiteY2" fmla="*/ 147128 h 1618412"/>
              <a:gd name="connsiteX3" fmla="*/ 1820176 w 2495913"/>
              <a:gd name="connsiteY3" fmla="*/ 1029898 h 1618412"/>
              <a:gd name="connsiteX4" fmla="*/ 1274986 w 2495913"/>
              <a:gd name="connsiteY4" fmla="*/ 1618412 h 1618412"/>
              <a:gd name="connsiteX5" fmla="*/ 548066 w 2495913"/>
              <a:gd name="connsiteY5" fmla="*/ 1324155 h 1618412"/>
              <a:gd name="connsiteX0" fmla="*/ 1272110 w 2493037"/>
              <a:gd name="connsiteY0" fmla="*/ 1618412 h 1618412"/>
              <a:gd name="connsiteX1" fmla="*/ 0 w 2493037"/>
              <a:gd name="connsiteY1" fmla="*/ 0 h 1618412"/>
              <a:gd name="connsiteX2" fmla="*/ 2271626 w 2493037"/>
              <a:gd name="connsiteY2" fmla="*/ 147128 h 1618412"/>
              <a:gd name="connsiteX3" fmla="*/ 1817300 w 2493037"/>
              <a:gd name="connsiteY3" fmla="*/ 1029898 h 1618412"/>
              <a:gd name="connsiteX4" fmla="*/ 1272110 w 2493037"/>
              <a:gd name="connsiteY4" fmla="*/ 1618412 h 1618412"/>
              <a:gd name="connsiteX0" fmla="*/ 1272110 w 2493037"/>
              <a:gd name="connsiteY0" fmla="*/ 1618412 h 1618412"/>
              <a:gd name="connsiteX1" fmla="*/ 656560 w 2493037"/>
              <a:gd name="connsiteY1" fmla="*/ 822744 h 1618412"/>
              <a:gd name="connsiteX2" fmla="*/ 0 w 2493037"/>
              <a:gd name="connsiteY2" fmla="*/ 0 h 1618412"/>
              <a:gd name="connsiteX3" fmla="*/ 2271626 w 2493037"/>
              <a:gd name="connsiteY3" fmla="*/ 147128 h 1618412"/>
              <a:gd name="connsiteX4" fmla="*/ 1817300 w 2493037"/>
              <a:gd name="connsiteY4" fmla="*/ 1029898 h 1618412"/>
              <a:gd name="connsiteX5" fmla="*/ 1272110 w 2493037"/>
              <a:gd name="connsiteY5"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2271626 w 2493037"/>
              <a:gd name="connsiteY3" fmla="*/ 147128 h 1618412"/>
              <a:gd name="connsiteX4" fmla="*/ 1817300 w 2493037"/>
              <a:gd name="connsiteY4" fmla="*/ 1029898 h 1618412"/>
              <a:gd name="connsiteX5" fmla="*/ 1272110 w 2493037"/>
              <a:gd name="connsiteY5"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471508 w 2493037"/>
              <a:gd name="connsiteY3" fmla="*/ 963751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454325 w 2493037"/>
              <a:gd name="connsiteY3" fmla="*/ 1029899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635570 w 2493037"/>
              <a:gd name="connsiteY5" fmla="*/ 1324155 h 1618412"/>
              <a:gd name="connsiteX6" fmla="*/ 1272110 w 2493037"/>
              <a:gd name="connsiteY6" fmla="*/ 1618412 h 161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037" h="1618412">
                <a:moveTo>
                  <a:pt x="1272110" y="1618412"/>
                </a:moveTo>
                <a:lnTo>
                  <a:pt x="726920" y="1471284"/>
                </a:lnTo>
                <a:lnTo>
                  <a:pt x="0" y="0"/>
                </a:lnTo>
                <a:lnTo>
                  <a:pt x="0" y="147128"/>
                </a:lnTo>
                <a:lnTo>
                  <a:pt x="2271626" y="147128"/>
                </a:lnTo>
                <a:cubicBezTo>
                  <a:pt x="2493037" y="404483"/>
                  <a:pt x="1543555" y="1258019"/>
                  <a:pt x="1635570" y="1324155"/>
                </a:cubicBezTo>
                <a:lnTo>
                  <a:pt x="1272110" y="1618412"/>
                </a:lnTo>
                <a:close/>
              </a:path>
            </a:pathLst>
          </a:custGeom>
          <a:solidFill>
            <a:srgbClr val="D9F1FF">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dirty="0">
                <a:solidFill>
                  <a:schemeClr val="tx1"/>
                </a:solidFill>
              </a:rPr>
              <a:t>Recession</a:t>
            </a:r>
          </a:p>
        </p:txBody>
      </p:sp>
      <p:sp>
        <p:nvSpPr>
          <p:cNvPr id="16" name="Right Arrow 15"/>
          <p:cNvSpPr/>
          <p:nvPr/>
        </p:nvSpPr>
        <p:spPr>
          <a:xfrm>
            <a:off x="2428860" y="5357826"/>
            <a:ext cx="4857784" cy="857256"/>
          </a:xfrm>
          <a:prstGeom prst="rightArrow">
            <a:avLst/>
          </a:prstGeom>
          <a:solidFill>
            <a:srgbClr val="DCFC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Business Cycle (often around 7 years)</a:t>
            </a:r>
          </a:p>
        </p:txBody>
      </p:sp>
      <p:sp>
        <p:nvSpPr>
          <p:cNvPr id="18" name="TextBox 17"/>
          <p:cNvSpPr txBox="1"/>
          <p:nvPr/>
        </p:nvSpPr>
        <p:spPr>
          <a:xfrm>
            <a:off x="2483768" y="3429000"/>
            <a:ext cx="1224136" cy="369332"/>
          </a:xfrm>
          <a:prstGeom prst="rect">
            <a:avLst/>
          </a:prstGeom>
          <a:noFill/>
        </p:spPr>
        <p:txBody>
          <a:bodyPr wrap="square" rtlCol="0">
            <a:spAutoFit/>
          </a:bodyPr>
          <a:lstStyle/>
          <a:p>
            <a:r>
              <a:rPr lang="en-GB" dirty="0"/>
              <a:t>Recovery</a:t>
            </a:r>
          </a:p>
        </p:txBody>
      </p:sp>
      <p:sp>
        <p:nvSpPr>
          <p:cNvPr id="21" name="Freeform 20"/>
          <p:cNvSpPr/>
          <p:nvPr/>
        </p:nvSpPr>
        <p:spPr>
          <a:xfrm>
            <a:off x="1259632" y="4149080"/>
            <a:ext cx="1975663" cy="792088"/>
          </a:xfrm>
          <a:custGeom>
            <a:avLst/>
            <a:gdLst>
              <a:gd name="connsiteX0" fmla="*/ 225724 w 1811547"/>
              <a:gd name="connsiteY0" fmla="*/ 1765540 h 2048774"/>
              <a:gd name="connsiteX1" fmla="*/ 234351 w 1811547"/>
              <a:gd name="connsiteY1" fmla="*/ 66136 h 2048774"/>
              <a:gd name="connsiteX2" fmla="*/ 1036607 w 1811547"/>
              <a:gd name="connsiteY2" fmla="*/ 1368725 h 2048774"/>
              <a:gd name="connsiteX3" fmla="*/ 1562819 w 1811547"/>
              <a:gd name="connsiteY3" fmla="*/ 1610264 h 2048774"/>
              <a:gd name="connsiteX4" fmla="*/ 1588698 w 1811547"/>
              <a:gd name="connsiteY4" fmla="*/ 1765540 h 2048774"/>
              <a:gd name="connsiteX5" fmla="*/ 225724 w 1811547"/>
              <a:gd name="connsiteY5" fmla="*/ 1765540 h 2048774"/>
              <a:gd name="connsiteX0" fmla="*/ 225724 w 1811547"/>
              <a:gd name="connsiteY0" fmla="*/ 1765540 h 1765540"/>
              <a:gd name="connsiteX1" fmla="*/ 234351 w 1811547"/>
              <a:gd name="connsiteY1" fmla="*/ 66136 h 1765540"/>
              <a:gd name="connsiteX2" fmla="*/ 1036607 w 1811547"/>
              <a:gd name="connsiteY2" fmla="*/ 1368725 h 1765540"/>
              <a:gd name="connsiteX3" fmla="*/ 1562819 w 1811547"/>
              <a:gd name="connsiteY3" fmla="*/ 1610264 h 1765540"/>
              <a:gd name="connsiteX4" fmla="*/ 1588698 w 1811547"/>
              <a:gd name="connsiteY4" fmla="*/ 1765540 h 1765540"/>
              <a:gd name="connsiteX5" fmla="*/ 225724 w 1811547"/>
              <a:gd name="connsiteY5" fmla="*/ 1765540 h 1765540"/>
              <a:gd name="connsiteX0" fmla="*/ 0 w 1585823"/>
              <a:gd name="connsiteY0" fmla="*/ 1765540 h 1765540"/>
              <a:gd name="connsiteX1" fmla="*/ 8627 w 1585823"/>
              <a:gd name="connsiteY1" fmla="*/ 66136 h 1765540"/>
              <a:gd name="connsiteX2" fmla="*/ 810883 w 1585823"/>
              <a:gd name="connsiteY2" fmla="*/ 1368725 h 1765540"/>
              <a:gd name="connsiteX3" fmla="*/ 1337095 w 1585823"/>
              <a:gd name="connsiteY3" fmla="*/ 1610264 h 1765540"/>
              <a:gd name="connsiteX4" fmla="*/ 1362974 w 1585823"/>
              <a:gd name="connsiteY4" fmla="*/ 1765540 h 1765540"/>
              <a:gd name="connsiteX5" fmla="*/ 0 w 1585823"/>
              <a:gd name="connsiteY5" fmla="*/ 1765540 h 1765540"/>
              <a:gd name="connsiteX0" fmla="*/ 0 w 1362974"/>
              <a:gd name="connsiteY0" fmla="*/ 1765540 h 1765540"/>
              <a:gd name="connsiteX1" fmla="*/ 8627 w 1362974"/>
              <a:gd name="connsiteY1" fmla="*/ 66136 h 1765540"/>
              <a:gd name="connsiteX2" fmla="*/ 810883 w 1362974"/>
              <a:gd name="connsiteY2" fmla="*/ 1368725 h 1765540"/>
              <a:gd name="connsiteX3" fmla="*/ 1337095 w 1362974"/>
              <a:gd name="connsiteY3" fmla="*/ 1610264 h 1765540"/>
              <a:gd name="connsiteX4" fmla="*/ 1362974 w 1362974"/>
              <a:gd name="connsiteY4" fmla="*/ 1765540 h 1765540"/>
              <a:gd name="connsiteX5" fmla="*/ 0 w 1362974"/>
              <a:gd name="connsiteY5" fmla="*/ 1765540 h 1765540"/>
              <a:gd name="connsiteX0" fmla="*/ 0 w 2583901"/>
              <a:gd name="connsiteY0" fmla="*/ 1875768 h 1875768"/>
              <a:gd name="connsiteX1" fmla="*/ 8627 w 2583901"/>
              <a:gd name="connsiteY1" fmla="*/ 176364 h 1875768"/>
              <a:gd name="connsiteX2" fmla="*/ 2362490 w 2583901"/>
              <a:gd name="connsiteY2" fmla="*/ 257356 h 1875768"/>
              <a:gd name="connsiteX3" fmla="*/ 1337095 w 2583901"/>
              <a:gd name="connsiteY3" fmla="*/ 1720492 h 1875768"/>
              <a:gd name="connsiteX4" fmla="*/ 1362974 w 2583901"/>
              <a:gd name="connsiteY4" fmla="*/ 1875768 h 1875768"/>
              <a:gd name="connsiteX5" fmla="*/ 0 w 2583901"/>
              <a:gd name="connsiteY5" fmla="*/ 1875768 h 1875768"/>
              <a:gd name="connsiteX0" fmla="*/ 0 w 2583901"/>
              <a:gd name="connsiteY0" fmla="*/ 1699403 h 1699403"/>
              <a:gd name="connsiteX1" fmla="*/ 8627 w 2583901"/>
              <a:gd name="connsiteY1" fmla="*/ -1 h 1699403"/>
              <a:gd name="connsiteX2" fmla="*/ 2362490 w 2583901"/>
              <a:gd name="connsiteY2" fmla="*/ 80991 h 1699403"/>
              <a:gd name="connsiteX3" fmla="*/ 1337095 w 2583901"/>
              <a:gd name="connsiteY3" fmla="*/ 1544127 h 1699403"/>
              <a:gd name="connsiteX4" fmla="*/ 1362974 w 2583901"/>
              <a:gd name="connsiteY4" fmla="*/ 1699403 h 1699403"/>
              <a:gd name="connsiteX5" fmla="*/ 0 w 2583901"/>
              <a:gd name="connsiteY5" fmla="*/ 1699403 h 1699403"/>
              <a:gd name="connsiteX0" fmla="*/ 0 w 2583901"/>
              <a:gd name="connsiteY0" fmla="*/ 1699403 h 1699403"/>
              <a:gd name="connsiteX1" fmla="*/ 8627 w 2583901"/>
              <a:gd name="connsiteY1" fmla="*/ -1 h 1699403"/>
              <a:gd name="connsiteX2" fmla="*/ 2362490 w 2583901"/>
              <a:gd name="connsiteY2" fmla="*/ 80991 h 1699403"/>
              <a:gd name="connsiteX3" fmla="*/ 1908164 w 2583901"/>
              <a:gd name="connsiteY3" fmla="*/ 963761 h 1699403"/>
              <a:gd name="connsiteX4" fmla="*/ 1362974 w 2583901"/>
              <a:gd name="connsiteY4" fmla="*/ 1699403 h 1699403"/>
              <a:gd name="connsiteX5" fmla="*/ 0 w 2583901"/>
              <a:gd name="connsiteY5" fmla="*/ 1699403 h 1699403"/>
              <a:gd name="connsiteX0" fmla="*/ 539437 w 2578149"/>
              <a:gd name="connsiteY0" fmla="*/ 1258018 h 1699403"/>
              <a:gd name="connsiteX1" fmla="*/ 2875 w 2578149"/>
              <a:gd name="connsiteY1" fmla="*/ -1 h 1699403"/>
              <a:gd name="connsiteX2" fmla="*/ 2356738 w 2578149"/>
              <a:gd name="connsiteY2" fmla="*/ 80991 h 1699403"/>
              <a:gd name="connsiteX3" fmla="*/ 1902412 w 2578149"/>
              <a:gd name="connsiteY3" fmla="*/ 963761 h 1699403"/>
              <a:gd name="connsiteX4" fmla="*/ 1357222 w 2578149"/>
              <a:gd name="connsiteY4" fmla="*/ 1699403 h 1699403"/>
              <a:gd name="connsiteX5" fmla="*/ 539437 w 2578149"/>
              <a:gd name="connsiteY5" fmla="*/ 1258018 h 1699403"/>
              <a:gd name="connsiteX0" fmla="*/ 457201 w 2495913"/>
              <a:gd name="connsiteY0" fmla="*/ 1324155 h 1765540"/>
              <a:gd name="connsiteX1" fmla="*/ 2876 w 2495913"/>
              <a:gd name="connsiteY1" fmla="*/ 0 h 1765540"/>
              <a:gd name="connsiteX2" fmla="*/ 2274502 w 2495913"/>
              <a:gd name="connsiteY2" fmla="*/ 147128 h 1765540"/>
              <a:gd name="connsiteX3" fmla="*/ 1820176 w 2495913"/>
              <a:gd name="connsiteY3" fmla="*/ 1029898 h 1765540"/>
              <a:gd name="connsiteX4" fmla="*/ 1274986 w 2495913"/>
              <a:gd name="connsiteY4" fmla="*/ 1765540 h 1765540"/>
              <a:gd name="connsiteX5" fmla="*/ 457201 w 2495913"/>
              <a:gd name="connsiteY5" fmla="*/ 1324155 h 1765540"/>
              <a:gd name="connsiteX0" fmla="*/ 548066 w 2495913"/>
              <a:gd name="connsiteY0" fmla="*/ 1324155 h 1765540"/>
              <a:gd name="connsiteX1" fmla="*/ 2876 w 2495913"/>
              <a:gd name="connsiteY1" fmla="*/ 0 h 1765540"/>
              <a:gd name="connsiteX2" fmla="*/ 2274502 w 2495913"/>
              <a:gd name="connsiteY2" fmla="*/ 147128 h 1765540"/>
              <a:gd name="connsiteX3" fmla="*/ 1820176 w 2495913"/>
              <a:gd name="connsiteY3" fmla="*/ 1029898 h 1765540"/>
              <a:gd name="connsiteX4" fmla="*/ 1274986 w 2495913"/>
              <a:gd name="connsiteY4" fmla="*/ 1765540 h 1765540"/>
              <a:gd name="connsiteX5" fmla="*/ 548066 w 2495913"/>
              <a:gd name="connsiteY5" fmla="*/ 1324155 h 1765540"/>
              <a:gd name="connsiteX0" fmla="*/ 548066 w 2495913"/>
              <a:gd name="connsiteY0" fmla="*/ 1324155 h 1618412"/>
              <a:gd name="connsiteX1" fmla="*/ 2876 w 2495913"/>
              <a:gd name="connsiteY1" fmla="*/ 0 h 1618412"/>
              <a:gd name="connsiteX2" fmla="*/ 2274502 w 2495913"/>
              <a:gd name="connsiteY2" fmla="*/ 147128 h 1618412"/>
              <a:gd name="connsiteX3" fmla="*/ 1820176 w 2495913"/>
              <a:gd name="connsiteY3" fmla="*/ 1029898 h 1618412"/>
              <a:gd name="connsiteX4" fmla="*/ 1274986 w 2495913"/>
              <a:gd name="connsiteY4" fmla="*/ 1618412 h 1618412"/>
              <a:gd name="connsiteX5" fmla="*/ 548066 w 2495913"/>
              <a:gd name="connsiteY5" fmla="*/ 1324155 h 1618412"/>
              <a:gd name="connsiteX0" fmla="*/ 1272110 w 2493037"/>
              <a:gd name="connsiteY0" fmla="*/ 1618412 h 1618412"/>
              <a:gd name="connsiteX1" fmla="*/ 0 w 2493037"/>
              <a:gd name="connsiteY1" fmla="*/ 0 h 1618412"/>
              <a:gd name="connsiteX2" fmla="*/ 2271626 w 2493037"/>
              <a:gd name="connsiteY2" fmla="*/ 147128 h 1618412"/>
              <a:gd name="connsiteX3" fmla="*/ 1817300 w 2493037"/>
              <a:gd name="connsiteY3" fmla="*/ 1029898 h 1618412"/>
              <a:gd name="connsiteX4" fmla="*/ 1272110 w 2493037"/>
              <a:gd name="connsiteY4" fmla="*/ 1618412 h 1618412"/>
              <a:gd name="connsiteX0" fmla="*/ 1272110 w 2493037"/>
              <a:gd name="connsiteY0" fmla="*/ 1618412 h 1618412"/>
              <a:gd name="connsiteX1" fmla="*/ 656560 w 2493037"/>
              <a:gd name="connsiteY1" fmla="*/ 822744 h 1618412"/>
              <a:gd name="connsiteX2" fmla="*/ 0 w 2493037"/>
              <a:gd name="connsiteY2" fmla="*/ 0 h 1618412"/>
              <a:gd name="connsiteX3" fmla="*/ 2271626 w 2493037"/>
              <a:gd name="connsiteY3" fmla="*/ 147128 h 1618412"/>
              <a:gd name="connsiteX4" fmla="*/ 1817300 w 2493037"/>
              <a:gd name="connsiteY4" fmla="*/ 1029898 h 1618412"/>
              <a:gd name="connsiteX5" fmla="*/ 1272110 w 2493037"/>
              <a:gd name="connsiteY5"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2271626 w 2493037"/>
              <a:gd name="connsiteY3" fmla="*/ 147128 h 1618412"/>
              <a:gd name="connsiteX4" fmla="*/ 1817300 w 2493037"/>
              <a:gd name="connsiteY4" fmla="*/ 1029898 h 1618412"/>
              <a:gd name="connsiteX5" fmla="*/ 1272110 w 2493037"/>
              <a:gd name="connsiteY5"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471508 w 2493037"/>
              <a:gd name="connsiteY3" fmla="*/ 963751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454325 w 2493037"/>
              <a:gd name="connsiteY3" fmla="*/ 1029899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817300 w 2493037"/>
              <a:gd name="connsiteY5" fmla="*/ 1029898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635570 w 2493037"/>
              <a:gd name="connsiteY5" fmla="*/ 1324155 h 1618412"/>
              <a:gd name="connsiteX6" fmla="*/ 1272110 w 2493037"/>
              <a:gd name="connsiteY6" fmla="*/ 1618412 h 1618412"/>
              <a:gd name="connsiteX0" fmla="*/ 1272110 w 2493037"/>
              <a:gd name="connsiteY0" fmla="*/ 1618412 h 1618412"/>
              <a:gd name="connsiteX1" fmla="*/ 726920 w 2493037"/>
              <a:gd name="connsiteY1" fmla="*/ 1471284 h 1618412"/>
              <a:gd name="connsiteX2" fmla="*/ 0 w 2493037"/>
              <a:gd name="connsiteY2" fmla="*/ 0 h 1618412"/>
              <a:gd name="connsiteX3" fmla="*/ 0 w 2493037"/>
              <a:gd name="connsiteY3" fmla="*/ 147128 h 1618412"/>
              <a:gd name="connsiteX4" fmla="*/ 2271626 w 2493037"/>
              <a:gd name="connsiteY4" fmla="*/ 147128 h 1618412"/>
              <a:gd name="connsiteX5" fmla="*/ 1726435 w 2493037"/>
              <a:gd name="connsiteY5" fmla="*/ 1471284 h 1618412"/>
              <a:gd name="connsiteX6" fmla="*/ 1272110 w 2493037"/>
              <a:gd name="connsiteY6" fmla="*/ 1618412 h 161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037" h="1618412">
                <a:moveTo>
                  <a:pt x="1272110" y="1618412"/>
                </a:moveTo>
                <a:lnTo>
                  <a:pt x="726920" y="1471284"/>
                </a:lnTo>
                <a:lnTo>
                  <a:pt x="0" y="0"/>
                </a:lnTo>
                <a:lnTo>
                  <a:pt x="0" y="147128"/>
                </a:lnTo>
                <a:lnTo>
                  <a:pt x="2271626" y="147128"/>
                </a:lnTo>
                <a:cubicBezTo>
                  <a:pt x="2493037" y="404483"/>
                  <a:pt x="1634420" y="1405148"/>
                  <a:pt x="1726435" y="1471284"/>
                </a:cubicBezTo>
                <a:lnTo>
                  <a:pt x="1272110" y="1618412"/>
                </a:lnTo>
                <a:close/>
              </a:path>
            </a:pathLst>
          </a:custGeom>
          <a:solidFill>
            <a:srgbClr val="D9F1FF">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GB" dirty="0">
                <a:solidFill>
                  <a:schemeClr val="tx1"/>
                </a:solidFill>
              </a:rPr>
              <a:t>Recession</a:t>
            </a:r>
          </a:p>
        </p:txBody>
      </p:sp>
      <p:sp>
        <p:nvSpPr>
          <p:cNvPr id="22" name="TextBox 21"/>
          <p:cNvSpPr txBox="1"/>
          <p:nvPr/>
        </p:nvSpPr>
        <p:spPr>
          <a:xfrm>
            <a:off x="107504" y="4005064"/>
            <a:ext cx="936104" cy="646331"/>
          </a:xfrm>
          <a:prstGeom prst="rect">
            <a:avLst/>
          </a:prstGeom>
          <a:noFill/>
        </p:spPr>
        <p:txBody>
          <a:bodyPr wrap="square" rtlCol="0">
            <a:spAutoFit/>
          </a:bodyPr>
          <a:lstStyle/>
          <a:p>
            <a:r>
              <a:rPr lang="en-GB" dirty="0"/>
              <a:t>Zero growth</a:t>
            </a:r>
          </a:p>
        </p:txBody>
      </p:sp>
      <p:sp>
        <p:nvSpPr>
          <p:cNvPr id="23" name="TextBox 22"/>
          <p:cNvSpPr txBox="1"/>
          <p:nvPr/>
        </p:nvSpPr>
        <p:spPr>
          <a:xfrm>
            <a:off x="0" y="5157192"/>
            <a:ext cx="1979712" cy="646331"/>
          </a:xfrm>
          <a:prstGeom prst="rect">
            <a:avLst/>
          </a:prstGeom>
          <a:noFill/>
        </p:spPr>
        <p:txBody>
          <a:bodyPr wrap="square" rtlCol="0">
            <a:spAutoFit/>
          </a:bodyPr>
          <a:lstStyle/>
          <a:p>
            <a:r>
              <a:rPr lang="en-GB" dirty="0"/>
              <a:t>Negative economic growth</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868144" y="191683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4644008" y="3429000"/>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347864" y="206084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535996" y="3681028"/>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3347864" y="3573016"/>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4067944" y="4437112"/>
            <a:ext cx="144016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5" name="Left Arrow 14"/>
          <p:cNvSpPr/>
          <p:nvPr/>
        </p:nvSpPr>
        <p:spPr>
          <a:xfrm rot="18652369">
            <a:off x="3556855" y="2218841"/>
            <a:ext cx="2607062" cy="792088"/>
          </a:xfrm>
          <a:prstGeom prst="lef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Contraction of Supply</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292080" y="263691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6588224" y="263691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419872" y="2780928"/>
            <a:ext cx="187220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319972" y="4041068"/>
            <a:ext cx="223224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5292080" y="2780928"/>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5616116" y="4041068"/>
            <a:ext cx="223224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ine 5"/>
          <p:cNvSpPr>
            <a:spLocks noChangeShapeType="1"/>
          </p:cNvSpPr>
          <p:nvPr/>
        </p:nvSpPr>
        <p:spPr bwMode="auto">
          <a:xfrm flipH="1">
            <a:off x="4860032" y="1340768"/>
            <a:ext cx="3096344" cy="3672408"/>
          </a:xfrm>
          <a:prstGeom prst="line">
            <a:avLst/>
          </a:prstGeom>
          <a:noFill/>
          <a:ln w="63500">
            <a:solidFill>
              <a:srgbClr val="0000FF"/>
            </a:solidFill>
            <a:round/>
            <a:headEnd/>
            <a:tailEnd/>
          </a:ln>
        </p:spPr>
        <p:txBody>
          <a:bodyPr/>
          <a:lstStyle/>
          <a:p>
            <a:endParaRPr lang="en-GB"/>
          </a:p>
        </p:txBody>
      </p:sp>
      <p:sp>
        <p:nvSpPr>
          <p:cNvPr id="20" name="Right Arrow 19"/>
          <p:cNvSpPr/>
          <p:nvPr/>
        </p:nvSpPr>
        <p:spPr>
          <a:xfrm>
            <a:off x="6084168" y="2060848"/>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1" name="Right Arrow 20"/>
          <p:cNvSpPr/>
          <p:nvPr/>
        </p:nvSpPr>
        <p:spPr>
          <a:xfrm>
            <a:off x="4644008" y="3717032"/>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2" name="TextBox 21"/>
          <p:cNvSpPr txBox="1"/>
          <p:nvPr/>
        </p:nvSpPr>
        <p:spPr>
          <a:xfrm>
            <a:off x="6660232" y="692696"/>
            <a:ext cx="576064" cy="369332"/>
          </a:xfrm>
          <a:prstGeom prst="rect">
            <a:avLst/>
          </a:prstGeom>
          <a:noFill/>
        </p:spPr>
        <p:txBody>
          <a:bodyPr wrap="square" rtlCol="0">
            <a:spAutoFit/>
          </a:bodyPr>
          <a:lstStyle/>
          <a:p>
            <a:r>
              <a:rPr lang="en-GB" dirty="0">
                <a:solidFill>
                  <a:srgbClr val="0066FF"/>
                </a:solidFill>
              </a:rPr>
              <a:t>S</a:t>
            </a:r>
          </a:p>
        </p:txBody>
      </p:sp>
      <p:sp>
        <p:nvSpPr>
          <p:cNvPr id="23" name="TextBox 22"/>
          <p:cNvSpPr txBox="1"/>
          <p:nvPr/>
        </p:nvSpPr>
        <p:spPr>
          <a:xfrm>
            <a:off x="7884368" y="980728"/>
            <a:ext cx="576064" cy="369332"/>
          </a:xfrm>
          <a:prstGeom prst="rect">
            <a:avLst/>
          </a:prstGeom>
          <a:noFill/>
        </p:spPr>
        <p:txBody>
          <a:bodyPr wrap="square" rtlCol="0">
            <a:spAutoFit/>
          </a:bodyPr>
          <a:lstStyle/>
          <a:p>
            <a:r>
              <a:rPr lang="en-GB" dirty="0">
                <a:solidFill>
                  <a:srgbClr val="0066FF"/>
                </a:solidFill>
              </a:rPr>
              <a:t>S 1</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3779913" y="1052737"/>
            <a:ext cx="3096344" cy="3672408"/>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804248" y="5301208"/>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7" name="Oval 6"/>
          <p:cNvSpPr/>
          <p:nvPr/>
        </p:nvSpPr>
        <p:spPr>
          <a:xfrm>
            <a:off x="5292080" y="263691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p:cNvSpPr/>
          <p:nvPr/>
        </p:nvSpPr>
        <p:spPr>
          <a:xfrm>
            <a:off x="6588224" y="2636912"/>
            <a:ext cx="288032" cy="2880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Connector 9"/>
          <p:cNvCxnSpPr>
            <a:stCxn id="7" idx="2"/>
          </p:cNvCxnSpPr>
          <p:nvPr/>
        </p:nvCxnSpPr>
        <p:spPr>
          <a:xfrm rot="10800000">
            <a:off x="3419872" y="2780928"/>
            <a:ext cx="187220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4"/>
          </p:cNvCxnSpPr>
          <p:nvPr/>
        </p:nvCxnSpPr>
        <p:spPr>
          <a:xfrm rot="5400000">
            <a:off x="4319972" y="4041068"/>
            <a:ext cx="223224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8" idx="2"/>
          </p:cNvCxnSpPr>
          <p:nvPr/>
        </p:nvCxnSpPr>
        <p:spPr>
          <a:xfrm rot="10800000">
            <a:off x="5292080" y="2780928"/>
            <a:ext cx="129614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8" idx="4"/>
          </p:cNvCxnSpPr>
          <p:nvPr/>
        </p:nvCxnSpPr>
        <p:spPr>
          <a:xfrm rot="5400000">
            <a:off x="5616116" y="4041068"/>
            <a:ext cx="223224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4" name="Line 5"/>
          <p:cNvSpPr>
            <a:spLocks noChangeShapeType="1"/>
          </p:cNvSpPr>
          <p:nvPr/>
        </p:nvSpPr>
        <p:spPr bwMode="auto">
          <a:xfrm flipH="1">
            <a:off x="4860032" y="1340768"/>
            <a:ext cx="3096344" cy="3672408"/>
          </a:xfrm>
          <a:prstGeom prst="line">
            <a:avLst/>
          </a:prstGeom>
          <a:noFill/>
          <a:ln w="63500">
            <a:solidFill>
              <a:srgbClr val="0000FF"/>
            </a:solidFill>
            <a:round/>
            <a:headEnd/>
            <a:tailEnd/>
          </a:ln>
        </p:spPr>
        <p:txBody>
          <a:bodyPr/>
          <a:lstStyle/>
          <a:p>
            <a:endParaRPr lang="en-GB"/>
          </a:p>
        </p:txBody>
      </p:sp>
      <p:sp>
        <p:nvSpPr>
          <p:cNvPr id="20" name="Right Arrow 19"/>
          <p:cNvSpPr/>
          <p:nvPr/>
        </p:nvSpPr>
        <p:spPr>
          <a:xfrm rot="10800000">
            <a:off x="6024501" y="2019454"/>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1" name="Right Arrow 20"/>
          <p:cNvSpPr/>
          <p:nvPr/>
        </p:nvSpPr>
        <p:spPr>
          <a:xfrm rot="10800000">
            <a:off x="4644008" y="3717032"/>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2" name="TextBox 21"/>
          <p:cNvSpPr txBox="1"/>
          <p:nvPr/>
        </p:nvSpPr>
        <p:spPr>
          <a:xfrm>
            <a:off x="6660232" y="692696"/>
            <a:ext cx="576064" cy="369332"/>
          </a:xfrm>
          <a:prstGeom prst="rect">
            <a:avLst/>
          </a:prstGeom>
          <a:noFill/>
        </p:spPr>
        <p:txBody>
          <a:bodyPr wrap="square" rtlCol="0">
            <a:spAutoFit/>
          </a:bodyPr>
          <a:lstStyle/>
          <a:p>
            <a:r>
              <a:rPr lang="en-GB" dirty="0">
                <a:solidFill>
                  <a:srgbClr val="0066FF"/>
                </a:solidFill>
              </a:rPr>
              <a:t>S 1</a:t>
            </a:r>
          </a:p>
        </p:txBody>
      </p:sp>
      <p:sp>
        <p:nvSpPr>
          <p:cNvPr id="23" name="TextBox 22"/>
          <p:cNvSpPr txBox="1"/>
          <p:nvPr/>
        </p:nvSpPr>
        <p:spPr>
          <a:xfrm>
            <a:off x="7884368" y="980728"/>
            <a:ext cx="576064" cy="369332"/>
          </a:xfrm>
          <a:prstGeom prst="rect">
            <a:avLst/>
          </a:prstGeom>
          <a:noFill/>
        </p:spPr>
        <p:txBody>
          <a:bodyPr wrap="square" rtlCol="0">
            <a:spAutoFit/>
          </a:bodyPr>
          <a:lstStyle/>
          <a:p>
            <a:r>
              <a:rPr lang="en-GB" dirty="0">
                <a:solidFill>
                  <a:srgbClr val="0066FF"/>
                </a:solidFill>
              </a:rPr>
              <a:t>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911752" y="5301208"/>
            <a:ext cx="223224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a:t>
            </a:r>
          </a:p>
        </p:txBody>
      </p:sp>
      <p:sp>
        <p:nvSpPr>
          <p:cNvPr id="7" name="Line 5"/>
          <p:cNvSpPr>
            <a:spLocks noChangeShapeType="1"/>
          </p:cNvSpPr>
          <p:nvPr/>
        </p:nvSpPr>
        <p:spPr bwMode="auto">
          <a:xfrm>
            <a:off x="4139952" y="836712"/>
            <a:ext cx="3313113" cy="3744913"/>
          </a:xfrm>
          <a:prstGeom prst="line">
            <a:avLst/>
          </a:prstGeom>
          <a:noFill/>
          <a:ln w="63500">
            <a:solidFill>
              <a:srgbClr val="0000FF"/>
            </a:solidFill>
            <a:round/>
            <a:headEnd/>
            <a:tailEnd/>
          </a:ln>
        </p:spPr>
        <p:txBody>
          <a:bodyPr/>
          <a:lstStyle/>
          <a:p>
            <a:endParaRPr lang="en-GB"/>
          </a:p>
        </p:txBody>
      </p:sp>
      <p:sp>
        <p:nvSpPr>
          <p:cNvPr id="8" name="Right Arrow 7"/>
          <p:cNvSpPr/>
          <p:nvPr/>
        </p:nvSpPr>
        <p:spPr>
          <a:xfrm>
            <a:off x="4788024" y="2420888"/>
            <a:ext cx="792088" cy="21602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9" name="Right Arrow 8"/>
          <p:cNvSpPr/>
          <p:nvPr/>
        </p:nvSpPr>
        <p:spPr>
          <a:xfrm>
            <a:off x="5580112" y="3356992"/>
            <a:ext cx="792088" cy="21602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11" name="Straight Connector 10"/>
          <p:cNvCxnSpPr/>
          <p:nvPr/>
        </p:nvCxnSpPr>
        <p:spPr>
          <a:xfrm>
            <a:off x="3347864" y="278092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3743908" y="3969060"/>
            <a:ext cx="237626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4680012" y="3969060"/>
            <a:ext cx="237626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432048" cy="369332"/>
          </a:xfrm>
          <a:prstGeom prst="rect">
            <a:avLst/>
          </a:prstGeom>
          <a:noFill/>
        </p:spPr>
        <p:txBody>
          <a:bodyPr wrap="square" rtlCol="0">
            <a:spAutoFit/>
          </a:bodyPr>
          <a:lstStyle/>
          <a:p>
            <a:r>
              <a:rPr lang="en-GB" dirty="0">
                <a:solidFill>
                  <a:srgbClr val="0066FF"/>
                </a:solidFill>
              </a:rPr>
              <a:t>D</a:t>
            </a:r>
          </a:p>
        </p:txBody>
      </p:sp>
      <p:sp>
        <p:nvSpPr>
          <p:cNvPr id="17" name="TextBox 16"/>
          <p:cNvSpPr txBox="1"/>
          <p:nvPr/>
        </p:nvSpPr>
        <p:spPr>
          <a:xfrm>
            <a:off x="4067944" y="476672"/>
            <a:ext cx="648072" cy="369332"/>
          </a:xfrm>
          <a:prstGeom prst="rect">
            <a:avLst/>
          </a:prstGeom>
          <a:noFill/>
        </p:spPr>
        <p:txBody>
          <a:bodyPr wrap="square" rtlCol="0">
            <a:spAutoFit/>
          </a:bodyPr>
          <a:lstStyle/>
          <a:p>
            <a:r>
              <a:rPr lang="en-GB" dirty="0">
                <a:solidFill>
                  <a:srgbClr val="0066FF"/>
                </a:solidFill>
              </a:rPr>
              <a:t>D 1</a:t>
            </a:r>
          </a:p>
        </p:txBody>
      </p:sp>
      <p:sp>
        <p:nvSpPr>
          <p:cNvPr id="18" name="TextBox 17"/>
          <p:cNvSpPr txBox="1"/>
          <p:nvPr/>
        </p:nvSpPr>
        <p:spPr>
          <a:xfrm>
            <a:off x="4716016" y="5229200"/>
            <a:ext cx="432048" cy="369332"/>
          </a:xfrm>
          <a:prstGeom prst="rect">
            <a:avLst/>
          </a:prstGeom>
          <a:noFill/>
        </p:spPr>
        <p:txBody>
          <a:bodyPr wrap="square" rtlCol="0">
            <a:spAutoFit/>
          </a:bodyPr>
          <a:lstStyle/>
          <a:p>
            <a:r>
              <a:rPr lang="en-GB" dirty="0">
                <a:solidFill>
                  <a:srgbClr val="0066FF"/>
                </a:solidFill>
              </a:rPr>
              <a:t>Q</a:t>
            </a:r>
          </a:p>
        </p:txBody>
      </p:sp>
      <p:sp>
        <p:nvSpPr>
          <p:cNvPr id="19" name="TextBox 18"/>
          <p:cNvSpPr txBox="1"/>
          <p:nvPr/>
        </p:nvSpPr>
        <p:spPr>
          <a:xfrm>
            <a:off x="5724128" y="5229200"/>
            <a:ext cx="576064" cy="369332"/>
          </a:xfrm>
          <a:prstGeom prst="rect">
            <a:avLst/>
          </a:prstGeom>
          <a:noFill/>
        </p:spPr>
        <p:txBody>
          <a:bodyPr wrap="square" rtlCol="0">
            <a:spAutoFit/>
          </a:bodyPr>
          <a:lstStyle/>
          <a:p>
            <a:r>
              <a:rPr lang="en-GB" dirty="0">
                <a:solidFill>
                  <a:srgbClr val="0066FF"/>
                </a:solidFill>
              </a:rPr>
              <a:t>Q 1</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FF0000"/>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a:off x="4932040" y="1340768"/>
            <a:ext cx="2809057" cy="3168849"/>
          </a:xfrm>
          <a:prstGeom prst="line">
            <a:avLst/>
          </a:prstGeom>
          <a:noFill/>
          <a:ln w="63500">
            <a:solidFill>
              <a:srgbClr val="0000FF"/>
            </a:solidFill>
            <a:round/>
            <a:headEnd/>
            <a:tailEnd/>
          </a:ln>
        </p:spPr>
        <p:txBody>
          <a:bodyPr/>
          <a:lstStyle/>
          <a:p>
            <a:endParaRPr lang="en-GB"/>
          </a:p>
        </p:txBody>
      </p:sp>
      <p:sp>
        <p:nvSpPr>
          <p:cNvPr id="16" name="TextBox 15"/>
          <p:cNvSpPr txBox="1"/>
          <p:nvPr/>
        </p:nvSpPr>
        <p:spPr>
          <a:xfrm>
            <a:off x="4211960" y="1052736"/>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4932040"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6156176" y="5229200"/>
            <a:ext cx="720080" cy="369332"/>
          </a:xfrm>
          <a:prstGeom prst="rect">
            <a:avLst/>
          </a:prstGeom>
          <a:noFill/>
        </p:spPr>
        <p:txBody>
          <a:bodyPr wrap="square" rtlCol="0">
            <a:spAutoFit/>
          </a:bodyPr>
          <a:lstStyle/>
          <a:p>
            <a:r>
              <a:rPr lang="en-GB" dirty="0">
                <a:solidFill>
                  <a:srgbClr val="0066FF"/>
                </a:solidFill>
              </a:rPr>
              <a:t>PQ 1</a:t>
            </a:r>
          </a:p>
        </p:txBody>
      </p:sp>
      <p:sp>
        <p:nvSpPr>
          <p:cNvPr id="20" name="TextBox 19"/>
          <p:cNvSpPr txBox="1"/>
          <p:nvPr/>
        </p:nvSpPr>
        <p:spPr>
          <a:xfrm>
            <a:off x="3563888" y="764704"/>
            <a:ext cx="3384376" cy="369332"/>
          </a:xfrm>
          <a:prstGeom prst="rect">
            <a:avLst/>
          </a:prstGeom>
          <a:noFill/>
        </p:spPr>
        <p:txBody>
          <a:bodyPr wrap="square" rtlCol="0">
            <a:spAutoFit/>
          </a:bodyPr>
          <a:lstStyle/>
          <a:p>
            <a:r>
              <a:rPr lang="en-GB" dirty="0">
                <a:solidFill>
                  <a:srgbClr val="FF0000"/>
                </a:solidFill>
              </a:rPr>
              <a:t>Marginal Social Benefit (MSB)</a:t>
            </a:r>
          </a:p>
        </p:txBody>
      </p:sp>
      <p:sp>
        <p:nvSpPr>
          <p:cNvPr id="21" name="Line 5"/>
          <p:cNvSpPr>
            <a:spLocks noChangeShapeType="1"/>
          </p:cNvSpPr>
          <p:nvPr/>
        </p:nvSpPr>
        <p:spPr bwMode="auto">
          <a:xfrm flipH="1">
            <a:off x="3779912" y="548680"/>
            <a:ext cx="3528391" cy="4176465"/>
          </a:xfrm>
          <a:prstGeom prst="line">
            <a:avLst/>
          </a:prstGeom>
          <a:noFill/>
          <a:ln w="63500">
            <a:solidFill>
              <a:srgbClr val="FF0000"/>
            </a:solidFill>
            <a:round/>
            <a:headEnd/>
            <a:tailEnd/>
          </a:ln>
        </p:spPr>
        <p:txBody>
          <a:bodyPr/>
          <a:lstStyle/>
          <a:p>
            <a:endParaRPr lang="en-GB"/>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6012160" y="188640"/>
            <a:ext cx="3024336" cy="369332"/>
          </a:xfrm>
          <a:prstGeom prst="rect">
            <a:avLst/>
          </a:prstGeom>
          <a:noFill/>
        </p:spPr>
        <p:txBody>
          <a:bodyPr wrap="square" rtlCol="0">
            <a:spAutoFit/>
          </a:bodyPr>
          <a:lstStyle/>
          <a:p>
            <a:r>
              <a:rPr lang="en-GB" dirty="0">
                <a:solidFill>
                  <a:srgbClr val="FF0000"/>
                </a:solidFill>
              </a:rPr>
              <a:t>Marginal Social Cost (MSC)</a:t>
            </a:r>
          </a:p>
        </p:txBody>
      </p:sp>
      <p:sp>
        <p:nvSpPr>
          <p:cNvPr id="24" name="TextBox 23"/>
          <p:cNvSpPr txBox="1"/>
          <p:nvPr/>
        </p:nvSpPr>
        <p:spPr>
          <a:xfrm>
            <a:off x="6983760" y="2492896"/>
            <a:ext cx="1908720" cy="646331"/>
          </a:xfrm>
          <a:prstGeom prst="rect">
            <a:avLst/>
          </a:prstGeom>
          <a:noFill/>
        </p:spPr>
        <p:txBody>
          <a:bodyPr wrap="square" rtlCol="0">
            <a:spAutoFit/>
          </a:bodyPr>
          <a:lstStyle/>
          <a:p>
            <a:r>
              <a:rPr lang="en-GB" dirty="0">
                <a:solidFill>
                  <a:srgbClr val="0066FF"/>
                </a:solidFill>
              </a:rPr>
              <a:t>Marginal Private Cost (MPC)</a:t>
            </a:r>
          </a:p>
        </p:txBody>
      </p:sp>
      <p:sp>
        <p:nvSpPr>
          <p:cNvPr id="25" name="Right Arrow 24"/>
          <p:cNvSpPr/>
          <p:nvPr/>
        </p:nvSpPr>
        <p:spPr>
          <a:xfrm rot="10800000">
            <a:off x="6372200" y="1628800"/>
            <a:ext cx="813890"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6" name="Right Arrow 25"/>
          <p:cNvSpPr/>
          <p:nvPr/>
        </p:nvSpPr>
        <p:spPr>
          <a:xfrm rot="10800000">
            <a:off x="4644008" y="1772816"/>
            <a:ext cx="701584"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419872" y="3068960"/>
            <a:ext cx="3096344"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472100" y="4113076"/>
            <a:ext cx="2088232"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419872" y="2996952"/>
            <a:ext cx="180020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endCxn id="18" idx="0"/>
          </p:cNvCxnSpPr>
          <p:nvPr/>
        </p:nvCxnSpPr>
        <p:spPr>
          <a:xfrm rot="16200000" flipH="1">
            <a:off x="4193958" y="4095074"/>
            <a:ext cx="2232248"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483768" y="1124744"/>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16" name="TextBox 15"/>
          <p:cNvSpPr txBox="1"/>
          <p:nvPr/>
        </p:nvSpPr>
        <p:spPr>
          <a:xfrm>
            <a:off x="3707904" y="980728"/>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4932040"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5796136" y="5229200"/>
            <a:ext cx="720080" cy="369332"/>
          </a:xfrm>
          <a:prstGeom prst="rect">
            <a:avLst/>
          </a:prstGeom>
          <a:noFill/>
        </p:spPr>
        <p:txBody>
          <a:bodyPr wrap="square" rtlCol="0">
            <a:spAutoFit/>
          </a:bodyPr>
          <a:lstStyle/>
          <a:p>
            <a:r>
              <a:rPr lang="en-GB" dirty="0">
                <a:solidFill>
                  <a:srgbClr val="0066FF"/>
                </a:solidFill>
              </a:rPr>
              <a:t>PQ 1</a:t>
            </a:r>
          </a:p>
        </p:txBody>
      </p:sp>
      <p:sp>
        <p:nvSpPr>
          <p:cNvPr id="20" name="TextBox 19"/>
          <p:cNvSpPr txBox="1"/>
          <p:nvPr/>
        </p:nvSpPr>
        <p:spPr>
          <a:xfrm>
            <a:off x="3419872" y="692696"/>
            <a:ext cx="3384376" cy="369332"/>
          </a:xfrm>
          <a:prstGeom prst="rect">
            <a:avLst/>
          </a:prstGeom>
          <a:noFill/>
        </p:spPr>
        <p:txBody>
          <a:bodyPr wrap="square" rtlCol="0">
            <a:spAutoFit/>
          </a:bodyPr>
          <a:lstStyle/>
          <a:p>
            <a:r>
              <a:rPr lang="en-GB" dirty="0">
                <a:solidFill>
                  <a:srgbClr val="0066FF"/>
                </a:solidFill>
              </a:rPr>
              <a:t>Marginal Social Benefit (MSB)</a:t>
            </a:r>
          </a:p>
        </p:txBody>
      </p:sp>
      <p:sp>
        <p:nvSpPr>
          <p:cNvPr id="21" name="Line 5"/>
          <p:cNvSpPr>
            <a:spLocks noChangeShapeType="1"/>
          </p:cNvSpPr>
          <p:nvPr/>
        </p:nvSpPr>
        <p:spPr bwMode="auto">
          <a:xfrm flipH="1">
            <a:off x="3779912" y="548680"/>
            <a:ext cx="3528391" cy="4176465"/>
          </a:xfrm>
          <a:prstGeom prst="line">
            <a:avLst/>
          </a:prstGeom>
          <a:noFill/>
          <a:ln w="63500">
            <a:solidFill>
              <a:srgbClr val="FF0000"/>
            </a:solidFill>
            <a:round/>
            <a:headEnd/>
            <a:tailEnd/>
          </a:ln>
        </p:spPr>
        <p:txBody>
          <a:bodyPr/>
          <a:lstStyle/>
          <a:p>
            <a:endParaRPr lang="en-GB"/>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6012160" y="188640"/>
            <a:ext cx="3024336" cy="369332"/>
          </a:xfrm>
          <a:prstGeom prst="rect">
            <a:avLst/>
          </a:prstGeom>
          <a:noFill/>
        </p:spPr>
        <p:txBody>
          <a:bodyPr wrap="square" rtlCol="0">
            <a:spAutoFit/>
          </a:bodyPr>
          <a:lstStyle/>
          <a:p>
            <a:r>
              <a:rPr lang="en-GB" dirty="0">
                <a:solidFill>
                  <a:srgbClr val="FF0000"/>
                </a:solidFill>
              </a:rPr>
              <a:t>Marginal Social Cost (MSC)</a:t>
            </a:r>
          </a:p>
        </p:txBody>
      </p:sp>
      <p:sp>
        <p:nvSpPr>
          <p:cNvPr id="24" name="TextBox 23"/>
          <p:cNvSpPr txBox="1"/>
          <p:nvPr/>
        </p:nvSpPr>
        <p:spPr>
          <a:xfrm>
            <a:off x="6983760" y="2492896"/>
            <a:ext cx="1908720" cy="646331"/>
          </a:xfrm>
          <a:prstGeom prst="rect">
            <a:avLst/>
          </a:prstGeom>
          <a:noFill/>
        </p:spPr>
        <p:txBody>
          <a:bodyPr wrap="square" rtlCol="0">
            <a:spAutoFit/>
          </a:bodyPr>
          <a:lstStyle/>
          <a:p>
            <a:r>
              <a:rPr lang="en-GB" dirty="0">
                <a:solidFill>
                  <a:srgbClr val="0066FF"/>
                </a:solidFill>
              </a:rPr>
              <a:t>Marginal Private Cost (MPC)</a:t>
            </a:r>
          </a:p>
        </p:txBody>
      </p:sp>
      <p:sp>
        <p:nvSpPr>
          <p:cNvPr id="25" name="Right Arrow 24"/>
          <p:cNvSpPr/>
          <p:nvPr/>
        </p:nvSpPr>
        <p:spPr>
          <a:xfrm rot="16200000">
            <a:off x="5616116" y="2384884"/>
            <a:ext cx="1224136"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347864" y="3717032"/>
            <a:ext cx="25922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4427984" y="3717032"/>
            <a:ext cx="3024336"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419872" y="2996952"/>
            <a:ext cx="180020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endCxn id="18" idx="0"/>
          </p:cNvCxnSpPr>
          <p:nvPr/>
        </p:nvCxnSpPr>
        <p:spPr>
          <a:xfrm rot="16200000" flipH="1">
            <a:off x="4193958" y="4095074"/>
            <a:ext cx="2232248"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9" name="Freeform 28"/>
          <p:cNvSpPr/>
          <p:nvPr/>
        </p:nvSpPr>
        <p:spPr>
          <a:xfrm>
            <a:off x="5287992" y="2276872"/>
            <a:ext cx="652160" cy="1432486"/>
          </a:xfrm>
          <a:custGeom>
            <a:avLst/>
            <a:gdLst>
              <a:gd name="connsiteX0" fmla="*/ 2875 w 754812"/>
              <a:gd name="connsiteY0" fmla="*/ 862641 h 1759788"/>
              <a:gd name="connsiteX1" fmla="*/ 632604 w 754812"/>
              <a:gd name="connsiteY1" fmla="*/ 129396 h 1759788"/>
              <a:gd name="connsiteX2" fmla="*/ 649857 w 754812"/>
              <a:gd name="connsiteY2" fmla="*/ 1639018 h 1759788"/>
              <a:gd name="connsiteX3" fmla="*/ 2875 w 754812"/>
              <a:gd name="connsiteY3" fmla="*/ 862641 h 1759788"/>
              <a:gd name="connsiteX0" fmla="*/ 0 w 751937"/>
              <a:gd name="connsiteY0" fmla="*/ 733245 h 1630392"/>
              <a:gd name="connsiteX1" fmla="*/ 629729 w 751937"/>
              <a:gd name="connsiteY1" fmla="*/ 0 h 1630392"/>
              <a:gd name="connsiteX2" fmla="*/ 646982 w 751937"/>
              <a:gd name="connsiteY2" fmla="*/ 1509622 h 1630392"/>
              <a:gd name="connsiteX3" fmla="*/ 0 w 751937"/>
              <a:gd name="connsiteY3" fmla="*/ 733245 h 1630392"/>
              <a:gd name="connsiteX0" fmla="*/ 0 w 646982"/>
              <a:gd name="connsiteY0" fmla="*/ 733245 h 1630392"/>
              <a:gd name="connsiteX1" fmla="*/ 629729 w 646982"/>
              <a:gd name="connsiteY1" fmla="*/ 0 h 1630392"/>
              <a:gd name="connsiteX2" fmla="*/ 646982 w 646982"/>
              <a:gd name="connsiteY2" fmla="*/ 1509622 h 1630392"/>
              <a:gd name="connsiteX3" fmla="*/ 0 w 646982"/>
              <a:gd name="connsiteY3" fmla="*/ 733245 h 1630392"/>
              <a:gd name="connsiteX0" fmla="*/ 0 w 646982"/>
              <a:gd name="connsiteY0" fmla="*/ 733245 h 1509622"/>
              <a:gd name="connsiteX1" fmla="*/ 629729 w 646982"/>
              <a:gd name="connsiteY1" fmla="*/ 0 h 1509622"/>
              <a:gd name="connsiteX2" fmla="*/ 646982 w 646982"/>
              <a:gd name="connsiteY2" fmla="*/ 1509622 h 1509622"/>
              <a:gd name="connsiteX3" fmla="*/ 0 w 646982"/>
              <a:gd name="connsiteY3" fmla="*/ 733245 h 1509622"/>
            </a:gdLst>
            <a:ahLst/>
            <a:cxnLst>
              <a:cxn ang="0">
                <a:pos x="connsiteX0" y="connsiteY0"/>
              </a:cxn>
              <a:cxn ang="0">
                <a:pos x="connsiteX1" y="connsiteY1"/>
              </a:cxn>
              <a:cxn ang="0">
                <a:pos x="connsiteX2" y="connsiteY2"/>
              </a:cxn>
              <a:cxn ang="0">
                <a:pos x="connsiteX3" y="connsiteY3"/>
              </a:cxn>
            </a:cxnLst>
            <a:rect l="l" t="t" r="r" b="b"/>
            <a:pathLst>
              <a:path w="646982" h="1509622">
                <a:moveTo>
                  <a:pt x="0" y="733245"/>
                </a:moveTo>
                <a:lnTo>
                  <a:pt x="629729" y="0"/>
                </a:lnTo>
                <a:lnTo>
                  <a:pt x="646982" y="1509622"/>
                </a:lnTo>
                <a:lnTo>
                  <a:pt x="0" y="733245"/>
                </a:lnTo>
                <a:close/>
              </a:path>
            </a:pathLst>
          </a:cu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p:cNvSpPr txBox="1"/>
          <p:nvPr/>
        </p:nvSpPr>
        <p:spPr>
          <a:xfrm>
            <a:off x="4932040" y="2492896"/>
            <a:ext cx="1512168" cy="923330"/>
          </a:xfrm>
          <a:prstGeom prst="rect">
            <a:avLst/>
          </a:prstGeom>
          <a:noFill/>
        </p:spPr>
        <p:txBody>
          <a:bodyPr wrap="square" rtlCol="0">
            <a:spAutoFit/>
          </a:bodyPr>
          <a:lstStyle/>
          <a:p>
            <a:r>
              <a:rPr lang="en-GB" dirty="0"/>
              <a:t>Dead weight social welfare loss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FF0000"/>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a:off x="4932040" y="1340768"/>
            <a:ext cx="2809057" cy="3168849"/>
          </a:xfrm>
          <a:prstGeom prst="line">
            <a:avLst/>
          </a:prstGeom>
          <a:noFill/>
          <a:ln w="63500">
            <a:solidFill>
              <a:srgbClr val="0000FF"/>
            </a:solidFill>
            <a:round/>
            <a:headEnd/>
            <a:tailEnd/>
          </a:ln>
        </p:spPr>
        <p:txBody>
          <a:bodyPr/>
          <a:lstStyle/>
          <a:p>
            <a:endParaRPr lang="en-GB"/>
          </a:p>
        </p:txBody>
      </p:sp>
      <p:sp>
        <p:nvSpPr>
          <p:cNvPr id="16" name="TextBox 15"/>
          <p:cNvSpPr txBox="1"/>
          <p:nvPr/>
        </p:nvSpPr>
        <p:spPr>
          <a:xfrm>
            <a:off x="4211960" y="1052736"/>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5436096"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6156176" y="5229200"/>
            <a:ext cx="720080" cy="369332"/>
          </a:xfrm>
          <a:prstGeom prst="rect">
            <a:avLst/>
          </a:prstGeom>
          <a:noFill/>
        </p:spPr>
        <p:txBody>
          <a:bodyPr wrap="square" rtlCol="0">
            <a:spAutoFit/>
          </a:bodyPr>
          <a:lstStyle/>
          <a:p>
            <a:r>
              <a:rPr lang="en-GB" dirty="0">
                <a:solidFill>
                  <a:srgbClr val="0066FF"/>
                </a:solidFill>
              </a:rPr>
              <a:t>PQ 1</a:t>
            </a:r>
          </a:p>
        </p:txBody>
      </p:sp>
      <p:sp>
        <p:nvSpPr>
          <p:cNvPr id="20" name="TextBox 19"/>
          <p:cNvSpPr txBox="1"/>
          <p:nvPr/>
        </p:nvSpPr>
        <p:spPr>
          <a:xfrm>
            <a:off x="3563888" y="764704"/>
            <a:ext cx="3384376" cy="369332"/>
          </a:xfrm>
          <a:prstGeom prst="rect">
            <a:avLst/>
          </a:prstGeom>
          <a:noFill/>
        </p:spPr>
        <p:txBody>
          <a:bodyPr wrap="square" rtlCol="0">
            <a:spAutoFit/>
          </a:bodyPr>
          <a:lstStyle/>
          <a:p>
            <a:r>
              <a:rPr lang="en-GB" dirty="0">
                <a:solidFill>
                  <a:srgbClr val="FF0000"/>
                </a:solidFill>
              </a:rPr>
              <a:t>Marginal Social Benefit (MSB)</a:t>
            </a:r>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7164288" y="2204864"/>
            <a:ext cx="1800200" cy="646331"/>
          </a:xfrm>
          <a:prstGeom prst="rect">
            <a:avLst/>
          </a:prstGeom>
          <a:noFill/>
        </p:spPr>
        <p:txBody>
          <a:bodyPr wrap="square" rtlCol="0">
            <a:spAutoFit/>
          </a:bodyPr>
          <a:lstStyle/>
          <a:p>
            <a:r>
              <a:rPr lang="en-GB" dirty="0">
                <a:solidFill>
                  <a:srgbClr val="0066FF"/>
                </a:solidFill>
              </a:rPr>
              <a:t>Marginal Social Cost (MSC)</a:t>
            </a:r>
          </a:p>
        </p:txBody>
      </p:sp>
      <p:sp>
        <p:nvSpPr>
          <p:cNvPr id="24" name="TextBox 23"/>
          <p:cNvSpPr txBox="1"/>
          <p:nvPr/>
        </p:nvSpPr>
        <p:spPr>
          <a:xfrm>
            <a:off x="7020272" y="2780928"/>
            <a:ext cx="1908720" cy="646331"/>
          </a:xfrm>
          <a:prstGeom prst="rect">
            <a:avLst/>
          </a:prstGeom>
          <a:noFill/>
        </p:spPr>
        <p:txBody>
          <a:bodyPr wrap="square" rtlCol="0">
            <a:spAutoFit/>
          </a:bodyPr>
          <a:lstStyle/>
          <a:p>
            <a:r>
              <a:rPr lang="en-GB" dirty="0">
                <a:solidFill>
                  <a:srgbClr val="0066FF"/>
                </a:solidFill>
              </a:rPr>
              <a:t>Marginal Private Cost (MPC)</a:t>
            </a:r>
          </a:p>
        </p:txBody>
      </p:sp>
      <p:sp>
        <p:nvSpPr>
          <p:cNvPr id="26" name="Right Arrow 25"/>
          <p:cNvSpPr/>
          <p:nvPr/>
        </p:nvSpPr>
        <p:spPr>
          <a:xfrm rot="5400000">
            <a:off x="4860032" y="2276872"/>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419872" y="3068960"/>
            <a:ext cx="3096344"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472100" y="4113076"/>
            <a:ext cx="2088232"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4590002" y="3843046"/>
            <a:ext cx="2736304"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1" name="Right Arrow 20"/>
          <p:cNvSpPr/>
          <p:nvPr/>
        </p:nvSpPr>
        <p:spPr>
          <a:xfrm rot="5400000">
            <a:off x="6228184" y="3861048"/>
            <a:ext cx="1008112" cy="43204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5" name="Freeform 24"/>
          <p:cNvSpPr/>
          <p:nvPr/>
        </p:nvSpPr>
        <p:spPr>
          <a:xfrm rot="10800000">
            <a:off x="5940152" y="2564904"/>
            <a:ext cx="502966" cy="1080120"/>
          </a:xfrm>
          <a:custGeom>
            <a:avLst/>
            <a:gdLst>
              <a:gd name="connsiteX0" fmla="*/ 2875 w 754812"/>
              <a:gd name="connsiteY0" fmla="*/ 862641 h 1759788"/>
              <a:gd name="connsiteX1" fmla="*/ 632604 w 754812"/>
              <a:gd name="connsiteY1" fmla="*/ 129396 h 1759788"/>
              <a:gd name="connsiteX2" fmla="*/ 649857 w 754812"/>
              <a:gd name="connsiteY2" fmla="*/ 1639018 h 1759788"/>
              <a:gd name="connsiteX3" fmla="*/ 2875 w 754812"/>
              <a:gd name="connsiteY3" fmla="*/ 862641 h 1759788"/>
              <a:gd name="connsiteX0" fmla="*/ 0 w 751937"/>
              <a:gd name="connsiteY0" fmla="*/ 733245 h 1630392"/>
              <a:gd name="connsiteX1" fmla="*/ 629729 w 751937"/>
              <a:gd name="connsiteY1" fmla="*/ 0 h 1630392"/>
              <a:gd name="connsiteX2" fmla="*/ 646982 w 751937"/>
              <a:gd name="connsiteY2" fmla="*/ 1509622 h 1630392"/>
              <a:gd name="connsiteX3" fmla="*/ 0 w 751937"/>
              <a:gd name="connsiteY3" fmla="*/ 733245 h 1630392"/>
              <a:gd name="connsiteX0" fmla="*/ 0 w 646982"/>
              <a:gd name="connsiteY0" fmla="*/ 733245 h 1630392"/>
              <a:gd name="connsiteX1" fmla="*/ 629729 w 646982"/>
              <a:gd name="connsiteY1" fmla="*/ 0 h 1630392"/>
              <a:gd name="connsiteX2" fmla="*/ 646982 w 646982"/>
              <a:gd name="connsiteY2" fmla="*/ 1509622 h 1630392"/>
              <a:gd name="connsiteX3" fmla="*/ 0 w 646982"/>
              <a:gd name="connsiteY3" fmla="*/ 733245 h 1630392"/>
              <a:gd name="connsiteX0" fmla="*/ 0 w 646982"/>
              <a:gd name="connsiteY0" fmla="*/ 733245 h 1509622"/>
              <a:gd name="connsiteX1" fmla="*/ 629729 w 646982"/>
              <a:gd name="connsiteY1" fmla="*/ 0 h 1509622"/>
              <a:gd name="connsiteX2" fmla="*/ 646982 w 646982"/>
              <a:gd name="connsiteY2" fmla="*/ 1509622 h 1509622"/>
              <a:gd name="connsiteX3" fmla="*/ 0 w 646982"/>
              <a:gd name="connsiteY3" fmla="*/ 733245 h 1509622"/>
            </a:gdLst>
            <a:ahLst/>
            <a:cxnLst>
              <a:cxn ang="0">
                <a:pos x="connsiteX0" y="connsiteY0"/>
              </a:cxn>
              <a:cxn ang="0">
                <a:pos x="connsiteX1" y="connsiteY1"/>
              </a:cxn>
              <a:cxn ang="0">
                <a:pos x="connsiteX2" y="connsiteY2"/>
              </a:cxn>
              <a:cxn ang="0">
                <a:pos x="connsiteX3" y="connsiteY3"/>
              </a:cxn>
            </a:cxnLst>
            <a:rect l="l" t="t" r="r" b="b"/>
            <a:pathLst>
              <a:path w="646982" h="1509622">
                <a:moveTo>
                  <a:pt x="0" y="733245"/>
                </a:moveTo>
                <a:lnTo>
                  <a:pt x="629729" y="0"/>
                </a:lnTo>
                <a:lnTo>
                  <a:pt x="646982" y="1509622"/>
                </a:lnTo>
                <a:lnTo>
                  <a:pt x="0" y="733245"/>
                </a:lnTo>
                <a:close/>
              </a:path>
            </a:pathLst>
          </a:cu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4932040" y="2780928"/>
            <a:ext cx="2088232" cy="584775"/>
          </a:xfrm>
          <a:prstGeom prst="rect">
            <a:avLst/>
          </a:prstGeom>
          <a:noFill/>
        </p:spPr>
        <p:txBody>
          <a:bodyPr wrap="square" rtlCol="0">
            <a:spAutoFit/>
          </a:bodyPr>
          <a:lstStyle/>
          <a:p>
            <a:r>
              <a:rPr lang="en-GB" sz="1600" dirty="0"/>
              <a:t>Dead weight social welfare loss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a:off x="4932040" y="1340768"/>
            <a:ext cx="2809057" cy="3168849"/>
          </a:xfrm>
          <a:prstGeom prst="line">
            <a:avLst/>
          </a:prstGeom>
          <a:noFill/>
          <a:ln w="63500">
            <a:solidFill>
              <a:srgbClr val="0000FF"/>
            </a:solidFill>
            <a:round/>
            <a:headEnd/>
            <a:tailEnd/>
          </a:ln>
        </p:spPr>
        <p:txBody>
          <a:bodyPr/>
          <a:lstStyle/>
          <a:p>
            <a:endParaRPr lang="en-GB"/>
          </a:p>
        </p:txBody>
      </p:sp>
      <p:sp>
        <p:nvSpPr>
          <p:cNvPr id="16" name="TextBox 15"/>
          <p:cNvSpPr txBox="1"/>
          <p:nvPr/>
        </p:nvSpPr>
        <p:spPr>
          <a:xfrm>
            <a:off x="3419872" y="692696"/>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6156176"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4932040" y="5229200"/>
            <a:ext cx="720080" cy="369332"/>
          </a:xfrm>
          <a:prstGeom prst="rect">
            <a:avLst/>
          </a:prstGeom>
          <a:noFill/>
        </p:spPr>
        <p:txBody>
          <a:bodyPr wrap="square" rtlCol="0">
            <a:spAutoFit/>
          </a:bodyPr>
          <a:lstStyle/>
          <a:p>
            <a:r>
              <a:rPr lang="en-GB" dirty="0">
                <a:solidFill>
                  <a:srgbClr val="FF0000"/>
                </a:solidFill>
              </a:rPr>
              <a:t>PQ 1</a:t>
            </a:r>
          </a:p>
        </p:txBody>
      </p:sp>
      <p:sp>
        <p:nvSpPr>
          <p:cNvPr id="20" name="TextBox 19"/>
          <p:cNvSpPr txBox="1"/>
          <p:nvPr/>
        </p:nvSpPr>
        <p:spPr>
          <a:xfrm>
            <a:off x="3851920" y="1052736"/>
            <a:ext cx="3384376" cy="369332"/>
          </a:xfrm>
          <a:prstGeom prst="rect">
            <a:avLst/>
          </a:prstGeom>
          <a:noFill/>
        </p:spPr>
        <p:txBody>
          <a:bodyPr wrap="square" rtlCol="0">
            <a:spAutoFit/>
          </a:bodyPr>
          <a:lstStyle/>
          <a:p>
            <a:r>
              <a:rPr lang="en-GB" dirty="0">
                <a:solidFill>
                  <a:srgbClr val="0066FF"/>
                </a:solidFill>
              </a:rPr>
              <a:t>Marginal Social Benefit (MSB)</a:t>
            </a:r>
          </a:p>
        </p:txBody>
      </p:sp>
      <p:sp>
        <p:nvSpPr>
          <p:cNvPr id="21" name="Line 5"/>
          <p:cNvSpPr>
            <a:spLocks noChangeShapeType="1"/>
          </p:cNvSpPr>
          <p:nvPr/>
        </p:nvSpPr>
        <p:spPr bwMode="auto">
          <a:xfrm flipH="1">
            <a:off x="3779912" y="548680"/>
            <a:ext cx="3528391" cy="4176465"/>
          </a:xfrm>
          <a:prstGeom prst="line">
            <a:avLst/>
          </a:prstGeom>
          <a:noFill/>
          <a:ln w="63500">
            <a:solidFill>
              <a:srgbClr val="0000FF"/>
            </a:solidFill>
            <a:round/>
            <a:headEnd/>
            <a:tailEnd/>
          </a:ln>
        </p:spPr>
        <p:txBody>
          <a:bodyPr/>
          <a:lstStyle/>
          <a:p>
            <a:endParaRPr lang="en-GB"/>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7092280" y="2204864"/>
            <a:ext cx="1872208" cy="646331"/>
          </a:xfrm>
          <a:prstGeom prst="rect">
            <a:avLst/>
          </a:prstGeom>
          <a:noFill/>
        </p:spPr>
        <p:txBody>
          <a:bodyPr wrap="square" rtlCol="0">
            <a:spAutoFit/>
          </a:bodyPr>
          <a:lstStyle/>
          <a:p>
            <a:r>
              <a:rPr lang="en-GB" dirty="0">
                <a:solidFill>
                  <a:srgbClr val="0066FF"/>
                </a:solidFill>
              </a:rPr>
              <a:t>Marginal Social Cost (MSC)</a:t>
            </a:r>
          </a:p>
        </p:txBody>
      </p:sp>
      <p:sp>
        <p:nvSpPr>
          <p:cNvPr id="24" name="TextBox 23"/>
          <p:cNvSpPr txBox="1"/>
          <p:nvPr/>
        </p:nvSpPr>
        <p:spPr>
          <a:xfrm>
            <a:off x="5796136" y="188640"/>
            <a:ext cx="3096344" cy="369332"/>
          </a:xfrm>
          <a:prstGeom prst="rect">
            <a:avLst/>
          </a:prstGeom>
          <a:noFill/>
        </p:spPr>
        <p:txBody>
          <a:bodyPr wrap="square" rtlCol="0">
            <a:spAutoFit/>
          </a:bodyPr>
          <a:lstStyle/>
          <a:p>
            <a:r>
              <a:rPr lang="en-GB" dirty="0">
                <a:solidFill>
                  <a:srgbClr val="0066FF"/>
                </a:solidFill>
              </a:rPr>
              <a:t>Marginal Private Cost (MPC)</a:t>
            </a:r>
          </a:p>
        </p:txBody>
      </p:sp>
      <p:sp>
        <p:nvSpPr>
          <p:cNvPr id="25" name="Right Arrow 24"/>
          <p:cNvSpPr/>
          <p:nvPr/>
        </p:nvSpPr>
        <p:spPr>
          <a:xfrm>
            <a:off x="6300192" y="1772816"/>
            <a:ext cx="1008112" cy="432048"/>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26" name="Right Arrow 25"/>
          <p:cNvSpPr/>
          <p:nvPr/>
        </p:nvSpPr>
        <p:spPr>
          <a:xfrm>
            <a:off x="4644008" y="1772816"/>
            <a:ext cx="701584" cy="432048"/>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419872" y="3068960"/>
            <a:ext cx="3096344"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472100" y="4113076"/>
            <a:ext cx="2088232"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419872" y="2996952"/>
            <a:ext cx="180020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4193958" y="4095074"/>
            <a:ext cx="2232248"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1124744"/>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16" name="TextBox 15"/>
          <p:cNvSpPr txBox="1"/>
          <p:nvPr/>
        </p:nvSpPr>
        <p:spPr>
          <a:xfrm>
            <a:off x="3419872" y="692696"/>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5652120"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4932040" y="5229200"/>
            <a:ext cx="720080" cy="369332"/>
          </a:xfrm>
          <a:prstGeom prst="rect">
            <a:avLst/>
          </a:prstGeom>
          <a:noFill/>
        </p:spPr>
        <p:txBody>
          <a:bodyPr wrap="square" rtlCol="0">
            <a:spAutoFit/>
          </a:bodyPr>
          <a:lstStyle/>
          <a:p>
            <a:r>
              <a:rPr lang="en-GB" dirty="0">
                <a:solidFill>
                  <a:srgbClr val="FF0000"/>
                </a:solidFill>
              </a:rPr>
              <a:t>PQ 1</a:t>
            </a:r>
          </a:p>
        </p:txBody>
      </p:sp>
      <p:sp>
        <p:nvSpPr>
          <p:cNvPr id="20" name="TextBox 19"/>
          <p:cNvSpPr txBox="1"/>
          <p:nvPr/>
        </p:nvSpPr>
        <p:spPr>
          <a:xfrm>
            <a:off x="3851920" y="1052736"/>
            <a:ext cx="3384376" cy="369332"/>
          </a:xfrm>
          <a:prstGeom prst="rect">
            <a:avLst/>
          </a:prstGeom>
          <a:noFill/>
        </p:spPr>
        <p:txBody>
          <a:bodyPr wrap="square" rtlCol="0">
            <a:spAutoFit/>
          </a:bodyPr>
          <a:lstStyle/>
          <a:p>
            <a:r>
              <a:rPr lang="en-GB" dirty="0">
                <a:solidFill>
                  <a:srgbClr val="0066FF"/>
                </a:solidFill>
              </a:rPr>
              <a:t>Marginal Social Benefit (MSB)</a:t>
            </a:r>
          </a:p>
        </p:txBody>
      </p:sp>
      <p:sp>
        <p:nvSpPr>
          <p:cNvPr id="21" name="Line 5"/>
          <p:cNvSpPr>
            <a:spLocks noChangeShapeType="1"/>
          </p:cNvSpPr>
          <p:nvPr/>
        </p:nvSpPr>
        <p:spPr bwMode="auto">
          <a:xfrm flipH="1">
            <a:off x="3779912" y="548680"/>
            <a:ext cx="3528391" cy="4176465"/>
          </a:xfrm>
          <a:prstGeom prst="line">
            <a:avLst/>
          </a:prstGeom>
          <a:noFill/>
          <a:ln w="63500">
            <a:solidFill>
              <a:srgbClr val="0000FF"/>
            </a:solidFill>
            <a:round/>
            <a:headEnd/>
            <a:tailEnd/>
          </a:ln>
        </p:spPr>
        <p:txBody>
          <a:bodyPr/>
          <a:lstStyle/>
          <a:p>
            <a:endParaRPr lang="en-GB"/>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7092280" y="2204864"/>
            <a:ext cx="1872208" cy="646331"/>
          </a:xfrm>
          <a:prstGeom prst="rect">
            <a:avLst/>
          </a:prstGeom>
          <a:noFill/>
        </p:spPr>
        <p:txBody>
          <a:bodyPr wrap="square" rtlCol="0">
            <a:spAutoFit/>
          </a:bodyPr>
          <a:lstStyle/>
          <a:p>
            <a:r>
              <a:rPr lang="en-GB" dirty="0">
                <a:solidFill>
                  <a:srgbClr val="0066FF"/>
                </a:solidFill>
              </a:rPr>
              <a:t>Marginal Social Cost (MSC)</a:t>
            </a:r>
          </a:p>
        </p:txBody>
      </p:sp>
      <p:sp>
        <p:nvSpPr>
          <p:cNvPr id="24" name="TextBox 23"/>
          <p:cNvSpPr txBox="1"/>
          <p:nvPr/>
        </p:nvSpPr>
        <p:spPr>
          <a:xfrm>
            <a:off x="5796136" y="188640"/>
            <a:ext cx="3096344" cy="369332"/>
          </a:xfrm>
          <a:prstGeom prst="rect">
            <a:avLst/>
          </a:prstGeom>
          <a:noFill/>
        </p:spPr>
        <p:txBody>
          <a:bodyPr wrap="square" rtlCol="0">
            <a:spAutoFit/>
          </a:bodyPr>
          <a:lstStyle/>
          <a:p>
            <a:r>
              <a:rPr lang="en-GB" dirty="0">
                <a:solidFill>
                  <a:srgbClr val="0066FF"/>
                </a:solidFill>
              </a:rPr>
              <a:t>Marginal Private Cost (MPC)</a:t>
            </a:r>
          </a:p>
        </p:txBody>
      </p:sp>
      <p:sp>
        <p:nvSpPr>
          <p:cNvPr id="25" name="Right Arrow 24"/>
          <p:cNvSpPr/>
          <p:nvPr/>
        </p:nvSpPr>
        <p:spPr>
          <a:xfrm rot="5400000">
            <a:off x="5868144" y="2204864"/>
            <a:ext cx="1008112" cy="432048"/>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347864" y="3717032"/>
            <a:ext cx="259228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184068" y="4473116"/>
            <a:ext cx="151216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419872" y="2996952"/>
            <a:ext cx="180020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4193958" y="4095074"/>
            <a:ext cx="2232248" cy="36004"/>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6" name="Freeform 25"/>
          <p:cNvSpPr/>
          <p:nvPr/>
        </p:nvSpPr>
        <p:spPr>
          <a:xfrm>
            <a:off x="5270740" y="2967487"/>
            <a:ext cx="655607" cy="1518249"/>
          </a:xfrm>
          <a:custGeom>
            <a:avLst/>
            <a:gdLst>
              <a:gd name="connsiteX0" fmla="*/ 103517 w 766313"/>
              <a:gd name="connsiteY0" fmla="*/ 126521 h 1771291"/>
              <a:gd name="connsiteX1" fmla="*/ 138022 w 766313"/>
              <a:gd name="connsiteY1" fmla="*/ 1644770 h 1771291"/>
              <a:gd name="connsiteX2" fmla="*/ 759124 w 766313"/>
              <a:gd name="connsiteY2" fmla="*/ 885645 h 1771291"/>
              <a:gd name="connsiteX3" fmla="*/ 103517 w 766313"/>
              <a:gd name="connsiteY3" fmla="*/ 126521 h 1771291"/>
              <a:gd name="connsiteX0" fmla="*/ 103517 w 766313"/>
              <a:gd name="connsiteY0" fmla="*/ 0 h 1644770"/>
              <a:gd name="connsiteX1" fmla="*/ 138022 w 766313"/>
              <a:gd name="connsiteY1" fmla="*/ 1518249 h 1644770"/>
              <a:gd name="connsiteX2" fmla="*/ 759124 w 766313"/>
              <a:gd name="connsiteY2" fmla="*/ 759124 h 1644770"/>
              <a:gd name="connsiteX3" fmla="*/ 103517 w 766313"/>
              <a:gd name="connsiteY3" fmla="*/ 0 h 1644770"/>
              <a:gd name="connsiteX0" fmla="*/ 103517 w 759124"/>
              <a:gd name="connsiteY0" fmla="*/ 0 h 1518249"/>
              <a:gd name="connsiteX1" fmla="*/ 138022 w 759124"/>
              <a:gd name="connsiteY1" fmla="*/ 1518249 h 1518249"/>
              <a:gd name="connsiteX2" fmla="*/ 759124 w 759124"/>
              <a:gd name="connsiteY2" fmla="*/ 759124 h 1518249"/>
              <a:gd name="connsiteX3" fmla="*/ 103517 w 759124"/>
              <a:gd name="connsiteY3" fmla="*/ 0 h 1518249"/>
              <a:gd name="connsiteX0" fmla="*/ 0 w 655607"/>
              <a:gd name="connsiteY0" fmla="*/ 0 h 1518249"/>
              <a:gd name="connsiteX1" fmla="*/ 34505 w 655607"/>
              <a:gd name="connsiteY1" fmla="*/ 1518249 h 1518249"/>
              <a:gd name="connsiteX2" fmla="*/ 655607 w 655607"/>
              <a:gd name="connsiteY2" fmla="*/ 759124 h 1518249"/>
              <a:gd name="connsiteX3" fmla="*/ 0 w 655607"/>
              <a:gd name="connsiteY3" fmla="*/ 0 h 1518249"/>
            </a:gdLst>
            <a:ahLst/>
            <a:cxnLst>
              <a:cxn ang="0">
                <a:pos x="connsiteX0" y="connsiteY0"/>
              </a:cxn>
              <a:cxn ang="0">
                <a:pos x="connsiteX1" y="connsiteY1"/>
              </a:cxn>
              <a:cxn ang="0">
                <a:pos x="connsiteX2" y="connsiteY2"/>
              </a:cxn>
              <a:cxn ang="0">
                <a:pos x="connsiteX3" y="connsiteY3"/>
              </a:cxn>
            </a:cxnLst>
            <a:rect l="l" t="t" r="r" b="b"/>
            <a:pathLst>
              <a:path w="655607" h="1518249">
                <a:moveTo>
                  <a:pt x="0" y="0"/>
                </a:moveTo>
                <a:lnTo>
                  <a:pt x="34505" y="1518249"/>
                </a:lnTo>
                <a:lnTo>
                  <a:pt x="655607" y="759124"/>
                </a:lnTo>
                <a:lnTo>
                  <a:pt x="0" y="0"/>
                </a:lnTo>
                <a:close/>
              </a:path>
            </a:pathLst>
          </a:custGeom>
          <a:solidFill>
            <a:srgbClr val="0066FF">
              <a:alpha val="1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5148064" y="3284984"/>
            <a:ext cx="1872208" cy="646331"/>
          </a:xfrm>
          <a:prstGeom prst="rect">
            <a:avLst/>
          </a:prstGeom>
          <a:noFill/>
        </p:spPr>
        <p:txBody>
          <a:bodyPr wrap="square" rtlCol="0">
            <a:spAutoFit/>
          </a:bodyPr>
          <a:lstStyle/>
          <a:p>
            <a:r>
              <a:rPr lang="en-GB" dirty="0"/>
              <a:t>Potential social welfare gain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275856" y="764704"/>
            <a:ext cx="3673153" cy="410495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483768" y="1628800"/>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3707904" y="5661248"/>
            <a:ext cx="367240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a:off x="4932040" y="1340768"/>
            <a:ext cx="2809057" cy="3168849"/>
          </a:xfrm>
          <a:prstGeom prst="line">
            <a:avLst/>
          </a:prstGeom>
          <a:noFill/>
          <a:ln w="63500">
            <a:solidFill>
              <a:srgbClr val="0000FF"/>
            </a:solidFill>
            <a:round/>
            <a:headEnd/>
            <a:tailEnd/>
          </a:ln>
        </p:spPr>
        <p:txBody>
          <a:bodyPr/>
          <a:lstStyle/>
          <a:p>
            <a:endParaRPr lang="en-GB"/>
          </a:p>
        </p:txBody>
      </p:sp>
      <p:sp>
        <p:nvSpPr>
          <p:cNvPr id="16" name="TextBox 15"/>
          <p:cNvSpPr txBox="1"/>
          <p:nvPr/>
        </p:nvSpPr>
        <p:spPr>
          <a:xfrm>
            <a:off x="539552" y="476672"/>
            <a:ext cx="3384376" cy="369332"/>
          </a:xfrm>
          <a:prstGeom prst="rect">
            <a:avLst/>
          </a:prstGeom>
          <a:noFill/>
        </p:spPr>
        <p:txBody>
          <a:bodyPr wrap="square" rtlCol="0">
            <a:spAutoFit/>
          </a:bodyPr>
          <a:lstStyle/>
          <a:p>
            <a:r>
              <a:rPr lang="en-GB" dirty="0">
                <a:solidFill>
                  <a:srgbClr val="0066FF"/>
                </a:solidFill>
              </a:rPr>
              <a:t>Marginal Private Benefit (MPB)</a:t>
            </a:r>
          </a:p>
        </p:txBody>
      </p:sp>
      <p:sp>
        <p:nvSpPr>
          <p:cNvPr id="18" name="TextBox 17"/>
          <p:cNvSpPr txBox="1"/>
          <p:nvPr/>
        </p:nvSpPr>
        <p:spPr>
          <a:xfrm>
            <a:off x="6156176" y="5229200"/>
            <a:ext cx="792088" cy="369332"/>
          </a:xfrm>
          <a:prstGeom prst="rect">
            <a:avLst/>
          </a:prstGeom>
          <a:noFill/>
        </p:spPr>
        <p:txBody>
          <a:bodyPr wrap="square" rtlCol="0">
            <a:spAutoFit/>
          </a:bodyPr>
          <a:lstStyle/>
          <a:p>
            <a:r>
              <a:rPr lang="en-GB" dirty="0">
                <a:solidFill>
                  <a:srgbClr val="0066FF"/>
                </a:solidFill>
              </a:rPr>
              <a:t>SQ2</a:t>
            </a:r>
          </a:p>
        </p:txBody>
      </p:sp>
      <p:sp>
        <p:nvSpPr>
          <p:cNvPr id="19" name="TextBox 18"/>
          <p:cNvSpPr txBox="1"/>
          <p:nvPr/>
        </p:nvSpPr>
        <p:spPr>
          <a:xfrm>
            <a:off x="5508104" y="5229200"/>
            <a:ext cx="720080" cy="369332"/>
          </a:xfrm>
          <a:prstGeom prst="rect">
            <a:avLst/>
          </a:prstGeom>
          <a:noFill/>
        </p:spPr>
        <p:txBody>
          <a:bodyPr wrap="square" rtlCol="0">
            <a:spAutoFit/>
          </a:bodyPr>
          <a:lstStyle/>
          <a:p>
            <a:r>
              <a:rPr lang="en-GB" dirty="0">
                <a:solidFill>
                  <a:srgbClr val="FF0000"/>
                </a:solidFill>
              </a:rPr>
              <a:t>PQ 1</a:t>
            </a:r>
          </a:p>
        </p:txBody>
      </p:sp>
      <p:sp>
        <p:nvSpPr>
          <p:cNvPr id="20" name="TextBox 19"/>
          <p:cNvSpPr txBox="1"/>
          <p:nvPr/>
        </p:nvSpPr>
        <p:spPr>
          <a:xfrm>
            <a:off x="4644008" y="908720"/>
            <a:ext cx="3384376" cy="369332"/>
          </a:xfrm>
          <a:prstGeom prst="rect">
            <a:avLst/>
          </a:prstGeom>
          <a:noFill/>
        </p:spPr>
        <p:txBody>
          <a:bodyPr wrap="square" rtlCol="0">
            <a:spAutoFit/>
          </a:bodyPr>
          <a:lstStyle/>
          <a:p>
            <a:r>
              <a:rPr lang="en-GB" dirty="0">
                <a:solidFill>
                  <a:srgbClr val="0066FF"/>
                </a:solidFill>
              </a:rPr>
              <a:t>Marginal Social Benefit (MSB)</a:t>
            </a:r>
          </a:p>
        </p:txBody>
      </p:sp>
      <p:sp>
        <p:nvSpPr>
          <p:cNvPr id="22" name="Line 5"/>
          <p:cNvSpPr>
            <a:spLocks noChangeShapeType="1"/>
          </p:cNvSpPr>
          <p:nvPr/>
        </p:nvSpPr>
        <p:spPr bwMode="auto">
          <a:xfrm flipH="1">
            <a:off x="4860032" y="1700808"/>
            <a:ext cx="2808312" cy="3312368"/>
          </a:xfrm>
          <a:prstGeom prst="line">
            <a:avLst/>
          </a:prstGeom>
          <a:noFill/>
          <a:ln w="63500">
            <a:solidFill>
              <a:srgbClr val="0000FF"/>
            </a:solidFill>
            <a:round/>
            <a:headEnd/>
            <a:tailEnd/>
          </a:ln>
        </p:spPr>
        <p:txBody>
          <a:bodyPr/>
          <a:lstStyle/>
          <a:p>
            <a:endParaRPr lang="en-GB"/>
          </a:p>
        </p:txBody>
      </p:sp>
      <p:sp>
        <p:nvSpPr>
          <p:cNvPr id="23" name="TextBox 22"/>
          <p:cNvSpPr txBox="1"/>
          <p:nvPr/>
        </p:nvSpPr>
        <p:spPr>
          <a:xfrm>
            <a:off x="7020272" y="1916832"/>
            <a:ext cx="1872208" cy="646331"/>
          </a:xfrm>
          <a:prstGeom prst="rect">
            <a:avLst/>
          </a:prstGeom>
          <a:noFill/>
        </p:spPr>
        <p:txBody>
          <a:bodyPr wrap="square" rtlCol="0">
            <a:spAutoFit/>
          </a:bodyPr>
          <a:lstStyle/>
          <a:p>
            <a:r>
              <a:rPr lang="en-GB" dirty="0">
                <a:solidFill>
                  <a:srgbClr val="0066FF"/>
                </a:solidFill>
              </a:rPr>
              <a:t>Marginal Social Cost (MSC)</a:t>
            </a:r>
          </a:p>
        </p:txBody>
      </p:sp>
      <p:sp>
        <p:nvSpPr>
          <p:cNvPr id="24" name="TextBox 23"/>
          <p:cNvSpPr txBox="1"/>
          <p:nvPr/>
        </p:nvSpPr>
        <p:spPr>
          <a:xfrm>
            <a:off x="6047656" y="1484784"/>
            <a:ext cx="3096344" cy="369332"/>
          </a:xfrm>
          <a:prstGeom prst="rect">
            <a:avLst/>
          </a:prstGeom>
          <a:noFill/>
        </p:spPr>
        <p:txBody>
          <a:bodyPr wrap="square" rtlCol="0">
            <a:spAutoFit/>
          </a:bodyPr>
          <a:lstStyle/>
          <a:p>
            <a:r>
              <a:rPr lang="en-GB" dirty="0">
                <a:solidFill>
                  <a:srgbClr val="0066FF"/>
                </a:solidFill>
              </a:rPr>
              <a:t>Marginal Private Cost (MPC)</a:t>
            </a:r>
          </a:p>
        </p:txBody>
      </p:sp>
      <p:sp>
        <p:nvSpPr>
          <p:cNvPr id="26" name="Right Arrow 25"/>
          <p:cNvSpPr/>
          <p:nvPr/>
        </p:nvSpPr>
        <p:spPr>
          <a:xfrm rot="16200000">
            <a:off x="4596393" y="1914013"/>
            <a:ext cx="1002474" cy="432048"/>
          </a:xfrm>
          <a:prstGeom prst="rightArrow">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8" name="Straight Connector 27"/>
          <p:cNvCxnSpPr/>
          <p:nvPr/>
        </p:nvCxnSpPr>
        <p:spPr>
          <a:xfrm>
            <a:off x="3419872" y="3068960"/>
            <a:ext cx="3096344"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472100" y="4113076"/>
            <a:ext cx="2088232"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347864" y="3717032"/>
            <a:ext cx="2520280"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4572000" y="3861048"/>
            <a:ext cx="2736304" cy="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5" name="Freeform 24"/>
          <p:cNvSpPr/>
          <p:nvPr/>
        </p:nvSpPr>
        <p:spPr>
          <a:xfrm>
            <a:off x="5978106" y="2544792"/>
            <a:ext cx="465826" cy="1112808"/>
          </a:xfrm>
          <a:custGeom>
            <a:avLst/>
            <a:gdLst>
              <a:gd name="connsiteX0" fmla="*/ 86264 w 544902"/>
              <a:gd name="connsiteY0" fmla="*/ 94890 h 1299713"/>
              <a:gd name="connsiteX1" fmla="*/ 543464 w 544902"/>
              <a:gd name="connsiteY1" fmla="*/ 638355 h 1299713"/>
              <a:gd name="connsiteX2" fmla="*/ 77638 w 544902"/>
              <a:gd name="connsiteY2" fmla="*/ 1207698 h 1299713"/>
              <a:gd name="connsiteX3" fmla="*/ 86264 w 544902"/>
              <a:gd name="connsiteY3" fmla="*/ 94890 h 1299713"/>
              <a:gd name="connsiteX0" fmla="*/ 86264 w 543464"/>
              <a:gd name="connsiteY0" fmla="*/ 0 h 1204823"/>
              <a:gd name="connsiteX1" fmla="*/ 543464 w 543464"/>
              <a:gd name="connsiteY1" fmla="*/ 543465 h 1204823"/>
              <a:gd name="connsiteX2" fmla="*/ 77638 w 543464"/>
              <a:gd name="connsiteY2" fmla="*/ 1112808 h 1204823"/>
              <a:gd name="connsiteX3" fmla="*/ 86264 w 543464"/>
              <a:gd name="connsiteY3" fmla="*/ 0 h 1204823"/>
              <a:gd name="connsiteX0" fmla="*/ 86264 w 543464"/>
              <a:gd name="connsiteY0" fmla="*/ 0 h 1112808"/>
              <a:gd name="connsiteX1" fmla="*/ 543464 w 543464"/>
              <a:gd name="connsiteY1" fmla="*/ 543465 h 1112808"/>
              <a:gd name="connsiteX2" fmla="*/ 77638 w 543464"/>
              <a:gd name="connsiteY2" fmla="*/ 1112808 h 1112808"/>
              <a:gd name="connsiteX3" fmla="*/ 86264 w 543464"/>
              <a:gd name="connsiteY3" fmla="*/ 0 h 1112808"/>
              <a:gd name="connsiteX0" fmla="*/ 8626 w 465826"/>
              <a:gd name="connsiteY0" fmla="*/ 0 h 1112808"/>
              <a:gd name="connsiteX1" fmla="*/ 465826 w 465826"/>
              <a:gd name="connsiteY1" fmla="*/ 543465 h 1112808"/>
              <a:gd name="connsiteX2" fmla="*/ 0 w 465826"/>
              <a:gd name="connsiteY2" fmla="*/ 1112808 h 1112808"/>
              <a:gd name="connsiteX3" fmla="*/ 8626 w 465826"/>
              <a:gd name="connsiteY3" fmla="*/ 0 h 1112808"/>
            </a:gdLst>
            <a:ahLst/>
            <a:cxnLst>
              <a:cxn ang="0">
                <a:pos x="connsiteX0" y="connsiteY0"/>
              </a:cxn>
              <a:cxn ang="0">
                <a:pos x="connsiteX1" y="connsiteY1"/>
              </a:cxn>
              <a:cxn ang="0">
                <a:pos x="connsiteX2" y="connsiteY2"/>
              </a:cxn>
              <a:cxn ang="0">
                <a:pos x="connsiteX3" y="connsiteY3"/>
              </a:cxn>
            </a:cxnLst>
            <a:rect l="l" t="t" r="r" b="b"/>
            <a:pathLst>
              <a:path w="465826" h="1112808">
                <a:moveTo>
                  <a:pt x="8626" y="0"/>
                </a:moveTo>
                <a:lnTo>
                  <a:pt x="465826" y="543465"/>
                </a:lnTo>
                <a:lnTo>
                  <a:pt x="0" y="1112808"/>
                </a:lnTo>
                <a:cubicBezTo>
                  <a:pt x="2875" y="741872"/>
                  <a:pt x="5751" y="370936"/>
                  <a:pt x="8626" y="0"/>
                </a:cubicBezTo>
                <a:close/>
              </a:path>
            </a:pathLst>
          </a:custGeom>
          <a:solidFill>
            <a:srgbClr val="0066FF">
              <a:alpha val="2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5796136" y="2708920"/>
            <a:ext cx="1872208" cy="646331"/>
          </a:xfrm>
          <a:prstGeom prst="rect">
            <a:avLst/>
          </a:prstGeom>
          <a:noFill/>
        </p:spPr>
        <p:txBody>
          <a:bodyPr wrap="square" rtlCol="0">
            <a:spAutoFit/>
          </a:bodyPr>
          <a:lstStyle/>
          <a:p>
            <a:r>
              <a:rPr lang="en-GB" dirty="0"/>
              <a:t>Potential social welfare gain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p:nvPr/>
        </p:nvCxnSpPr>
        <p:spPr>
          <a:xfrm rot="5400000" flipH="1" flipV="1">
            <a:off x="-1822495" y="3464719"/>
            <a:ext cx="4215636" cy="794"/>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285720" y="5572140"/>
            <a:ext cx="2857520" cy="1588"/>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0" y="714356"/>
            <a:ext cx="1500198" cy="646331"/>
          </a:xfrm>
          <a:prstGeom prst="rect">
            <a:avLst/>
          </a:prstGeom>
          <a:noFill/>
        </p:spPr>
        <p:txBody>
          <a:bodyPr wrap="square" rtlCol="0">
            <a:spAutoFit/>
          </a:bodyPr>
          <a:lstStyle/>
          <a:p>
            <a:r>
              <a:rPr lang="en-GB" dirty="0"/>
              <a:t>Market Price (£)</a:t>
            </a:r>
          </a:p>
        </p:txBody>
      </p:sp>
      <p:cxnSp>
        <p:nvCxnSpPr>
          <p:cNvPr id="13" name="Straight Connector 12"/>
          <p:cNvCxnSpPr/>
          <p:nvPr/>
        </p:nvCxnSpPr>
        <p:spPr>
          <a:xfrm rot="5400000" flipH="1" flipV="1">
            <a:off x="-32" y="2357430"/>
            <a:ext cx="3500462" cy="2214578"/>
          </a:xfrm>
          <a:prstGeom prst="line">
            <a:avLst/>
          </a:prstGeom>
          <a:ln w="53975">
            <a:solidFill>
              <a:srgbClr val="0099FF"/>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71670" y="1428736"/>
            <a:ext cx="928694" cy="369332"/>
          </a:xfrm>
          <a:prstGeom prst="rect">
            <a:avLst/>
          </a:prstGeom>
          <a:noFill/>
        </p:spPr>
        <p:txBody>
          <a:bodyPr wrap="square" rtlCol="0">
            <a:spAutoFit/>
          </a:bodyPr>
          <a:lstStyle/>
          <a:p>
            <a:r>
              <a:rPr lang="en-GB" dirty="0"/>
              <a:t>Supply</a:t>
            </a:r>
          </a:p>
        </p:txBody>
      </p:sp>
      <p:sp>
        <p:nvSpPr>
          <p:cNvPr id="15" name="TextBox 14"/>
          <p:cNvSpPr txBox="1"/>
          <p:nvPr/>
        </p:nvSpPr>
        <p:spPr>
          <a:xfrm>
            <a:off x="500034" y="142852"/>
            <a:ext cx="2928958" cy="584775"/>
          </a:xfrm>
          <a:prstGeom prst="rect">
            <a:avLst/>
          </a:prstGeom>
          <a:noFill/>
        </p:spPr>
        <p:txBody>
          <a:bodyPr wrap="square" rtlCol="0">
            <a:spAutoFit/>
          </a:bodyPr>
          <a:lstStyle/>
          <a:p>
            <a:r>
              <a:rPr lang="en-GB" sz="3200" dirty="0"/>
              <a:t>Wheat Market</a:t>
            </a:r>
          </a:p>
        </p:txBody>
      </p:sp>
      <p:cxnSp>
        <p:nvCxnSpPr>
          <p:cNvPr id="19" name="Straight Connector 18"/>
          <p:cNvCxnSpPr/>
          <p:nvPr/>
        </p:nvCxnSpPr>
        <p:spPr>
          <a:xfrm rot="16200000" flipV="1">
            <a:off x="-35751" y="2321711"/>
            <a:ext cx="3500462" cy="2428892"/>
          </a:xfrm>
          <a:prstGeom prst="line">
            <a:avLst/>
          </a:prstGeom>
          <a:ln w="53975">
            <a:solidFill>
              <a:srgbClr val="0099FF"/>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1177901" y="3464719"/>
            <a:ext cx="4215636" cy="794"/>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286116" y="5572140"/>
            <a:ext cx="2857520" cy="1588"/>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0800000">
            <a:off x="285720" y="3500438"/>
            <a:ext cx="8501122" cy="0"/>
          </a:xfrm>
          <a:prstGeom prst="line">
            <a:avLst/>
          </a:prstGeom>
          <a:ln w="53975">
            <a:solidFill>
              <a:srgbClr val="0099FF"/>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57158" y="1500174"/>
            <a:ext cx="1143008" cy="369332"/>
          </a:xfrm>
          <a:prstGeom prst="rect">
            <a:avLst/>
          </a:prstGeom>
          <a:noFill/>
        </p:spPr>
        <p:txBody>
          <a:bodyPr wrap="square" rtlCol="0">
            <a:spAutoFit/>
          </a:bodyPr>
          <a:lstStyle/>
          <a:p>
            <a:r>
              <a:rPr lang="en-GB" dirty="0"/>
              <a:t>Demand</a:t>
            </a:r>
          </a:p>
        </p:txBody>
      </p:sp>
      <p:sp>
        <p:nvSpPr>
          <p:cNvPr id="35" name="TextBox 34"/>
          <p:cNvSpPr txBox="1"/>
          <p:nvPr/>
        </p:nvSpPr>
        <p:spPr>
          <a:xfrm>
            <a:off x="0" y="3357562"/>
            <a:ext cx="357190" cy="369332"/>
          </a:xfrm>
          <a:prstGeom prst="rect">
            <a:avLst/>
          </a:prstGeom>
          <a:noFill/>
        </p:spPr>
        <p:txBody>
          <a:bodyPr wrap="square" rtlCol="0">
            <a:spAutoFit/>
          </a:bodyPr>
          <a:lstStyle/>
          <a:p>
            <a:r>
              <a:rPr lang="en-GB" dirty="0"/>
              <a:t>P</a:t>
            </a:r>
          </a:p>
        </p:txBody>
      </p:sp>
      <p:sp>
        <p:nvSpPr>
          <p:cNvPr id="36" name="TextBox 35"/>
          <p:cNvSpPr txBox="1"/>
          <p:nvPr/>
        </p:nvSpPr>
        <p:spPr>
          <a:xfrm>
            <a:off x="285720" y="5929330"/>
            <a:ext cx="8501122" cy="369332"/>
          </a:xfrm>
          <a:prstGeom prst="rect">
            <a:avLst/>
          </a:prstGeom>
          <a:noFill/>
        </p:spPr>
        <p:txBody>
          <a:bodyPr wrap="square" rtlCol="0">
            <a:spAutoFit/>
          </a:bodyPr>
          <a:lstStyle/>
          <a:p>
            <a:r>
              <a:rPr lang="en-GB" sz="1600" dirty="0"/>
              <a:t>P is the equilibrium price, within the wheat market = Average Revenue = Marginal Revenue</a:t>
            </a:r>
            <a:r>
              <a:rPr lang="en-GB" dirty="0"/>
              <a:t>.</a:t>
            </a:r>
          </a:p>
        </p:txBody>
      </p:sp>
      <p:sp>
        <p:nvSpPr>
          <p:cNvPr id="37" name="TextBox 36"/>
          <p:cNvSpPr txBox="1"/>
          <p:nvPr/>
        </p:nvSpPr>
        <p:spPr>
          <a:xfrm>
            <a:off x="1928794" y="5572140"/>
            <a:ext cx="1071570" cy="369332"/>
          </a:xfrm>
          <a:prstGeom prst="rect">
            <a:avLst/>
          </a:prstGeom>
          <a:noFill/>
        </p:spPr>
        <p:txBody>
          <a:bodyPr wrap="square" rtlCol="0">
            <a:spAutoFit/>
          </a:bodyPr>
          <a:lstStyle/>
          <a:p>
            <a:r>
              <a:rPr lang="en-GB" dirty="0"/>
              <a:t>Quantity</a:t>
            </a:r>
          </a:p>
        </p:txBody>
      </p:sp>
      <p:sp>
        <p:nvSpPr>
          <p:cNvPr id="38" name="TextBox 37"/>
          <p:cNvSpPr txBox="1"/>
          <p:nvPr/>
        </p:nvSpPr>
        <p:spPr>
          <a:xfrm>
            <a:off x="4929190" y="5572140"/>
            <a:ext cx="1071570" cy="369332"/>
          </a:xfrm>
          <a:prstGeom prst="rect">
            <a:avLst/>
          </a:prstGeom>
          <a:noFill/>
        </p:spPr>
        <p:txBody>
          <a:bodyPr wrap="square" rtlCol="0">
            <a:spAutoFit/>
          </a:bodyPr>
          <a:lstStyle/>
          <a:p>
            <a:r>
              <a:rPr lang="en-GB" dirty="0"/>
              <a:t>Quantity</a:t>
            </a:r>
          </a:p>
        </p:txBody>
      </p:sp>
      <p:sp>
        <p:nvSpPr>
          <p:cNvPr id="39" name="TextBox 38"/>
          <p:cNvSpPr txBox="1"/>
          <p:nvPr/>
        </p:nvSpPr>
        <p:spPr>
          <a:xfrm>
            <a:off x="7715272" y="5572140"/>
            <a:ext cx="1071570" cy="369332"/>
          </a:xfrm>
          <a:prstGeom prst="rect">
            <a:avLst/>
          </a:prstGeom>
          <a:noFill/>
        </p:spPr>
        <p:txBody>
          <a:bodyPr wrap="square" rtlCol="0">
            <a:spAutoFit/>
          </a:bodyPr>
          <a:lstStyle/>
          <a:p>
            <a:r>
              <a:rPr lang="en-GB" dirty="0"/>
              <a:t>Quantity</a:t>
            </a:r>
          </a:p>
        </p:txBody>
      </p:sp>
      <p:cxnSp>
        <p:nvCxnSpPr>
          <p:cNvPr id="41" name="Straight Arrow Connector 40"/>
          <p:cNvCxnSpPr/>
          <p:nvPr/>
        </p:nvCxnSpPr>
        <p:spPr>
          <a:xfrm rot="5400000" flipH="1" flipV="1">
            <a:off x="4035421" y="3464719"/>
            <a:ext cx="4215636" cy="794"/>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6143636" y="5572140"/>
            <a:ext cx="2857520" cy="1588"/>
          </a:xfrm>
          <a:prstGeom prst="straightConnector1">
            <a:avLst/>
          </a:prstGeom>
          <a:ln w="539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4" name="Freeform 43"/>
          <p:cNvSpPr/>
          <p:nvPr/>
        </p:nvSpPr>
        <p:spPr>
          <a:xfrm>
            <a:off x="3428992" y="1785926"/>
            <a:ext cx="2197857" cy="3416350"/>
          </a:xfrm>
          <a:custGeom>
            <a:avLst/>
            <a:gdLst>
              <a:gd name="connsiteX0" fmla="*/ 0 w 2691441"/>
              <a:gd name="connsiteY0" fmla="*/ 2691441 h 3666226"/>
              <a:gd name="connsiteX1" fmla="*/ 552090 w 2691441"/>
              <a:gd name="connsiteY1" fmla="*/ 3217653 h 3666226"/>
              <a:gd name="connsiteX2" fmla="*/ 2691441 w 2691441"/>
              <a:gd name="connsiteY2" fmla="*/ 0 h 3666226"/>
              <a:gd name="connsiteX0" fmla="*/ 0 w 2691441"/>
              <a:gd name="connsiteY0" fmla="*/ 2691441 h 3624182"/>
              <a:gd name="connsiteX1" fmla="*/ 983411 w 2691441"/>
              <a:gd name="connsiteY1" fmla="*/ 3175609 h 3624182"/>
              <a:gd name="connsiteX2" fmla="*/ 2691441 w 2691441"/>
              <a:gd name="connsiteY2" fmla="*/ 0 h 3624182"/>
              <a:gd name="connsiteX0" fmla="*/ 0 w 2340733"/>
              <a:gd name="connsiteY0" fmla="*/ 2659104 h 3586456"/>
              <a:gd name="connsiteX1" fmla="*/ 983411 w 2340733"/>
              <a:gd name="connsiteY1" fmla="*/ 3143272 h 3586456"/>
              <a:gd name="connsiteX2" fmla="*/ 2340733 w 2340733"/>
              <a:gd name="connsiteY2" fmla="*/ 0 h 3586456"/>
              <a:gd name="connsiteX0" fmla="*/ 0 w 2197857"/>
              <a:gd name="connsiteY0" fmla="*/ 2928958 h 3631432"/>
              <a:gd name="connsiteX1" fmla="*/ 840535 w 2197857"/>
              <a:gd name="connsiteY1" fmla="*/ 3143272 h 3631432"/>
              <a:gd name="connsiteX2" fmla="*/ 2197857 w 2197857"/>
              <a:gd name="connsiteY2" fmla="*/ 0 h 3631432"/>
              <a:gd name="connsiteX0" fmla="*/ 0 w 2197857"/>
              <a:gd name="connsiteY0" fmla="*/ 2928958 h 3416350"/>
              <a:gd name="connsiteX1" fmla="*/ 1000132 w 2197857"/>
              <a:gd name="connsiteY1" fmla="*/ 2714644 h 3416350"/>
              <a:gd name="connsiteX2" fmla="*/ 2197857 w 2197857"/>
              <a:gd name="connsiteY2" fmla="*/ 0 h 3416350"/>
            </a:gdLst>
            <a:ahLst/>
            <a:cxnLst>
              <a:cxn ang="0">
                <a:pos x="connsiteX0" y="connsiteY0"/>
              </a:cxn>
              <a:cxn ang="0">
                <a:pos x="connsiteX1" y="connsiteY1"/>
              </a:cxn>
              <a:cxn ang="0">
                <a:pos x="connsiteX2" y="connsiteY2"/>
              </a:cxn>
            </a:cxnLst>
            <a:rect l="l" t="t" r="r" b="b"/>
            <a:pathLst>
              <a:path w="2197857" h="3416350">
                <a:moveTo>
                  <a:pt x="0" y="2928958"/>
                </a:moveTo>
                <a:cubicBezTo>
                  <a:pt x="51758" y="3416350"/>
                  <a:pt x="633823" y="3202804"/>
                  <a:pt x="1000132" y="2714644"/>
                </a:cubicBezTo>
                <a:cubicBezTo>
                  <a:pt x="1366441" y="2226484"/>
                  <a:pt x="1352468" y="1384540"/>
                  <a:pt x="2197857" y="0"/>
                </a:cubicBezTo>
              </a:path>
            </a:pathLst>
          </a:custGeom>
          <a:ln w="53975">
            <a:solidFill>
              <a:srgbClr val="0099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5" name="TextBox 44"/>
          <p:cNvSpPr txBox="1"/>
          <p:nvPr/>
        </p:nvSpPr>
        <p:spPr>
          <a:xfrm>
            <a:off x="285720" y="6357958"/>
            <a:ext cx="6286544" cy="338554"/>
          </a:xfrm>
          <a:prstGeom prst="rect">
            <a:avLst/>
          </a:prstGeom>
          <a:noFill/>
        </p:spPr>
        <p:txBody>
          <a:bodyPr wrap="square" rtlCol="0">
            <a:spAutoFit/>
          </a:bodyPr>
          <a:lstStyle/>
          <a:p>
            <a:r>
              <a:rPr lang="en-GB" sz="1600" dirty="0"/>
              <a:t>Both firms A and B encounter the same revenue conditions.</a:t>
            </a:r>
          </a:p>
        </p:txBody>
      </p:sp>
      <p:sp>
        <p:nvSpPr>
          <p:cNvPr id="48" name="Freeform 47"/>
          <p:cNvSpPr/>
          <p:nvPr/>
        </p:nvSpPr>
        <p:spPr>
          <a:xfrm>
            <a:off x="3500430" y="2428868"/>
            <a:ext cx="2544793" cy="1089804"/>
          </a:xfrm>
          <a:custGeom>
            <a:avLst/>
            <a:gdLst>
              <a:gd name="connsiteX0" fmla="*/ 0 w 2544793"/>
              <a:gd name="connsiteY0" fmla="*/ 120770 h 1089804"/>
              <a:gd name="connsiteX1" fmla="*/ 1388853 w 2544793"/>
              <a:gd name="connsiteY1" fmla="*/ 1069676 h 1089804"/>
              <a:gd name="connsiteX2" fmla="*/ 2544793 w 2544793"/>
              <a:gd name="connsiteY2" fmla="*/ 0 h 1089804"/>
            </a:gdLst>
            <a:ahLst/>
            <a:cxnLst>
              <a:cxn ang="0">
                <a:pos x="connsiteX0" y="connsiteY0"/>
              </a:cxn>
              <a:cxn ang="0">
                <a:pos x="connsiteX1" y="connsiteY1"/>
              </a:cxn>
              <a:cxn ang="0">
                <a:pos x="connsiteX2" y="connsiteY2"/>
              </a:cxn>
            </a:cxnLst>
            <a:rect l="l" t="t" r="r" b="b"/>
            <a:pathLst>
              <a:path w="2544793" h="1089804">
                <a:moveTo>
                  <a:pt x="0" y="120770"/>
                </a:moveTo>
                <a:cubicBezTo>
                  <a:pt x="482360" y="605287"/>
                  <a:pt x="964721" y="1089804"/>
                  <a:pt x="1388853" y="1069676"/>
                </a:cubicBezTo>
                <a:cubicBezTo>
                  <a:pt x="1812985" y="1049548"/>
                  <a:pt x="2178889" y="524774"/>
                  <a:pt x="2544793" y="0"/>
                </a:cubicBezTo>
              </a:path>
            </a:pathLst>
          </a:custGeom>
          <a:ln w="50800">
            <a:solidFill>
              <a:srgbClr val="0099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9" name="Freeform 48"/>
          <p:cNvSpPr/>
          <p:nvPr/>
        </p:nvSpPr>
        <p:spPr>
          <a:xfrm>
            <a:off x="6500826" y="2000240"/>
            <a:ext cx="1928826" cy="3416350"/>
          </a:xfrm>
          <a:custGeom>
            <a:avLst/>
            <a:gdLst>
              <a:gd name="connsiteX0" fmla="*/ 0 w 2691441"/>
              <a:gd name="connsiteY0" fmla="*/ 2691441 h 3666226"/>
              <a:gd name="connsiteX1" fmla="*/ 552090 w 2691441"/>
              <a:gd name="connsiteY1" fmla="*/ 3217653 h 3666226"/>
              <a:gd name="connsiteX2" fmla="*/ 2691441 w 2691441"/>
              <a:gd name="connsiteY2" fmla="*/ 0 h 3666226"/>
              <a:gd name="connsiteX0" fmla="*/ 0 w 2691441"/>
              <a:gd name="connsiteY0" fmla="*/ 2691441 h 3624182"/>
              <a:gd name="connsiteX1" fmla="*/ 983411 w 2691441"/>
              <a:gd name="connsiteY1" fmla="*/ 3175609 h 3624182"/>
              <a:gd name="connsiteX2" fmla="*/ 2691441 w 2691441"/>
              <a:gd name="connsiteY2" fmla="*/ 0 h 3624182"/>
              <a:gd name="connsiteX0" fmla="*/ 0 w 2340733"/>
              <a:gd name="connsiteY0" fmla="*/ 2659104 h 3586456"/>
              <a:gd name="connsiteX1" fmla="*/ 983411 w 2340733"/>
              <a:gd name="connsiteY1" fmla="*/ 3143272 h 3586456"/>
              <a:gd name="connsiteX2" fmla="*/ 2340733 w 2340733"/>
              <a:gd name="connsiteY2" fmla="*/ 0 h 3586456"/>
              <a:gd name="connsiteX0" fmla="*/ 0 w 2197857"/>
              <a:gd name="connsiteY0" fmla="*/ 2928958 h 3631432"/>
              <a:gd name="connsiteX1" fmla="*/ 840535 w 2197857"/>
              <a:gd name="connsiteY1" fmla="*/ 3143272 h 3631432"/>
              <a:gd name="connsiteX2" fmla="*/ 2197857 w 2197857"/>
              <a:gd name="connsiteY2" fmla="*/ 0 h 3631432"/>
              <a:gd name="connsiteX0" fmla="*/ 0 w 2197857"/>
              <a:gd name="connsiteY0" fmla="*/ 2928958 h 3416350"/>
              <a:gd name="connsiteX1" fmla="*/ 1000132 w 2197857"/>
              <a:gd name="connsiteY1" fmla="*/ 2714644 h 3416350"/>
              <a:gd name="connsiteX2" fmla="*/ 2197857 w 2197857"/>
              <a:gd name="connsiteY2" fmla="*/ 0 h 3416350"/>
              <a:gd name="connsiteX0" fmla="*/ 0 w 2197857"/>
              <a:gd name="connsiteY0" fmla="*/ 2928958 h 3416350"/>
              <a:gd name="connsiteX1" fmla="*/ 785818 w 2197857"/>
              <a:gd name="connsiteY1" fmla="*/ 2571768 h 3416350"/>
              <a:gd name="connsiteX2" fmla="*/ 2197857 w 2197857"/>
              <a:gd name="connsiteY2" fmla="*/ 0 h 3416350"/>
              <a:gd name="connsiteX0" fmla="*/ 0 w 1928826"/>
              <a:gd name="connsiteY0" fmla="*/ 2928958 h 3416350"/>
              <a:gd name="connsiteX1" fmla="*/ 785818 w 1928826"/>
              <a:gd name="connsiteY1" fmla="*/ 2571768 h 3416350"/>
              <a:gd name="connsiteX2" fmla="*/ 1928826 w 1928826"/>
              <a:gd name="connsiteY2" fmla="*/ 0 h 3416350"/>
              <a:gd name="connsiteX0" fmla="*/ 0 w 1928826"/>
              <a:gd name="connsiteY0" fmla="*/ 2928958 h 3416350"/>
              <a:gd name="connsiteX1" fmla="*/ 785818 w 1928826"/>
              <a:gd name="connsiteY1" fmla="*/ 2571768 h 3416350"/>
              <a:gd name="connsiteX2" fmla="*/ 1428760 w 1928826"/>
              <a:gd name="connsiteY2" fmla="*/ 1285884 h 3416350"/>
              <a:gd name="connsiteX3" fmla="*/ 1928826 w 1928826"/>
              <a:gd name="connsiteY3" fmla="*/ 0 h 3416350"/>
            </a:gdLst>
            <a:ahLst/>
            <a:cxnLst>
              <a:cxn ang="0">
                <a:pos x="connsiteX0" y="connsiteY0"/>
              </a:cxn>
              <a:cxn ang="0">
                <a:pos x="connsiteX1" y="connsiteY1"/>
              </a:cxn>
              <a:cxn ang="0">
                <a:pos x="connsiteX2" y="connsiteY2"/>
              </a:cxn>
              <a:cxn ang="0">
                <a:pos x="connsiteX3" y="connsiteY3"/>
              </a:cxn>
            </a:cxnLst>
            <a:rect l="l" t="t" r="r" b="b"/>
            <a:pathLst>
              <a:path w="1928826" h="3416350">
                <a:moveTo>
                  <a:pt x="0" y="2928958"/>
                </a:moveTo>
                <a:cubicBezTo>
                  <a:pt x="51758" y="3416350"/>
                  <a:pt x="464347" y="3059928"/>
                  <a:pt x="785818" y="2571768"/>
                </a:cubicBezTo>
                <a:cubicBezTo>
                  <a:pt x="1009653" y="2277660"/>
                  <a:pt x="1238259" y="1714512"/>
                  <a:pt x="1428760" y="1285884"/>
                </a:cubicBezTo>
                <a:cubicBezTo>
                  <a:pt x="1619261" y="857256"/>
                  <a:pt x="1831190" y="194051"/>
                  <a:pt x="1928826" y="0"/>
                </a:cubicBezTo>
              </a:path>
            </a:pathLst>
          </a:custGeom>
          <a:ln w="53975">
            <a:solidFill>
              <a:srgbClr val="0099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0" name="Freeform 49"/>
          <p:cNvSpPr/>
          <p:nvPr/>
        </p:nvSpPr>
        <p:spPr>
          <a:xfrm>
            <a:off x="6215074" y="2928934"/>
            <a:ext cx="2544793" cy="1089804"/>
          </a:xfrm>
          <a:custGeom>
            <a:avLst/>
            <a:gdLst>
              <a:gd name="connsiteX0" fmla="*/ 0 w 2544793"/>
              <a:gd name="connsiteY0" fmla="*/ 120770 h 1089804"/>
              <a:gd name="connsiteX1" fmla="*/ 1388853 w 2544793"/>
              <a:gd name="connsiteY1" fmla="*/ 1069676 h 1089804"/>
              <a:gd name="connsiteX2" fmla="*/ 2544793 w 2544793"/>
              <a:gd name="connsiteY2" fmla="*/ 0 h 1089804"/>
            </a:gdLst>
            <a:ahLst/>
            <a:cxnLst>
              <a:cxn ang="0">
                <a:pos x="connsiteX0" y="connsiteY0"/>
              </a:cxn>
              <a:cxn ang="0">
                <a:pos x="connsiteX1" y="connsiteY1"/>
              </a:cxn>
              <a:cxn ang="0">
                <a:pos x="connsiteX2" y="connsiteY2"/>
              </a:cxn>
            </a:cxnLst>
            <a:rect l="l" t="t" r="r" b="b"/>
            <a:pathLst>
              <a:path w="2544793" h="1089804">
                <a:moveTo>
                  <a:pt x="0" y="120770"/>
                </a:moveTo>
                <a:cubicBezTo>
                  <a:pt x="482360" y="605287"/>
                  <a:pt x="964721" y="1089804"/>
                  <a:pt x="1388853" y="1069676"/>
                </a:cubicBezTo>
                <a:cubicBezTo>
                  <a:pt x="1812985" y="1049548"/>
                  <a:pt x="2178889" y="524774"/>
                  <a:pt x="2544793" y="0"/>
                </a:cubicBezTo>
              </a:path>
            </a:pathLst>
          </a:custGeom>
          <a:ln w="50800">
            <a:solidFill>
              <a:srgbClr val="0099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1" name="TextBox 50"/>
          <p:cNvSpPr txBox="1"/>
          <p:nvPr/>
        </p:nvSpPr>
        <p:spPr>
          <a:xfrm>
            <a:off x="3428992" y="2071678"/>
            <a:ext cx="1357322" cy="584775"/>
          </a:xfrm>
          <a:prstGeom prst="rect">
            <a:avLst/>
          </a:prstGeom>
          <a:noFill/>
        </p:spPr>
        <p:txBody>
          <a:bodyPr wrap="square" rtlCol="0">
            <a:spAutoFit/>
          </a:bodyPr>
          <a:lstStyle/>
          <a:p>
            <a:r>
              <a:rPr lang="en-GB" sz="1600" dirty="0"/>
              <a:t>Average Cost</a:t>
            </a:r>
          </a:p>
        </p:txBody>
      </p:sp>
      <p:sp>
        <p:nvSpPr>
          <p:cNvPr id="52" name="TextBox 51"/>
          <p:cNvSpPr txBox="1"/>
          <p:nvPr/>
        </p:nvSpPr>
        <p:spPr>
          <a:xfrm>
            <a:off x="6215074" y="2571744"/>
            <a:ext cx="1357322" cy="584775"/>
          </a:xfrm>
          <a:prstGeom prst="rect">
            <a:avLst/>
          </a:prstGeom>
          <a:noFill/>
        </p:spPr>
        <p:txBody>
          <a:bodyPr wrap="square" rtlCol="0">
            <a:spAutoFit/>
          </a:bodyPr>
          <a:lstStyle/>
          <a:p>
            <a:r>
              <a:rPr lang="en-GB" sz="1600" dirty="0"/>
              <a:t>Average Cost</a:t>
            </a:r>
          </a:p>
        </p:txBody>
      </p:sp>
      <p:sp>
        <p:nvSpPr>
          <p:cNvPr id="53" name="TextBox 52"/>
          <p:cNvSpPr txBox="1"/>
          <p:nvPr/>
        </p:nvSpPr>
        <p:spPr>
          <a:xfrm>
            <a:off x="4500562" y="1500174"/>
            <a:ext cx="1500198" cy="338554"/>
          </a:xfrm>
          <a:prstGeom prst="rect">
            <a:avLst/>
          </a:prstGeom>
          <a:noFill/>
        </p:spPr>
        <p:txBody>
          <a:bodyPr wrap="square" rtlCol="0">
            <a:spAutoFit/>
          </a:bodyPr>
          <a:lstStyle/>
          <a:p>
            <a:r>
              <a:rPr lang="en-GB" sz="1600" dirty="0"/>
              <a:t>Marginal Cost</a:t>
            </a:r>
          </a:p>
        </p:txBody>
      </p:sp>
      <p:sp>
        <p:nvSpPr>
          <p:cNvPr id="54" name="TextBox 53"/>
          <p:cNvSpPr txBox="1"/>
          <p:nvPr/>
        </p:nvSpPr>
        <p:spPr>
          <a:xfrm>
            <a:off x="7143768" y="1714488"/>
            <a:ext cx="1500198" cy="338554"/>
          </a:xfrm>
          <a:prstGeom prst="rect">
            <a:avLst/>
          </a:prstGeom>
          <a:noFill/>
        </p:spPr>
        <p:txBody>
          <a:bodyPr wrap="square" rtlCol="0">
            <a:spAutoFit/>
          </a:bodyPr>
          <a:lstStyle/>
          <a:p>
            <a:r>
              <a:rPr lang="en-GB" sz="1600" dirty="0"/>
              <a:t>Marginal Cost</a:t>
            </a:r>
          </a:p>
        </p:txBody>
      </p:sp>
      <p:cxnSp>
        <p:nvCxnSpPr>
          <p:cNvPr id="56" name="Straight Connector 55"/>
          <p:cNvCxnSpPr/>
          <p:nvPr/>
        </p:nvCxnSpPr>
        <p:spPr>
          <a:xfrm rot="5400000">
            <a:off x="3857620" y="4572008"/>
            <a:ext cx="2000264" cy="0"/>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a:off x="6822297" y="4536289"/>
            <a:ext cx="2071702" cy="0"/>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0800000">
            <a:off x="6143636" y="3929066"/>
            <a:ext cx="1714512" cy="0"/>
          </a:xfrm>
          <a:prstGeom prst="line">
            <a:avLst/>
          </a:prstGeom>
          <a:ln w="2222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6072198" y="3286124"/>
            <a:ext cx="285752" cy="369332"/>
          </a:xfrm>
          <a:prstGeom prst="rect">
            <a:avLst/>
          </a:prstGeom>
          <a:noFill/>
        </p:spPr>
        <p:txBody>
          <a:bodyPr wrap="square" rtlCol="0">
            <a:spAutoFit/>
          </a:bodyPr>
          <a:lstStyle/>
          <a:p>
            <a:r>
              <a:rPr lang="en-GB" dirty="0"/>
              <a:t>A</a:t>
            </a:r>
          </a:p>
        </p:txBody>
      </p:sp>
      <p:sp>
        <p:nvSpPr>
          <p:cNvPr id="70" name="TextBox 69"/>
          <p:cNvSpPr txBox="1"/>
          <p:nvPr/>
        </p:nvSpPr>
        <p:spPr>
          <a:xfrm>
            <a:off x="7715272" y="3214686"/>
            <a:ext cx="285752" cy="369332"/>
          </a:xfrm>
          <a:prstGeom prst="rect">
            <a:avLst/>
          </a:prstGeom>
          <a:noFill/>
        </p:spPr>
        <p:txBody>
          <a:bodyPr wrap="square" rtlCol="0">
            <a:spAutoFit/>
          </a:bodyPr>
          <a:lstStyle/>
          <a:p>
            <a:r>
              <a:rPr lang="en-GB" dirty="0"/>
              <a:t>B</a:t>
            </a:r>
          </a:p>
        </p:txBody>
      </p:sp>
      <p:sp>
        <p:nvSpPr>
          <p:cNvPr id="71" name="TextBox 70"/>
          <p:cNvSpPr txBox="1"/>
          <p:nvPr/>
        </p:nvSpPr>
        <p:spPr>
          <a:xfrm>
            <a:off x="7715272" y="3643314"/>
            <a:ext cx="285752" cy="369332"/>
          </a:xfrm>
          <a:prstGeom prst="rect">
            <a:avLst/>
          </a:prstGeom>
          <a:noFill/>
        </p:spPr>
        <p:txBody>
          <a:bodyPr wrap="square" rtlCol="0">
            <a:spAutoFit/>
          </a:bodyPr>
          <a:lstStyle/>
          <a:p>
            <a:r>
              <a:rPr lang="en-GB" dirty="0"/>
              <a:t>C</a:t>
            </a:r>
          </a:p>
        </p:txBody>
      </p:sp>
      <p:sp>
        <p:nvSpPr>
          <p:cNvPr id="72" name="TextBox 71"/>
          <p:cNvSpPr txBox="1"/>
          <p:nvPr/>
        </p:nvSpPr>
        <p:spPr>
          <a:xfrm>
            <a:off x="6072198" y="3643314"/>
            <a:ext cx="285752" cy="369332"/>
          </a:xfrm>
          <a:prstGeom prst="rect">
            <a:avLst/>
          </a:prstGeom>
          <a:noFill/>
        </p:spPr>
        <p:txBody>
          <a:bodyPr wrap="square" rtlCol="0">
            <a:spAutoFit/>
          </a:bodyPr>
          <a:lstStyle/>
          <a:p>
            <a:r>
              <a:rPr lang="en-GB" dirty="0"/>
              <a:t>D</a:t>
            </a:r>
          </a:p>
        </p:txBody>
      </p:sp>
      <p:sp>
        <p:nvSpPr>
          <p:cNvPr id="73" name="TextBox 72"/>
          <p:cNvSpPr txBox="1"/>
          <p:nvPr/>
        </p:nvSpPr>
        <p:spPr>
          <a:xfrm>
            <a:off x="3857620" y="714356"/>
            <a:ext cx="1357322" cy="523220"/>
          </a:xfrm>
          <a:prstGeom prst="rect">
            <a:avLst/>
          </a:prstGeom>
          <a:noFill/>
        </p:spPr>
        <p:txBody>
          <a:bodyPr wrap="square" rtlCol="0">
            <a:spAutoFit/>
          </a:bodyPr>
          <a:lstStyle/>
          <a:p>
            <a:r>
              <a:rPr lang="en-GB" sz="2800" dirty="0"/>
              <a:t>Farm A</a:t>
            </a:r>
          </a:p>
        </p:txBody>
      </p:sp>
      <p:sp>
        <p:nvSpPr>
          <p:cNvPr id="74" name="TextBox 73"/>
          <p:cNvSpPr txBox="1"/>
          <p:nvPr/>
        </p:nvSpPr>
        <p:spPr>
          <a:xfrm>
            <a:off x="6786578" y="714356"/>
            <a:ext cx="1357322" cy="523220"/>
          </a:xfrm>
          <a:prstGeom prst="rect">
            <a:avLst/>
          </a:prstGeom>
          <a:noFill/>
        </p:spPr>
        <p:txBody>
          <a:bodyPr wrap="square" rtlCol="0">
            <a:spAutoFit/>
          </a:bodyPr>
          <a:lstStyle/>
          <a:p>
            <a:r>
              <a:rPr lang="en-GB" sz="2800" dirty="0"/>
              <a:t>Farm B</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571868" y="1214422"/>
            <a:ext cx="3313113" cy="3744913"/>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6732240" y="5229200"/>
            <a:ext cx="223224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a:t>
            </a:r>
          </a:p>
        </p:txBody>
      </p:sp>
      <p:sp>
        <p:nvSpPr>
          <p:cNvPr id="7" name="Line 5"/>
          <p:cNvSpPr>
            <a:spLocks noChangeShapeType="1"/>
          </p:cNvSpPr>
          <p:nvPr/>
        </p:nvSpPr>
        <p:spPr bwMode="auto">
          <a:xfrm>
            <a:off x="4139952" y="836712"/>
            <a:ext cx="3313113" cy="3744913"/>
          </a:xfrm>
          <a:prstGeom prst="line">
            <a:avLst/>
          </a:prstGeom>
          <a:noFill/>
          <a:ln w="63500">
            <a:solidFill>
              <a:srgbClr val="0000FF"/>
            </a:solidFill>
            <a:round/>
            <a:headEnd/>
            <a:tailEnd/>
          </a:ln>
        </p:spPr>
        <p:txBody>
          <a:bodyPr/>
          <a:lstStyle/>
          <a:p>
            <a:endParaRPr lang="en-GB"/>
          </a:p>
        </p:txBody>
      </p:sp>
      <p:sp>
        <p:nvSpPr>
          <p:cNvPr id="8" name="Right Arrow 7"/>
          <p:cNvSpPr/>
          <p:nvPr/>
        </p:nvSpPr>
        <p:spPr>
          <a:xfrm rot="10800000">
            <a:off x="4788024" y="2420888"/>
            <a:ext cx="792088" cy="21602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9" name="Right Arrow 8"/>
          <p:cNvSpPr/>
          <p:nvPr/>
        </p:nvSpPr>
        <p:spPr>
          <a:xfrm rot="10800000">
            <a:off x="5580112" y="3356992"/>
            <a:ext cx="792088" cy="21602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11" name="Straight Connector 10"/>
          <p:cNvCxnSpPr/>
          <p:nvPr/>
        </p:nvCxnSpPr>
        <p:spPr>
          <a:xfrm>
            <a:off x="3347864" y="2780928"/>
            <a:ext cx="2520280"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3743908" y="3969060"/>
            <a:ext cx="237626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4680012" y="3969060"/>
            <a:ext cx="237626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76064" cy="369332"/>
          </a:xfrm>
          <a:prstGeom prst="rect">
            <a:avLst/>
          </a:prstGeom>
          <a:noFill/>
        </p:spPr>
        <p:txBody>
          <a:bodyPr wrap="square" rtlCol="0">
            <a:spAutoFit/>
          </a:bodyPr>
          <a:lstStyle/>
          <a:p>
            <a:r>
              <a:rPr lang="en-GB" dirty="0">
                <a:solidFill>
                  <a:srgbClr val="0066FF"/>
                </a:solidFill>
              </a:rPr>
              <a:t>D 1</a:t>
            </a:r>
          </a:p>
        </p:txBody>
      </p:sp>
      <p:sp>
        <p:nvSpPr>
          <p:cNvPr id="17" name="TextBox 16"/>
          <p:cNvSpPr txBox="1"/>
          <p:nvPr/>
        </p:nvSpPr>
        <p:spPr>
          <a:xfrm>
            <a:off x="4067944" y="476672"/>
            <a:ext cx="648072" cy="369332"/>
          </a:xfrm>
          <a:prstGeom prst="rect">
            <a:avLst/>
          </a:prstGeom>
          <a:noFill/>
        </p:spPr>
        <p:txBody>
          <a:bodyPr wrap="square" rtlCol="0">
            <a:spAutoFit/>
          </a:bodyPr>
          <a:lstStyle/>
          <a:p>
            <a:r>
              <a:rPr lang="en-GB" dirty="0">
                <a:solidFill>
                  <a:srgbClr val="0066FF"/>
                </a:solidFill>
              </a:rPr>
              <a:t>D</a:t>
            </a:r>
          </a:p>
        </p:txBody>
      </p:sp>
      <p:sp>
        <p:nvSpPr>
          <p:cNvPr id="18" name="TextBox 17"/>
          <p:cNvSpPr txBox="1"/>
          <p:nvPr/>
        </p:nvSpPr>
        <p:spPr>
          <a:xfrm>
            <a:off x="4644008" y="5229200"/>
            <a:ext cx="576064" cy="369332"/>
          </a:xfrm>
          <a:prstGeom prst="rect">
            <a:avLst/>
          </a:prstGeom>
          <a:noFill/>
        </p:spPr>
        <p:txBody>
          <a:bodyPr wrap="square" rtlCol="0">
            <a:spAutoFit/>
          </a:bodyPr>
          <a:lstStyle/>
          <a:p>
            <a:r>
              <a:rPr lang="en-GB" dirty="0">
                <a:solidFill>
                  <a:srgbClr val="0066FF"/>
                </a:solidFill>
              </a:rPr>
              <a:t>Q 1</a:t>
            </a:r>
          </a:p>
        </p:txBody>
      </p:sp>
      <p:sp>
        <p:nvSpPr>
          <p:cNvPr id="19" name="TextBox 18"/>
          <p:cNvSpPr txBox="1"/>
          <p:nvPr/>
        </p:nvSpPr>
        <p:spPr>
          <a:xfrm>
            <a:off x="5724128" y="5229200"/>
            <a:ext cx="504056" cy="369332"/>
          </a:xfrm>
          <a:prstGeom prst="rect">
            <a:avLst/>
          </a:prstGeom>
          <a:noFill/>
        </p:spPr>
        <p:txBody>
          <a:bodyPr wrap="square" rtlCol="0">
            <a:spAutoFit/>
          </a:bodyPr>
          <a:lstStyle/>
          <a:p>
            <a:r>
              <a:rPr lang="en-GB" dirty="0">
                <a:solidFill>
                  <a:srgbClr val="0066FF"/>
                </a:solidFill>
              </a:rPr>
              <a:t>Q </a:t>
            </a:r>
          </a:p>
        </p:txBody>
      </p:sp>
      <p:cxnSp>
        <p:nvCxnSpPr>
          <p:cNvPr id="21" name="Straight Arrow Connector 20"/>
          <p:cNvCxnSpPr>
            <a:stCxn id="19" idx="1"/>
            <a:endCxn id="18" idx="3"/>
          </p:cNvCxnSpPr>
          <p:nvPr/>
        </p:nvCxnSpPr>
        <p:spPr>
          <a:xfrm rot="10800000">
            <a:off x="5220072" y="5413866"/>
            <a:ext cx="504056" cy="1588"/>
          </a:xfrm>
          <a:prstGeom prst="straightConnector1">
            <a:avLst/>
          </a:prstGeom>
          <a:ln w="4762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5004048" y="1196752"/>
            <a:ext cx="0" cy="3960440"/>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7164288" y="5157192"/>
            <a:ext cx="1084110" cy="36671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Demand</a:t>
            </a:r>
          </a:p>
        </p:txBody>
      </p:sp>
      <p:sp>
        <p:nvSpPr>
          <p:cNvPr id="7" name="TextBox 6"/>
          <p:cNvSpPr txBox="1"/>
          <p:nvPr/>
        </p:nvSpPr>
        <p:spPr>
          <a:xfrm>
            <a:off x="4932040" y="764704"/>
            <a:ext cx="1944216" cy="523220"/>
          </a:xfrm>
          <a:prstGeom prst="rect">
            <a:avLst/>
          </a:prstGeom>
          <a:noFill/>
        </p:spPr>
        <p:txBody>
          <a:bodyPr wrap="square" rtlCol="0">
            <a:spAutoFit/>
          </a:bodyPr>
          <a:lstStyle/>
          <a:p>
            <a:r>
              <a:rPr lang="en-GB" sz="2800" b="1" dirty="0">
                <a:solidFill>
                  <a:srgbClr val="0066FF"/>
                </a:solidFill>
              </a:rPr>
              <a:t>I</a:t>
            </a:r>
            <a:r>
              <a:rPr lang="en-GB" b="1" dirty="0">
                <a:solidFill>
                  <a:srgbClr val="0066FF"/>
                </a:solidFill>
              </a:rPr>
              <a:t>nelastic</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V="1">
            <a:off x="3347864" y="2924944"/>
            <a:ext cx="3600400" cy="1"/>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627784" y="47667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7164288" y="5157192"/>
            <a:ext cx="1084110" cy="36671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Demand</a:t>
            </a:r>
          </a:p>
        </p:txBody>
      </p:sp>
      <p:sp>
        <p:nvSpPr>
          <p:cNvPr id="7" name="TextBox 6"/>
          <p:cNvSpPr txBox="1"/>
          <p:nvPr/>
        </p:nvSpPr>
        <p:spPr>
          <a:xfrm>
            <a:off x="6300192" y="2420888"/>
            <a:ext cx="1008112" cy="369332"/>
          </a:xfrm>
          <a:prstGeom prst="rect">
            <a:avLst/>
          </a:prstGeom>
          <a:noFill/>
        </p:spPr>
        <p:txBody>
          <a:bodyPr wrap="square" rtlCol="0">
            <a:spAutoFit/>
          </a:bodyPr>
          <a:lstStyle/>
          <a:p>
            <a:r>
              <a:rPr lang="en-GB" dirty="0">
                <a:solidFill>
                  <a:srgbClr val="0066FF"/>
                </a:solidFill>
              </a:rPr>
              <a:t>Elastic</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H="1" flipV="1">
            <a:off x="1043608" y="2276871"/>
            <a:ext cx="8104" cy="3040791"/>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flipV="1">
            <a:off x="1051712" y="5301207"/>
            <a:ext cx="2296152" cy="16455"/>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flipH="1">
            <a:off x="1475656" y="3212976"/>
            <a:ext cx="1440160" cy="1656184"/>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323528" y="191683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6" name="Text Box 7"/>
          <p:cNvSpPr txBox="1">
            <a:spLocks noChangeArrowheads="1"/>
          </p:cNvSpPr>
          <p:nvPr/>
        </p:nvSpPr>
        <p:spPr bwMode="auto">
          <a:xfrm>
            <a:off x="1331640" y="5373216"/>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15" name="TextBox 14"/>
          <p:cNvSpPr txBox="1"/>
          <p:nvPr/>
        </p:nvSpPr>
        <p:spPr>
          <a:xfrm>
            <a:off x="1259632" y="1340768"/>
            <a:ext cx="1440160" cy="369332"/>
          </a:xfrm>
          <a:prstGeom prst="rect">
            <a:avLst/>
          </a:prstGeom>
          <a:noFill/>
        </p:spPr>
        <p:txBody>
          <a:bodyPr wrap="square" rtlCol="0">
            <a:spAutoFit/>
          </a:bodyPr>
          <a:lstStyle/>
          <a:p>
            <a:r>
              <a:rPr lang="en-GB" dirty="0">
                <a:solidFill>
                  <a:srgbClr val="0066FF"/>
                </a:solidFill>
              </a:rPr>
              <a:t>Business A</a:t>
            </a:r>
          </a:p>
        </p:txBody>
      </p:sp>
      <p:sp>
        <p:nvSpPr>
          <p:cNvPr id="17" name="Line 3"/>
          <p:cNvSpPr>
            <a:spLocks noChangeShapeType="1"/>
          </p:cNvSpPr>
          <p:nvPr/>
        </p:nvSpPr>
        <p:spPr bwMode="auto">
          <a:xfrm flipH="1" flipV="1">
            <a:off x="3491880" y="2276871"/>
            <a:ext cx="8104" cy="3040791"/>
          </a:xfrm>
          <a:prstGeom prst="line">
            <a:avLst/>
          </a:prstGeom>
          <a:noFill/>
          <a:ln w="63500">
            <a:solidFill>
              <a:srgbClr val="0000FF"/>
            </a:solidFill>
            <a:round/>
            <a:headEnd/>
            <a:tailEnd type="triangle" w="med" len="med"/>
          </a:ln>
        </p:spPr>
        <p:txBody>
          <a:bodyPr/>
          <a:lstStyle/>
          <a:p>
            <a:endParaRPr lang="en-GB"/>
          </a:p>
        </p:txBody>
      </p:sp>
      <p:sp>
        <p:nvSpPr>
          <p:cNvPr id="18" name="Line 4"/>
          <p:cNvSpPr>
            <a:spLocks noChangeShapeType="1"/>
          </p:cNvSpPr>
          <p:nvPr/>
        </p:nvSpPr>
        <p:spPr bwMode="auto">
          <a:xfrm flipV="1">
            <a:off x="3499984" y="5301207"/>
            <a:ext cx="2296152" cy="16455"/>
          </a:xfrm>
          <a:prstGeom prst="line">
            <a:avLst/>
          </a:prstGeom>
          <a:noFill/>
          <a:ln w="63500">
            <a:solidFill>
              <a:srgbClr val="0000FF"/>
            </a:solidFill>
            <a:round/>
            <a:headEnd/>
            <a:tailEnd type="triangle" w="med" len="med"/>
          </a:ln>
        </p:spPr>
        <p:txBody>
          <a:bodyPr/>
          <a:lstStyle/>
          <a:p>
            <a:endParaRPr lang="en-GB"/>
          </a:p>
        </p:txBody>
      </p:sp>
      <p:sp>
        <p:nvSpPr>
          <p:cNvPr id="19" name="Line 5"/>
          <p:cNvSpPr>
            <a:spLocks noChangeShapeType="1"/>
          </p:cNvSpPr>
          <p:nvPr/>
        </p:nvSpPr>
        <p:spPr bwMode="auto">
          <a:xfrm flipH="1">
            <a:off x="3923928" y="3212976"/>
            <a:ext cx="1440160" cy="1656184"/>
          </a:xfrm>
          <a:prstGeom prst="line">
            <a:avLst/>
          </a:prstGeom>
          <a:noFill/>
          <a:ln w="63500">
            <a:solidFill>
              <a:srgbClr val="0000FF"/>
            </a:solidFill>
            <a:round/>
            <a:headEnd/>
            <a:tailEnd/>
          </a:ln>
        </p:spPr>
        <p:txBody>
          <a:bodyPr/>
          <a:lstStyle/>
          <a:p>
            <a:endParaRPr lang="en-GB"/>
          </a:p>
        </p:txBody>
      </p:sp>
      <p:sp>
        <p:nvSpPr>
          <p:cNvPr id="20" name="Text Box 6"/>
          <p:cNvSpPr txBox="1">
            <a:spLocks noChangeArrowheads="1"/>
          </p:cNvSpPr>
          <p:nvPr/>
        </p:nvSpPr>
        <p:spPr bwMode="auto">
          <a:xfrm>
            <a:off x="2771800" y="1916832"/>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21" name="Text Box 7"/>
          <p:cNvSpPr txBox="1">
            <a:spLocks noChangeArrowheads="1"/>
          </p:cNvSpPr>
          <p:nvPr/>
        </p:nvSpPr>
        <p:spPr bwMode="auto">
          <a:xfrm>
            <a:off x="3779912" y="5373216"/>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22" name="TextBox 21"/>
          <p:cNvSpPr txBox="1"/>
          <p:nvPr/>
        </p:nvSpPr>
        <p:spPr>
          <a:xfrm>
            <a:off x="3707904" y="1340768"/>
            <a:ext cx="1440160" cy="369332"/>
          </a:xfrm>
          <a:prstGeom prst="rect">
            <a:avLst/>
          </a:prstGeom>
          <a:noFill/>
        </p:spPr>
        <p:txBody>
          <a:bodyPr wrap="square" rtlCol="0">
            <a:spAutoFit/>
          </a:bodyPr>
          <a:lstStyle/>
          <a:p>
            <a:r>
              <a:rPr lang="en-GB" dirty="0">
                <a:solidFill>
                  <a:srgbClr val="0066FF"/>
                </a:solidFill>
              </a:rPr>
              <a:t>Business B</a:t>
            </a:r>
          </a:p>
        </p:txBody>
      </p:sp>
      <p:sp>
        <p:nvSpPr>
          <p:cNvPr id="23" name="Line 3"/>
          <p:cNvSpPr>
            <a:spLocks noChangeShapeType="1"/>
          </p:cNvSpPr>
          <p:nvPr/>
        </p:nvSpPr>
        <p:spPr bwMode="auto">
          <a:xfrm flipH="1" flipV="1">
            <a:off x="5932048" y="2276872"/>
            <a:ext cx="8104" cy="3040791"/>
          </a:xfrm>
          <a:prstGeom prst="line">
            <a:avLst/>
          </a:prstGeom>
          <a:noFill/>
          <a:ln w="63500">
            <a:solidFill>
              <a:srgbClr val="0000FF"/>
            </a:solidFill>
            <a:round/>
            <a:headEnd/>
            <a:tailEnd type="triangle" w="med" len="med"/>
          </a:ln>
        </p:spPr>
        <p:txBody>
          <a:bodyPr/>
          <a:lstStyle/>
          <a:p>
            <a:endParaRPr lang="en-GB"/>
          </a:p>
        </p:txBody>
      </p:sp>
      <p:sp>
        <p:nvSpPr>
          <p:cNvPr id="24" name="Line 4"/>
          <p:cNvSpPr>
            <a:spLocks noChangeShapeType="1"/>
          </p:cNvSpPr>
          <p:nvPr/>
        </p:nvSpPr>
        <p:spPr bwMode="auto">
          <a:xfrm flipV="1">
            <a:off x="5940152" y="5301207"/>
            <a:ext cx="3096344" cy="16455"/>
          </a:xfrm>
          <a:prstGeom prst="line">
            <a:avLst/>
          </a:prstGeom>
          <a:noFill/>
          <a:ln w="63500">
            <a:solidFill>
              <a:srgbClr val="0000FF"/>
            </a:solidFill>
            <a:round/>
            <a:headEnd/>
            <a:tailEnd type="triangle" w="med" len="med"/>
          </a:ln>
        </p:spPr>
        <p:txBody>
          <a:bodyPr/>
          <a:lstStyle/>
          <a:p>
            <a:endParaRPr lang="en-GB"/>
          </a:p>
        </p:txBody>
      </p:sp>
      <p:sp>
        <p:nvSpPr>
          <p:cNvPr id="25" name="Line 5"/>
          <p:cNvSpPr>
            <a:spLocks noChangeShapeType="1"/>
          </p:cNvSpPr>
          <p:nvPr/>
        </p:nvSpPr>
        <p:spPr bwMode="auto">
          <a:xfrm flipH="1">
            <a:off x="7596336" y="3140968"/>
            <a:ext cx="1440160" cy="1656184"/>
          </a:xfrm>
          <a:prstGeom prst="line">
            <a:avLst/>
          </a:prstGeom>
          <a:noFill/>
          <a:ln w="63500">
            <a:solidFill>
              <a:srgbClr val="0000FF"/>
            </a:solidFill>
            <a:round/>
            <a:headEnd/>
            <a:tailEnd/>
          </a:ln>
        </p:spPr>
        <p:txBody>
          <a:bodyPr/>
          <a:lstStyle/>
          <a:p>
            <a:endParaRPr lang="en-GB"/>
          </a:p>
        </p:txBody>
      </p:sp>
      <p:sp>
        <p:nvSpPr>
          <p:cNvPr id="26" name="Text Box 6"/>
          <p:cNvSpPr txBox="1">
            <a:spLocks noChangeArrowheads="1"/>
          </p:cNvSpPr>
          <p:nvPr/>
        </p:nvSpPr>
        <p:spPr bwMode="auto">
          <a:xfrm>
            <a:off x="5211968" y="1916833"/>
            <a:ext cx="81955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a:t>
            </a:r>
          </a:p>
        </p:txBody>
      </p:sp>
      <p:sp>
        <p:nvSpPr>
          <p:cNvPr id="27" name="Text Box 7"/>
          <p:cNvSpPr txBox="1">
            <a:spLocks noChangeArrowheads="1"/>
          </p:cNvSpPr>
          <p:nvPr/>
        </p:nvSpPr>
        <p:spPr bwMode="auto">
          <a:xfrm>
            <a:off x="6660232" y="5373216"/>
            <a:ext cx="216423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Supplied</a:t>
            </a:r>
          </a:p>
        </p:txBody>
      </p:sp>
      <p:sp>
        <p:nvSpPr>
          <p:cNvPr id="28" name="TextBox 27"/>
          <p:cNvSpPr txBox="1"/>
          <p:nvPr/>
        </p:nvSpPr>
        <p:spPr>
          <a:xfrm>
            <a:off x="6148072" y="1340769"/>
            <a:ext cx="2816416" cy="646331"/>
          </a:xfrm>
          <a:prstGeom prst="rect">
            <a:avLst/>
          </a:prstGeom>
          <a:noFill/>
        </p:spPr>
        <p:txBody>
          <a:bodyPr wrap="square" rtlCol="0">
            <a:spAutoFit/>
          </a:bodyPr>
          <a:lstStyle/>
          <a:p>
            <a:r>
              <a:rPr lang="en-GB" dirty="0">
                <a:solidFill>
                  <a:srgbClr val="0066FF"/>
                </a:solidFill>
              </a:rPr>
              <a:t>Market = All businesses. Business A + B</a:t>
            </a:r>
          </a:p>
        </p:txBody>
      </p:sp>
      <p:sp>
        <p:nvSpPr>
          <p:cNvPr id="29" name="TextBox 28"/>
          <p:cNvSpPr txBox="1"/>
          <p:nvPr/>
        </p:nvSpPr>
        <p:spPr>
          <a:xfrm>
            <a:off x="1259632" y="2852936"/>
            <a:ext cx="1872208" cy="369332"/>
          </a:xfrm>
          <a:prstGeom prst="rect">
            <a:avLst/>
          </a:prstGeom>
          <a:noFill/>
        </p:spPr>
        <p:txBody>
          <a:bodyPr wrap="square" rtlCol="0">
            <a:spAutoFit/>
          </a:bodyPr>
          <a:lstStyle/>
          <a:p>
            <a:r>
              <a:rPr lang="en-GB" dirty="0">
                <a:solidFill>
                  <a:srgbClr val="0066FF"/>
                </a:solidFill>
              </a:rPr>
              <a:t>Supply Curve A</a:t>
            </a:r>
          </a:p>
        </p:txBody>
      </p:sp>
      <p:sp>
        <p:nvSpPr>
          <p:cNvPr id="30" name="TextBox 29"/>
          <p:cNvSpPr txBox="1"/>
          <p:nvPr/>
        </p:nvSpPr>
        <p:spPr>
          <a:xfrm>
            <a:off x="3563888" y="2852936"/>
            <a:ext cx="1872208" cy="369332"/>
          </a:xfrm>
          <a:prstGeom prst="rect">
            <a:avLst/>
          </a:prstGeom>
          <a:noFill/>
        </p:spPr>
        <p:txBody>
          <a:bodyPr wrap="square" rtlCol="0">
            <a:spAutoFit/>
          </a:bodyPr>
          <a:lstStyle/>
          <a:p>
            <a:r>
              <a:rPr lang="en-GB" dirty="0">
                <a:solidFill>
                  <a:srgbClr val="0066FF"/>
                </a:solidFill>
              </a:rPr>
              <a:t>Supply Curve B</a:t>
            </a:r>
          </a:p>
        </p:txBody>
      </p:sp>
      <p:sp>
        <p:nvSpPr>
          <p:cNvPr id="31" name="TextBox 30"/>
          <p:cNvSpPr txBox="1"/>
          <p:nvPr/>
        </p:nvSpPr>
        <p:spPr>
          <a:xfrm>
            <a:off x="6732240" y="2996952"/>
            <a:ext cx="2232248" cy="369332"/>
          </a:xfrm>
          <a:prstGeom prst="rect">
            <a:avLst/>
          </a:prstGeom>
          <a:noFill/>
        </p:spPr>
        <p:txBody>
          <a:bodyPr wrap="square" rtlCol="0">
            <a:spAutoFit/>
          </a:bodyPr>
          <a:lstStyle/>
          <a:p>
            <a:r>
              <a:rPr lang="en-GB" dirty="0">
                <a:solidFill>
                  <a:srgbClr val="0066FF"/>
                </a:solidFill>
              </a:rPr>
              <a:t>Supply Curve A+B</a:t>
            </a:r>
          </a:p>
        </p:txBody>
      </p:sp>
      <p:cxnSp>
        <p:nvCxnSpPr>
          <p:cNvPr id="33" name="Straight Connector 32"/>
          <p:cNvCxnSpPr/>
          <p:nvPr/>
        </p:nvCxnSpPr>
        <p:spPr>
          <a:xfrm>
            <a:off x="1043608" y="4149080"/>
            <a:ext cx="7128792" cy="0"/>
          </a:xfrm>
          <a:prstGeom prst="line">
            <a:avLst/>
          </a:prstGeom>
          <a:ln w="34925">
            <a:solidFill>
              <a:srgbClr val="00FF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2627784" y="476672"/>
            <a:ext cx="1296144"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Income (£)</a:t>
            </a:r>
          </a:p>
        </p:txBody>
      </p:sp>
      <p:sp>
        <p:nvSpPr>
          <p:cNvPr id="6" name="Text Box 7"/>
          <p:cNvSpPr txBox="1">
            <a:spLocks noChangeArrowheads="1"/>
          </p:cNvSpPr>
          <p:nvPr/>
        </p:nvSpPr>
        <p:spPr bwMode="auto">
          <a:xfrm>
            <a:off x="7164288" y="5157192"/>
            <a:ext cx="1084110" cy="36671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Demand</a:t>
            </a:r>
          </a:p>
        </p:txBody>
      </p:sp>
      <p:sp>
        <p:nvSpPr>
          <p:cNvPr id="8" name="Freeform 7"/>
          <p:cNvSpPr/>
          <p:nvPr/>
        </p:nvSpPr>
        <p:spPr>
          <a:xfrm>
            <a:off x="3372928" y="1181819"/>
            <a:ext cx="2423208" cy="3968151"/>
          </a:xfrm>
          <a:custGeom>
            <a:avLst/>
            <a:gdLst>
              <a:gd name="connsiteX0" fmla="*/ 0 w 2970362"/>
              <a:gd name="connsiteY0" fmla="*/ 3968151 h 3968151"/>
              <a:gd name="connsiteX1" fmla="*/ 2415397 w 2970362"/>
              <a:gd name="connsiteY1" fmla="*/ 2682815 h 3968151"/>
              <a:gd name="connsiteX2" fmla="*/ 2700068 w 2970362"/>
              <a:gd name="connsiteY2" fmla="*/ 1052423 h 3968151"/>
              <a:gd name="connsiteX3" fmla="*/ 793630 w 2970362"/>
              <a:gd name="connsiteY3" fmla="*/ 0 h 3968151"/>
              <a:gd name="connsiteX0" fmla="*/ 0 w 2700068"/>
              <a:gd name="connsiteY0" fmla="*/ 3968151 h 3968151"/>
              <a:gd name="connsiteX1" fmla="*/ 2415397 w 2700068"/>
              <a:gd name="connsiteY1" fmla="*/ 2682815 h 3968151"/>
              <a:gd name="connsiteX2" fmla="*/ 2700068 w 2700068"/>
              <a:gd name="connsiteY2" fmla="*/ 1052423 h 3968151"/>
              <a:gd name="connsiteX3" fmla="*/ 793630 w 2700068"/>
              <a:gd name="connsiteY3" fmla="*/ 0 h 3968151"/>
              <a:gd name="connsiteX0" fmla="*/ 0 w 2423208"/>
              <a:gd name="connsiteY0" fmla="*/ 3968151 h 3968151"/>
              <a:gd name="connsiteX1" fmla="*/ 2415397 w 2423208"/>
              <a:gd name="connsiteY1" fmla="*/ 2682815 h 3968151"/>
              <a:gd name="connsiteX2" fmla="*/ 2423208 w 2423208"/>
              <a:gd name="connsiteY2" fmla="*/ 1023045 h 3968151"/>
              <a:gd name="connsiteX3" fmla="*/ 793630 w 2423208"/>
              <a:gd name="connsiteY3" fmla="*/ 0 h 3968151"/>
            </a:gdLst>
            <a:ahLst/>
            <a:cxnLst>
              <a:cxn ang="0">
                <a:pos x="connsiteX0" y="connsiteY0"/>
              </a:cxn>
              <a:cxn ang="0">
                <a:pos x="connsiteX1" y="connsiteY1"/>
              </a:cxn>
              <a:cxn ang="0">
                <a:pos x="connsiteX2" y="connsiteY2"/>
              </a:cxn>
              <a:cxn ang="0">
                <a:pos x="connsiteX3" y="connsiteY3"/>
              </a:cxn>
            </a:cxnLst>
            <a:rect l="l" t="t" r="r" b="b"/>
            <a:pathLst>
              <a:path w="2423208" h="3968151">
                <a:moveTo>
                  <a:pt x="0" y="3968151"/>
                </a:moveTo>
                <a:cubicBezTo>
                  <a:pt x="982693" y="3568460"/>
                  <a:pt x="1965386" y="3168770"/>
                  <a:pt x="2415397" y="2682815"/>
                </a:cubicBezTo>
                <a:cubicBezTo>
                  <a:pt x="2418001" y="2129558"/>
                  <a:pt x="2420604" y="1576302"/>
                  <a:pt x="2423208" y="1023045"/>
                </a:cubicBezTo>
                <a:cubicBezTo>
                  <a:pt x="2152914" y="575909"/>
                  <a:pt x="1611702" y="302643"/>
                  <a:pt x="793630" y="0"/>
                </a:cubicBezTo>
              </a:path>
            </a:pathLst>
          </a:custGeom>
          <a:ln w="66675">
            <a:solidFill>
              <a:srgbClr val="0066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9" name="TextBox 8"/>
          <p:cNvSpPr txBox="1"/>
          <p:nvPr/>
        </p:nvSpPr>
        <p:spPr>
          <a:xfrm>
            <a:off x="5220072" y="4221088"/>
            <a:ext cx="3528392" cy="923330"/>
          </a:xfrm>
          <a:prstGeom prst="rect">
            <a:avLst/>
          </a:prstGeom>
          <a:noFill/>
        </p:spPr>
        <p:txBody>
          <a:bodyPr wrap="square" rtlCol="0">
            <a:spAutoFit/>
          </a:bodyPr>
          <a:lstStyle/>
          <a:p>
            <a:r>
              <a:rPr lang="en-GB" b="1" dirty="0">
                <a:solidFill>
                  <a:srgbClr val="0066FF"/>
                </a:solidFill>
              </a:rPr>
              <a:t>Income elasticity is initially positive </a:t>
            </a:r>
            <a:r>
              <a:rPr lang="en-GB" dirty="0">
                <a:solidFill>
                  <a:srgbClr val="0066FF"/>
                </a:solidFill>
              </a:rPr>
              <a:t>– demand rises with income – </a:t>
            </a:r>
            <a:r>
              <a:rPr lang="en-GB" b="1" dirty="0">
                <a:solidFill>
                  <a:srgbClr val="0066FF"/>
                </a:solidFill>
              </a:rPr>
              <a:t>Normal good</a:t>
            </a:r>
            <a:r>
              <a:rPr lang="en-GB" dirty="0">
                <a:solidFill>
                  <a:srgbClr val="0066FF"/>
                </a:solidFill>
              </a:rPr>
              <a:t>.</a:t>
            </a:r>
          </a:p>
        </p:txBody>
      </p:sp>
      <p:sp>
        <p:nvSpPr>
          <p:cNvPr id="10" name="TextBox 9"/>
          <p:cNvSpPr txBox="1"/>
          <p:nvPr/>
        </p:nvSpPr>
        <p:spPr>
          <a:xfrm>
            <a:off x="5868144" y="2276872"/>
            <a:ext cx="3096344" cy="923330"/>
          </a:xfrm>
          <a:prstGeom prst="rect">
            <a:avLst/>
          </a:prstGeom>
          <a:noFill/>
        </p:spPr>
        <p:txBody>
          <a:bodyPr wrap="square" rtlCol="0">
            <a:spAutoFit/>
          </a:bodyPr>
          <a:lstStyle/>
          <a:p>
            <a:r>
              <a:rPr lang="en-GB" b="1" dirty="0">
                <a:solidFill>
                  <a:srgbClr val="0066FF"/>
                </a:solidFill>
              </a:rPr>
              <a:t>Income elasticity is zero </a:t>
            </a:r>
            <a:r>
              <a:rPr lang="en-GB" dirty="0">
                <a:solidFill>
                  <a:srgbClr val="0066FF"/>
                </a:solidFill>
              </a:rPr>
              <a:t>– demand is unaffected by income changes.</a:t>
            </a:r>
          </a:p>
        </p:txBody>
      </p:sp>
      <p:sp>
        <p:nvSpPr>
          <p:cNvPr id="11" name="TextBox 10"/>
          <p:cNvSpPr txBox="1"/>
          <p:nvPr/>
        </p:nvSpPr>
        <p:spPr>
          <a:xfrm>
            <a:off x="4716016" y="836712"/>
            <a:ext cx="3816424" cy="646331"/>
          </a:xfrm>
          <a:prstGeom prst="rect">
            <a:avLst/>
          </a:prstGeom>
          <a:noFill/>
        </p:spPr>
        <p:txBody>
          <a:bodyPr wrap="square" rtlCol="0">
            <a:spAutoFit/>
          </a:bodyPr>
          <a:lstStyle/>
          <a:p>
            <a:r>
              <a:rPr lang="en-GB" b="1" dirty="0">
                <a:solidFill>
                  <a:srgbClr val="0066FF"/>
                </a:solidFill>
              </a:rPr>
              <a:t>Inferior good </a:t>
            </a:r>
            <a:r>
              <a:rPr lang="en-GB" dirty="0">
                <a:solidFill>
                  <a:srgbClr val="0066FF"/>
                </a:solidFill>
              </a:rPr>
              <a:t>– Rising incomes reduce the quantity demanded.</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491880" y="1412776"/>
            <a:ext cx="3393101" cy="3546559"/>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267744" y="548680"/>
            <a:ext cx="1683650"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Wage rate (£)</a:t>
            </a:r>
          </a:p>
        </p:txBody>
      </p:sp>
      <p:sp>
        <p:nvSpPr>
          <p:cNvPr id="6" name="Text Box 7"/>
          <p:cNvSpPr txBox="1">
            <a:spLocks noChangeArrowheads="1"/>
          </p:cNvSpPr>
          <p:nvPr/>
        </p:nvSpPr>
        <p:spPr bwMode="auto">
          <a:xfrm>
            <a:off x="6732240" y="5229200"/>
            <a:ext cx="223224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Demand and Supply of Labour</a:t>
            </a:r>
          </a:p>
        </p:txBody>
      </p:sp>
      <p:sp>
        <p:nvSpPr>
          <p:cNvPr id="7" name="Line 5"/>
          <p:cNvSpPr>
            <a:spLocks noChangeShapeType="1"/>
          </p:cNvSpPr>
          <p:nvPr/>
        </p:nvSpPr>
        <p:spPr bwMode="auto">
          <a:xfrm flipV="1">
            <a:off x="4788023" y="1196751"/>
            <a:ext cx="1512169" cy="3600399"/>
          </a:xfrm>
          <a:prstGeom prst="line">
            <a:avLst/>
          </a:prstGeom>
          <a:noFill/>
          <a:ln w="63500">
            <a:solidFill>
              <a:srgbClr val="0000FF"/>
            </a:solidFill>
            <a:round/>
            <a:headEnd/>
            <a:tailEnd/>
          </a:ln>
        </p:spPr>
        <p:txBody>
          <a:bodyPr/>
          <a:lstStyle/>
          <a:p>
            <a:endParaRPr lang="en-GB"/>
          </a:p>
        </p:txBody>
      </p:sp>
      <p:sp>
        <p:nvSpPr>
          <p:cNvPr id="8" name="Right Arrow 7"/>
          <p:cNvSpPr/>
          <p:nvPr/>
        </p:nvSpPr>
        <p:spPr>
          <a:xfrm>
            <a:off x="4211960" y="836712"/>
            <a:ext cx="1872208" cy="151216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Excess supply (</a:t>
            </a:r>
            <a:r>
              <a:rPr lang="en-GB" sz="2000" b="1" dirty="0">
                <a:solidFill>
                  <a:schemeClr val="tx1"/>
                </a:solidFill>
              </a:rPr>
              <a:t>surplus</a:t>
            </a:r>
            <a:r>
              <a:rPr lang="en-GB" dirty="0">
                <a:solidFill>
                  <a:schemeClr val="tx1"/>
                </a:solidFill>
              </a:rPr>
              <a:t>)</a:t>
            </a:r>
          </a:p>
        </p:txBody>
      </p:sp>
      <p:cxnSp>
        <p:nvCxnSpPr>
          <p:cNvPr id="11" name="Straight Connector 10"/>
          <p:cNvCxnSpPr/>
          <p:nvPr/>
        </p:nvCxnSpPr>
        <p:spPr>
          <a:xfrm>
            <a:off x="3347864" y="2204864"/>
            <a:ext cx="2952328"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2735796" y="3681028"/>
            <a:ext cx="2952328"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4391980" y="3681028"/>
            <a:ext cx="2952328"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648072" cy="461665"/>
          </a:xfrm>
          <a:prstGeom prst="rect">
            <a:avLst/>
          </a:prstGeom>
          <a:noFill/>
        </p:spPr>
        <p:txBody>
          <a:bodyPr wrap="square" rtlCol="0">
            <a:spAutoFit/>
          </a:bodyPr>
          <a:lstStyle/>
          <a:p>
            <a:r>
              <a:rPr lang="en-GB" sz="2400" dirty="0">
                <a:solidFill>
                  <a:srgbClr val="0066FF"/>
                </a:solidFill>
              </a:rPr>
              <a:t>D</a:t>
            </a:r>
            <a:r>
              <a:rPr lang="en-GB" sz="2400" baseline="-25000" dirty="0">
                <a:solidFill>
                  <a:srgbClr val="0066FF"/>
                </a:solidFill>
              </a:rPr>
              <a:t>L</a:t>
            </a:r>
          </a:p>
        </p:txBody>
      </p:sp>
      <p:sp>
        <p:nvSpPr>
          <p:cNvPr id="18" name="TextBox 17"/>
          <p:cNvSpPr txBox="1"/>
          <p:nvPr/>
        </p:nvSpPr>
        <p:spPr>
          <a:xfrm>
            <a:off x="3995936" y="5229200"/>
            <a:ext cx="576064"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D</a:t>
            </a:r>
          </a:p>
        </p:txBody>
      </p:sp>
      <p:sp>
        <p:nvSpPr>
          <p:cNvPr id="19" name="TextBox 18"/>
          <p:cNvSpPr txBox="1"/>
          <p:nvPr/>
        </p:nvSpPr>
        <p:spPr>
          <a:xfrm>
            <a:off x="5580112" y="5229200"/>
            <a:ext cx="648072"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S</a:t>
            </a:r>
            <a:r>
              <a:rPr lang="en-GB" dirty="0">
                <a:solidFill>
                  <a:srgbClr val="0066FF"/>
                </a:solidFill>
              </a:rPr>
              <a:t> </a:t>
            </a: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r>
              <a:rPr lang="en-GB" sz="2400" baseline="-25000" dirty="0">
                <a:solidFill>
                  <a:srgbClr val="0066FF"/>
                </a:solidFill>
              </a:rPr>
              <a:t>L</a:t>
            </a:r>
          </a:p>
        </p:txBody>
      </p:sp>
      <p:sp>
        <p:nvSpPr>
          <p:cNvPr id="25" name="TextBox 24"/>
          <p:cNvSpPr txBox="1"/>
          <p:nvPr/>
        </p:nvSpPr>
        <p:spPr>
          <a:xfrm>
            <a:off x="1115616" y="2060848"/>
            <a:ext cx="2160240" cy="923330"/>
          </a:xfrm>
          <a:prstGeom prst="rect">
            <a:avLst/>
          </a:prstGeom>
          <a:noFill/>
        </p:spPr>
        <p:txBody>
          <a:bodyPr wrap="square" rtlCol="0">
            <a:spAutoFit/>
          </a:bodyPr>
          <a:lstStyle/>
          <a:p>
            <a:r>
              <a:rPr lang="en-GB" dirty="0">
                <a:solidFill>
                  <a:srgbClr val="0000FF"/>
                </a:solidFill>
              </a:rPr>
              <a:t>W</a:t>
            </a:r>
            <a:r>
              <a:rPr lang="en-GB" baseline="-25000" dirty="0">
                <a:solidFill>
                  <a:srgbClr val="0000FF"/>
                </a:solidFill>
              </a:rPr>
              <a:t>1</a:t>
            </a:r>
            <a:r>
              <a:rPr lang="en-GB" dirty="0">
                <a:solidFill>
                  <a:srgbClr val="0000FF"/>
                </a:solidFill>
              </a:rPr>
              <a:t>. Market wage rate (above market clearing wage rate)</a:t>
            </a:r>
          </a:p>
        </p:txBody>
      </p:sp>
      <p:cxnSp>
        <p:nvCxnSpPr>
          <p:cNvPr id="28" name="Straight Connector 27"/>
          <p:cNvCxnSpPr/>
          <p:nvPr/>
        </p:nvCxnSpPr>
        <p:spPr>
          <a:xfrm>
            <a:off x="3419872" y="3356992"/>
            <a:ext cx="2952328"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259632" y="3356992"/>
            <a:ext cx="1872208" cy="923330"/>
          </a:xfrm>
          <a:prstGeom prst="rect">
            <a:avLst/>
          </a:prstGeom>
          <a:noFill/>
        </p:spPr>
        <p:txBody>
          <a:bodyPr wrap="square" rtlCol="0">
            <a:spAutoFit/>
          </a:bodyPr>
          <a:lstStyle/>
          <a:p>
            <a:r>
              <a:rPr lang="en-GB" dirty="0">
                <a:solidFill>
                  <a:srgbClr val="0000FF"/>
                </a:solidFill>
              </a:rPr>
              <a:t>W</a:t>
            </a:r>
            <a:r>
              <a:rPr lang="en-GB" baseline="-25000" dirty="0">
                <a:solidFill>
                  <a:srgbClr val="0000FF"/>
                </a:solidFill>
              </a:rPr>
              <a:t>0</a:t>
            </a:r>
            <a:r>
              <a:rPr lang="en-GB" dirty="0">
                <a:solidFill>
                  <a:srgbClr val="0000FF"/>
                </a:solidFill>
              </a:rPr>
              <a:t>. Market clearing wage rate</a:t>
            </a:r>
            <a:endParaRPr lang="en-GB"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0" name="Freeform 29"/>
          <p:cNvSpPr/>
          <p:nvPr/>
        </p:nvSpPr>
        <p:spPr>
          <a:xfrm>
            <a:off x="3372928" y="1181820"/>
            <a:ext cx="1587261" cy="1587260"/>
          </a:xfrm>
          <a:custGeom>
            <a:avLst/>
            <a:gdLst>
              <a:gd name="connsiteX0" fmla="*/ 1851804 w 1851804"/>
              <a:gd name="connsiteY0" fmla="*/ 1582947 h 1854679"/>
              <a:gd name="connsiteX1" fmla="*/ 264543 w 1851804"/>
              <a:gd name="connsiteY1" fmla="*/ 1591573 h 1854679"/>
              <a:gd name="connsiteX2" fmla="*/ 264543 w 1851804"/>
              <a:gd name="connsiteY2" fmla="*/ 4313 h 1854679"/>
              <a:gd name="connsiteX3" fmla="*/ 1851804 w 1851804"/>
              <a:gd name="connsiteY3" fmla="*/ 1582947 h 1854679"/>
              <a:gd name="connsiteX0" fmla="*/ 1851804 w 1851804"/>
              <a:gd name="connsiteY0" fmla="*/ 1582947 h 1591573"/>
              <a:gd name="connsiteX1" fmla="*/ 264543 w 1851804"/>
              <a:gd name="connsiteY1" fmla="*/ 1591573 h 1591573"/>
              <a:gd name="connsiteX2" fmla="*/ 264543 w 1851804"/>
              <a:gd name="connsiteY2" fmla="*/ 4313 h 1591573"/>
              <a:gd name="connsiteX3" fmla="*/ 1851804 w 1851804"/>
              <a:gd name="connsiteY3" fmla="*/ 1582947 h 1591573"/>
              <a:gd name="connsiteX0" fmla="*/ 1587261 w 1587261"/>
              <a:gd name="connsiteY0" fmla="*/ 1582947 h 1591573"/>
              <a:gd name="connsiteX1" fmla="*/ 0 w 1587261"/>
              <a:gd name="connsiteY1" fmla="*/ 1591573 h 1591573"/>
              <a:gd name="connsiteX2" fmla="*/ 0 w 1587261"/>
              <a:gd name="connsiteY2" fmla="*/ 4313 h 1591573"/>
              <a:gd name="connsiteX3" fmla="*/ 1587261 w 1587261"/>
              <a:gd name="connsiteY3" fmla="*/ 1582947 h 1591573"/>
              <a:gd name="connsiteX0" fmla="*/ 1587261 w 1587261"/>
              <a:gd name="connsiteY0" fmla="*/ 1578634 h 1587260"/>
              <a:gd name="connsiteX1" fmla="*/ 0 w 1587261"/>
              <a:gd name="connsiteY1" fmla="*/ 1587260 h 1587260"/>
              <a:gd name="connsiteX2" fmla="*/ 0 w 1587261"/>
              <a:gd name="connsiteY2" fmla="*/ 0 h 1587260"/>
              <a:gd name="connsiteX3" fmla="*/ 1587261 w 1587261"/>
              <a:gd name="connsiteY3" fmla="*/ 1578634 h 1587260"/>
            </a:gdLst>
            <a:ahLst/>
            <a:cxnLst>
              <a:cxn ang="0">
                <a:pos x="connsiteX0" y="connsiteY0"/>
              </a:cxn>
              <a:cxn ang="0">
                <a:pos x="connsiteX1" y="connsiteY1"/>
              </a:cxn>
              <a:cxn ang="0">
                <a:pos x="connsiteX2" y="connsiteY2"/>
              </a:cxn>
              <a:cxn ang="0">
                <a:pos x="connsiteX3" y="connsiteY3"/>
              </a:cxn>
            </a:cxnLst>
            <a:rect l="l" t="t" r="r" b="b"/>
            <a:pathLst>
              <a:path w="1587261" h="1587260">
                <a:moveTo>
                  <a:pt x="1587261" y="1578634"/>
                </a:moveTo>
                <a:lnTo>
                  <a:pt x="0" y="1587260"/>
                </a:lnTo>
                <a:lnTo>
                  <a:pt x="0" y="0"/>
                </a:lnTo>
                <a:lnTo>
                  <a:pt x="1587261" y="1578634"/>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116000" rIns="432000" rtlCol="0" anchor="ctr"/>
          <a:lstStyle/>
          <a:p>
            <a:pPr algn="ctr"/>
            <a:r>
              <a:rPr lang="en-GB" dirty="0">
                <a:solidFill>
                  <a:schemeClr val="tx1"/>
                </a:solidFill>
              </a:rPr>
              <a:t>Consumer Surplus</a:t>
            </a:r>
          </a:p>
        </p:txBody>
      </p:sp>
      <p:sp>
        <p:nvSpPr>
          <p:cNvPr id="31" name="Freeform 30"/>
          <p:cNvSpPr/>
          <p:nvPr/>
        </p:nvSpPr>
        <p:spPr>
          <a:xfrm>
            <a:off x="3355675" y="2786332"/>
            <a:ext cx="1578634" cy="1975449"/>
          </a:xfrm>
          <a:custGeom>
            <a:avLst/>
            <a:gdLst>
              <a:gd name="connsiteX0" fmla="*/ 257355 w 1841740"/>
              <a:gd name="connsiteY0" fmla="*/ 336430 h 2304691"/>
              <a:gd name="connsiteX1" fmla="*/ 1835989 w 1841740"/>
              <a:gd name="connsiteY1" fmla="*/ 327804 h 2304691"/>
              <a:gd name="connsiteX2" fmla="*/ 291861 w 1841740"/>
              <a:gd name="connsiteY2" fmla="*/ 2303253 h 2304691"/>
              <a:gd name="connsiteX3" fmla="*/ 257355 w 1841740"/>
              <a:gd name="connsiteY3" fmla="*/ 336430 h 2304691"/>
              <a:gd name="connsiteX0" fmla="*/ 257355 w 1841740"/>
              <a:gd name="connsiteY0" fmla="*/ 8626 h 1976887"/>
              <a:gd name="connsiteX1" fmla="*/ 1835989 w 1841740"/>
              <a:gd name="connsiteY1" fmla="*/ 0 h 1976887"/>
              <a:gd name="connsiteX2" fmla="*/ 291861 w 1841740"/>
              <a:gd name="connsiteY2" fmla="*/ 1975449 h 1976887"/>
              <a:gd name="connsiteX3" fmla="*/ 257355 w 1841740"/>
              <a:gd name="connsiteY3" fmla="*/ 8626 h 1976887"/>
              <a:gd name="connsiteX0" fmla="*/ 257355 w 1835989"/>
              <a:gd name="connsiteY0" fmla="*/ 8626 h 1975449"/>
              <a:gd name="connsiteX1" fmla="*/ 1835989 w 1835989"/>
              <a:gd name="connsiteY1" fmla="*/ 0 h 1975449"/>
              <a:gd name="connsiteX2" fmla="*/ 291861 w 1835989"/>
              <a:gd name="connsiteY2" fmla="*/ 1975449 h 1975449"/>
              <a:gd name="connsiteX3" fmla="*/ 257355 w 1835989"/>
              <a:gd name="connsiteY3" fmla="*/ 8626 h 1975449"/>
              <a:gd name="connsiteX0" fmla="*/ 0 w 1578634"/>
              <a:gd name="connsiteY0" fmla="*/ 8626 h 1975449"/>
              <a:gd name="connsiteX1" fmla="*/ 1578634 w 1578634"/>
              <a:gd name="connsiteY1" fmla="*/ 0 h 1975449"/>
              <a:gd name="connsiteX2" fmla="*/ 34506 w 1578634"/>
              <a:gd name="connsiteY2" fmla="*/ 1975449 h 1975449"/>
              <a:gd name="connsiteX3" fmla="*/ 0 w 1578634"/>
              <a:gd name="connsiteY3" fmla="*/ 8626 h 1975449"/>
            </a:gdLst>
            <a:ahLst/>
            <a:cxnLst>
              <a:cxn ang="0">
                <a:pos x="connsiteX0" y="connsiteY0"/>
              </a:cxn>
              <a:cxn ang="0">
                <a:pos x="connsiteX1" y="connsiteY1"/>
              </a:cxn>
              <a:cxn ang="0">
                <a:pos x="connsiteX2" y="connsiteY2"/>
              </a:cxn>
              <a:cxn ang="0">
                <a:pos x="connsiteX3" y="connsiteY3"/>
              </a:cxn>
            </a:cxnLst>
            <a:rect l="l" t="t" r="r" b="b"/>
            <a:pathLst>
              <a:path w="1578634" h="1975449">
                <a:moveTo>
                  <a:pt x="0" y="8626"/>
                </a:moveTo>
                <a:lnTo>
                  <a:pt x="1578634" y="0"/>
                </a:lnTo>
                <a:lnTo>
                  <a:pt x="34506" y="1975449"/>
                </a:lnTo>
                <a:lnTo>
                  <a:pt x="0" y="8626"/>
                </a:lnTo>
                <a:close/>
              </a:path>
            </a:pathLst>
          </a:custGeom>
          <a:solidFill>
            <a:srgbClr val="CCFFC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Ins="504000" bIns="1152000" rtlCol="0" anchor="ctr"/>
          <a:lstStyle/>
          <a:p>
            <a:pPr algn="ctr"/>
            <a:r>
              <a:rPr lang="en-GB" dirty="0">
                <a:solidFill>
                  <a:schemeClr val="tx1"/>
                </a:solidFill>
              </a:rPr>
              <a:t>Producer Surplus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0" name="Freeform 29"/>
          <p:cNvSpPr/>
          <p:nvPr/>
        </p:nvSpPr>
        <p:spPr>
          <a:xfrm>
            <a:off x="3372928" y="1181820"/>
            <a:ext cx="1587261" cy="1587260"/>
          </a:xfrm>
          <a:custGeom>
            <a:avLst/>
            <a:gdLst>
              <a:gd name="connsiteX0" fmla="*/ 1851804 w 1851804"/>
              <a:gd name="connsiteY0" fmla="*/ 1582947 h 1854679"/>
              <a:gd name="connsiteX1" fmla="*/ 264543 w 1851804"/>
              <a:gd name="connsiteY1" fmla="*/ 1591573 h 1854679"/>
              <a:gd name="connsiteX2" fmla="*/ 264543 w 1851804"/>
              <a:gd name="connsiteY2" fmla="*/ 4313 h 1854679"/>
              <a:gd name="connsiteX3" fmla="*/ 1851804 w 1851804"/>
              <a:gd name="connsiteY3" fmla="*/ 1582947 h 1854679"/>
              <a:gd name="connsiteX0" fmla="*/ 1851804 w 1851804"/>
              <a:gd name="connsiteY0" fmla="*/ 1582947 h 1591573"/>
              <a:gd name="connsiteX1" fmla="*/ 264543 w 1851804"/>
              <a:gd name="connsiteY1" fmla="*/ 1591573 h 1591573"/>
              <a:gd name="connsiteX2" fmla="*/ 264543 w 1851804"/>
              <a:gd name="connsiteY2" fmla="*/ 4313 h 1591573"/>
              <a:gd name="connsiteX3" fmla="*/ 1851804 w 1851804"/>
              <a:gd name="connsiteY3" fmla="*/ 1582947 h 1591573"/>
              <a:gd name="connsiteX0" fmla="*/ 1587261 w 1587261"/>
              <a:gd name="connsiteY0" fmla="*/ 1582947 h 1591573"/>
              <a:gd name="connsiteX1" fmla="*/ 0 w 1587261"/>
              <a:gd name="connsiteY1" fmla="*/ 1591573 h 1591573"/>
              <a:gd name="connsiteX2" fmla="*/ 0 w 1587261"/>
              <a:gd name="connsiteY2" fmla="*/ 4313 h 1591573"/>
              <a:gd name="connsiteX3" fmla="*/ 1587261 w 1587261"/>
              <a:gd name="connsiteY3" fmla="*/ 1582947 h 1591573"/>
              <a:gd name="connsiteX0" fmla="*/ 1587261 w 1587261"/>
              <a:gd name="connsiteY0" fmla="*/ 1578634 h 1587260"/>
              <a:gd name="connsiteX1" fmla="*/ 0 w 1587261"/>
              <a:gd name="connsiteY1" fmla="*/ 1587260 h 1587260"/>
              <a:gd name="connsiteX2" fmla="*/ 0 w 1587261"/>
              <a:gd name="connsiteY2" fmla="*/ 0 h 1587260"/>
              <a:gd name="connsiteX3" fmla="*/ 1587261 w 1587261"/>
              <a:gd name="connsiteY3" fmla="*/ 1578634 h 1587260"/>
            </a:gdLst>
            <a:ahLst/>
            <a:cxnLst>
              <a:cxn ang="0">
                <a:pos x="connsiteX0" y="connsiteY0"/>
              </a:cxn>
              <a:cxn ang="0">
                <a:pos x="connsiteX1" y="connsiteY1"/>
              </a:cxn>
              <a:cxn ang="0">
                <a:pos x="connsiteX2" y="connsiteY2"/>
              </a:cxn>
              <a:cxn ang="0">
                <a:pos x="connsiteX3" y="connsiteY3"/>
              </a:cxn>
            </a:cxnLst>
            <a:rect l="l" t="t" r="r" b="b"/>
            <a:pathLst>
              <a:path w="1587261" h="1587260">
                <a:moveTo>
                  <a:pt x="1587261" y="1578634"/>
                </a:moveTo>
                <a:lnTo>
                  <a:pt x="0" y="1587260"/>
                </a:lnTo>
                <a:lnTo>
                  <a:pt x="0" y="0"/>
                </a:lnTo>
                <a:lnTo>
                  <a:pt x="1587261" y="1578634"/>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116000" rIns="432000" rtlCol="0" anchor="ctr"/>
          <a:lstStyle/>
          <a:p>
            <a:pPr algn="ctr"/>
            <a:r>
              <a:rPr lang="en-GB" dirty="0">
                <a:solidFill>
                  <a:schemeClr val="tx1"/>
                </a:solidFill>
              </a:rPr>
              <a:t>Consumer Surplus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0" name="Freeform 29"/>
          <p:cNvSpPr/>
          <p:nvPr/>
        </p:nvSpPr>
        <p:spPr>
          <a:xfrm>
            <a:off x="3372928" y="1181820"/>
            <a:ext cx="1587261" cy="1587260"/>
          </a:xfrm>
          <a:custGeom>
            <a:avLst/>
            <a:gdLst>
              <a:gd name="connsiteX0" fmla="*/ 1851804 w 1851804"/>
              <a:gd name="connsiteY0" fmla="*/ 1582947 h 1854679"/>
              <a:gd name="connsiteX1" fmla="*/ 264543 w 1851804"/>
              <a:gd name="connsiteY1" fmla="*/ 1591573 h 1854679"/>
              <a:gd name="connsiteX2" fmla="*/ 264543 w 1851804"/>
              <a:gd name="connsiteY2" fmla="*/ 4313 h 1854679"/>
              <a:gd name="connsiteX3" fmla="*/ 1851804 w 1851804"/>
              <a:gd name="connsiteY3" fmla="*/ 1582947 h 1854679"/>
              <a:gd name="connsiteX0" fmla="*/ 1851804 w 1851804"/>
              <a:gd name="connsiteY0" fmla="*/ 1582947 h 1591573"/>
              <a:gd name="connsiteX1" fmla="*/ 264543 w 1851804"/>
              <a:gd name="connsiteY1" fmla="*/ 1591573 h 1591573"/>
              <a:gd name="connsiteX2" fmla="*/ 264543 w 1851804"/>
              <a:gd name="connsiteY2" fmla="*/ 4313 h 1591573"/>
              <a:gd name="connsiteX3" fmla="*/ 1851804 w 1851804"/>
              <a:gd name="connsiteY3" fmla="*/ 1582947 h 1591573"/>
              <a:gd name="connsiteX0" fmla="*/ 1587261 w 1587261"/>
              <a:gd name="connsiteY0" fmla="*/ 1582947 h 1591573"/>
              <a:gd name="connsiteX1" fmla="*/ 0 w 1587261"/>
              <a:gd name="connsiteY1" fmla="*/ 1591573 h 1591573"/>
              <a:gd name="connsiteX2" fmla="*/ 0 w 1587261"/>
              <a:gd name="connsiteY2" fmla="*/ 4313 h 1591573"/>
              <a:gd name="connsiteX3" fmla="*/ 1587261 w 1587261"/>
              <a:gd name="connsiteY3" fmla="*/ 1582947 h 1591573"/>
              <a:gd name="connsiteX0" fmla="*/ 1587261 w 1587261"/>
              <a:gd name="connsiteY0" fmla="*/ 1578634 h 1587260"/>
              <a:gd name="connsiteX1" fmla="*/ 0 w 1587261"/>
              <a:gd name="connsiteY1" fmla="*/ 1587260 h 1587260"/>
              <a:gd name="connsiteX2" fmla="*/ 0 w 1587261"/>
              <a:gd name="connsiteY2" fmla="*/ 0 h 1587260"/>
              <a:gd name="connsiteX3" fmla="*/ 1587261 w 1587261"/>
              <a:gd name="connsiteY3" fmla="*/ 1578634 h 1587260"/>
            </a:gdLst>
            <a:ahLst/>
            <a:cxnLst>
              <a:cxn ang="0">
                <a:pos x="connsiteX0" y="connsiteY0"/>
              </a:cxn>
              <a:cxn ang="0">
                <a:pos x="connsiteX1" y="connsiteY1"/>
              </a:cxn>
              <a:cxn ang="0">
                <a:pos x="connsiteX2" y="connsiteY2"/>
              </a:cxn>
              <a:cxn ang="0">
                <a:pos x="connsiteX3" y="connsiteY3"/>
              </a:cxn>
            </a:cxnLst>
            <a:rect l="l" t="t" r="r" b="b"/>
            <a:pathLst>
              <a:path w="1587261" h="1587260">
                <a:moveTo>
                  <a:pt x="1587261" y="1578634"/>
                </a:moveTo>
                <a:lnTo>
                  <a:pt x="0" y="1587260"/>
                </a:lnTo>
                <a:lnTo>
                  <a:pt x="0" y="0"/>
                </a:lnTo>
                <a:lnTo>
                  <a:pt x="1587261" y="1578634"/>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116000" rIns="432000" rtlCol="0" anchor="ctr"/>
          <a:lstStyle/>
          <a:p>
            <a:pPr algn="ctr"/>
            <a:r>
              <a:rPr lang="en-GB" dirty="0">
                <a:solidFill>
                  <a:schemeClr val="tx1"/>
                </a:solidFill>
              </a:rPr>
              <a:t>Consumer Surplus</a:t>
            </a:r>
          </a:p>
        </p:txBody>
      </p:sp>
      <p:sp>
        <p:nvSpPr>
          <p:cNvPr id="17" name="Rectangle 16"/>
          <p:cNvSpPr/>
          <p:nvPr/>
        </p:nvSpPr>
        <p:spPr>
          <a:xfrm>
            <a:off x="3347864" y="2780928"/>
            <a:ext cx="1656184" cy="2376264"/>
          </a:xfrm>
          <a:prstGeom prst="rect">
            <a:avLst/>
          </a:prstGeom>
          <a:solidFill>
            <a:srgbClr val="F8E1DC">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Total Consumer Payments (Price x quantity)</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1" name="Freeform 30"/>
          <p:cNvSpPr/>
          <p:nvPr/>
        </p:nvSpPr>
        <p:spPr>
          <a:xfrm>
            <a:off x="3355675" y="2786332"/>
            <a:ext cx="1578634" cy="1975449"/>
          </a:xfrm>
          <a:custGeom>
            <a:avLst/>
            <a:gdLst>
              <a:gd name="connsiteX0" fmla="*/ 257355 w 1841740"/>
              <a:gd name="connsiteY0" fmla="*/ 336430 h 2304691"/>
              <a:gd name="connsiteX1" fmla="*/ 1835989 w 1841740"/>
              <a:gd name="connsiteY1" fmla="*/ 327804 h 2304691"/>
              <a:gd name="connsiteX2" fmla="*/ 291861 w 1841740"/>
              <a:gd name="connsiteY2" fmla="*/ 2303253 h 2304691"/>
              <a:gd name="connsiteX3" fmla="*/ 257355 w 1841740"/>
              <a:gd name="connsiteY3" fmla="*/ 336430 h 2304691"/>
              <a:gd name="connsiteX0" fmla="*/ 257355 w 1841740"/>
              <a:gd name="connsiteY0" fmla="*/ 8626 h 1976887"/>
              <a:gd name="connsiteX1" fmla="*/ 1835989 w 1841740"/>
              <a:gd name="connsiteY1" fmla="*/ 0 h 1976887"/>
              <a:gd name="connsiteX2" fmla="*/ 291861 w 1841740"/>
              <a:gd name="connsiteY2" fmla="*/ 1975449 h 1976887"/>
              <a:gd name="connsiteX3" fmla="*/ 257355 w 1841740"/>
              <a:gd name="connsiteY3" fmla="*/ 8626 h 1976887"/>
              <a:gd name="connsiteX0" fmla="*/ 257355 w 1835989"/>
              <a:gd name="connsiteY0" fmla="*/ 8626 h 1975449"/>
              <a:gd name="connsiteX1" fmla="*/ 1835989 w 1835989"/>
              <a:gd name="connsiteY1" fmla="*/ 0 h 1975449"/>
              <a:gd name="connsiteX2" fmla="*/ 291861 w 1835989"/>
              <a:gd name="connsiteY2" fmla="*/ 1975449 h 1975449"/>
              <a:gd name="connsiteX3" fmla="*/ 257355 w 1835989"/>
              <a:gd name="connsiteY3" fmla="*/ 8626 h 1975449"/>
              <a:gd name="connsiteX0" fmla="*/ 0 w 1578634"/>
              <a:gd name="connsiteY0" fmla="*/ 8626 h 1975449"/>
              <a:gd name="connsiteX1" fmla="*/ 1578634 w 1578634"/>
              <a:gd name="connsiteY1" fmla="*/ 0 h 1975449"/>
              <a:gd name="connsiteX2" fmla="*/ 34506 w 1578634"/>
              <a:gd name="connsiteY2" fmla="*/ 1975449 h 1975449"/>
              <a:gd name="connsiteX3" fmla="*/ 0 w 1578634"/>
              <a:gd name="connsiteY3" fmla="*/ 8626 h 1975449"/>
            </a:gdLst>
            <a:ahLst/>
            <a:cxnLst>
              <a:cxn ang="0">
                <a:pos x="connsiteX0" y="connsiteY0"/>
              </a:cxn>
              <a:cxn ang="0">
                <a:pos x="connsiteX1" y="connsiteY1"/>
              </a:cxn>
              <a:cxn ang="0">
                <a:pos x="connsiteX2" y="connsiteY2"/>
              </a:cxn>
              <a:cxn ang="0">
                <a:pos x="connsiteX3" y="connsiteY3"/>
              </a:cxn>
            </a:cxnLst>
            <a:rect l="l" t="t" r="r" b="b"/>
            <a:pathLst>
              <a:path w="1578634" h="1975449">
                <a:moveTo>
                  <a:pt x="0" y="8626"/>
                </a:moveTo>
                <a:lnTo>
                  <a:pt x="1578634" y="0"/>
                </a:lnTo>
                <a:lnTo>
                  <a:pt x="34506" y="1975449"/>
                </a:lnTo>
                <a:lnTo>
                  <a:pt x="0" y="8626"/>
                </a:lnTo>
                <a:close/>
              </a:path>
            </a:pathLst>
          </a:custGeom>
          <a:solidFill>
            <a:srgbClr val="CCFFC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Ins="504000" bIns="1152000" rtlCol="0" anchor="ctr"/>
          <a:lstStyle/>
          <a:p>
            <a:pPr algn="ctr"/>
            <a:r>
              <a:rPr lang="en-GB" dirty="0">
                <a:solidFill>
                  <a:schemeClr val="tx1"/>
                </a:solidFill>
              </a:rPr>
              <a:t>Producer Surplus</a:t>
            </a:r>
          </a:p>
        </p:txBody>
      </p:sp>
      <p:sp>
        <p:nvSpPr>
          <p:cNvPr id="17" name="Freeform 16"/>
          <p:cNvSpPr/>
          <p:nvPr/>
        </p:nvSpPr>
        <p:spPr>
          <a:xfrm>
            <a:off x="3381555" y="2786332"/>
            <a:ext cx="1604513" cy="2363638"/>
          </a:xfrm>
          <a:custGeom>
            <a:avLst/>
            <a:gdLst>
              <a:gd name="connsiteX0" fmla="*/ 274607 w 2135037"/>
              <a:gd name="connsiteY0" fmla="*/ 2112034 h 2807899"/>
              <a:gd name="connsiteX1" fmla="*/ 1853241 w 2135037"/>
              <a:gd name="connsiteY1" fmla="*/ 50321 h 2807899"/>
              <a:gd name="connsiteX2" fmla="*/ 1870494 w 2135037"/>
              <a:gd name="connsiteY2" fmla="*/ 2413959 h 2807899"/>
              <a:gd name="connsiteX3" fmla="*/ 265981 w 2135037"/>
              <a:gd name="connsiteY3" fmla="*/ 2413959 h 2807899"/>
              <a:gd name="connsiteX4" fmla="*/ 274607 w 2135037"/>
              <a:gd name="connsiteY4" fmla="*/ 2112034 h 2807899"/>
              <a:gd name="connsiteX0" fmla="*/ 274607 w 2135037"/>
              <a:gd name="connsiteY0" fmla="*/ 2112034 h 2505974"/>
              <a:gd name="connsiteX1" fmla="*/ 1853241 w 2135037"/>
              <a:gd name="connsiteY1" fmla="*/ 50321 h 2505974"/>
              <a:gd name="connsiteX2" fmla="*/ 1870494 w 2135037"/>
              <a:gd name="connsiteY2" fmla="*/ 2413959 h 2505974"/>
              <a:gd name="connsiteX3" fmla="*/ 265981 w 2135037"/>
              <a:gd name="connsiteY3" fmla="*/ 2413959 h 2505974"/>
              <a:gd name="connsiteX4" fmla="*/ 274607 w 2135037"/>
              <a:gd name="connsiteY4" fmla="*/ 2112034 h 2505974"/>
              <a:gd name="connsiteX0" fmla="*/ 8626 w 1869056"/>
              <a:gd name="connsiteY0" fmla="*/ 2112034 h 2413959"/>
              <a:gd name="connsiteX1" fmla="*/ 1587260 w 1869056"/>
              <a:gd name="connsiteY1" fmla="*/ 50321 h 2413959"/>
              <a:gd name="connsiteX2" fmla="*/ 1604513 w 1869056"/>
              <a:gd name="connsiteY2" fmla="*/ 2413959 h 2413959"/>
              <a:gd name="connsiteX3" fmla="*/ 0 w 1869056"/>
              <a:gd name="connsiteY3" fmla="*/ 2413959 h 2413959"/>
              <a:gd name="connsiteX4" fmla="*/ 8626 w 1869056"/>
              <a:gd name="connsiteY4" fmla="*/ 2112034 h 2413959"/>
              <a:gd name="connsiteX0" fmla="*/ 8626 w 1869056"/>
              <a:gd name="connsiteY0" fmla="*/ 2061713 h 2363638"/>
              <a:gd name="connsiteX1" fmla="*/ 1587260 w 1869056"/>
              <a:gd name="connsiteY1" fmla="*/ 0 h 2363638"/>
              <a:gd name="connsiteX2" fmla="*/ 1604513 w 1869056"/>
              <a:gd name="connsiteY2" fmla="*/ 2363638 h 2363638"/>
              <a:gd name="connsiteX3" fmla="*/ 0 w 1869056"/>
              <a:gd name="connsiteY3" fmla="*/ 2363638 h 2363638"/>
              <a:gd name="connsiteX4" fmla="*/ 8626 w 1869056"/>
              <a:gd name="connsiteY4" fmla="*/ 2061713 h 2363638"/>
              <a:gd name="connsiteX0" fmla="*/ 8626 w 1604513"/>
              <a:gd name="connsiteY0" fmla="*/ 2061713 h 2363638"/>
              <a:gd name="connsiteX1" fmla="*/ 1587260 w 1604513"/>
              <a:gd name="connsiteY1" fmla="*/ 0 h 2363638"/>
              <a:gd name="connsiteX2" fmla="*/ 1604513 w 1604513"/>
              <a:gd name="connsiteY2" fmla="*/ 2363638 h 2363638"/>
              <a:gd name="connsiteX3" fmla="*/ 0 w 1604513"/>
              <a:gd name="connsiteY3" fmla="*/ 2363638 h 2363638"/>
              <a:gd name="connsiteX4" fmla="*/ 8626 w 1604513"/>
              <a:gd name="connsiteY4" fmla="*/ 2061713 h 236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4513" h="2363638">
                <a:moveTo>
                  <a:pt x="8626" y="2061713"/>
                </a:moveTo>
                <a:lnTo>
                  <a:pt x="1587260" y="0"/>
                </a:lnTo>
                <a:lnTo>
                  <a:pt x="1604513" y="2363638"/>
                </a:lnTo>
                <a:lnTo>
                  <a:pt x="0" y="2363638"/>
                </a:lnTo>
                <a:lnTo>
                  <a:pt x="8626" y="2061713"/>
                </a:lnTo>
                <a:close/>
              </a:path>
            </a:pathLst>
          </a:custGeom>
          <a:solidFill>
            <a:srgbClr val="CCECF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tIns="828000" rtlCol="0" anchor="ctr"/>
          <a:lstStyle/>
          <a:p>
            <a:pPr algn="ctr"/>
            <a:r>
              <a:rPr lang="en-GB" dirty="0">
                <a:solidFill>
                  <a:schemeClr val="tx1"/>
                </a:solidFill>
              </a:rPr>
              <a:t>Transfer Earnings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4"/>
          <p:cNvSpPr>
            <a:spLocks noChangeShapeType="1"/>
          </p:cNvSpPr>
          <p:nvPr/>
        </p:nvSpPr>
        <p:spPr bwMode="auto">
          <a:xfrm flipV="1">
            <a:off x="1117598" y="1709730"/>
            <a:ext cx="0" cy="3455988"/>
          </a:xfrm>
          <a:prstGeom prst="line">
            <a:avLst/>
          </a:prstGeom>
          <a:noFill/>
          <a:ln w="38100">
            <a:solidFill>
              <a:schemeClr val="tx1"/>
            </a:solidFill>
            <a:round/>
            <a:headEnd/>
            <a:tailEnd type="triangle" w="med" len="med"/>
          </a:ln>
          <a:effectLst/>
        </p:spPr>
        <p:txBody>
          <a:bodyPr/>
          <a:lstStyle/>
          <a:p>
            <a:endParaRPr lang="en-GB"/>
          </a:p>
        </p:txBody>
      </p:sp>
      <p:sp>
        <p:nvSpPr>
          <p:cNvPr id="3" name="Line 5"/>
          <p:cNvSpPr>
            <a:spLocks noChangeShapeType="1"/>
          </p:cNvSpPr>
          <p:nvPr/>
        </p:nvSpPr>
        <p:spPr bwMode="auto">
          <a:xfrm>
            <a:off x="1117598" y="5165718"/>
            <a:ext cx="6697663" cy="0"/>
          </a:xfrm>
          <a:prstGeom prst="line">
            <a:avLst/>
          </a:prstGeom>
          <a:noFill/>
          <a:ln w="38100">
            <a:solidFill>
              <a:schemeClr val="tx1"/>
            </a:solidFill>
            <a:round/>
            <a:headEnd/>
            <a:tailEnd type="triangle" w="med" len="med"/>
          </a:ln>
          <a:effectLst/>
        </p:spPr>
        <p:txBody>
          <a:bodyPr/>
          <a:lstStyle/>
          <a:p>
            <a:endParaRPr lang="en-GB"/>
          </a:p>
        </p:txBody>
      </p:sp>
      <p:sp>
        <p:nvSpPr>
          <p:cNvPr id="4" name="Freeform 7"/>
          <p:cNvSpPr>
            <a:spLocks/>
          </p:cNvSpPr>
          <p:nvPr/>
        </p:nvSpPr>
        <p:spPr bwMode="auto">
          <a:xfrm>
            <a:off x="1117598" y="3509955"/>
            <a:ext cx="5616575" cy="1655763"/>
          </a:xfrm>
          <a:custGeom>
            <a:avLst/>
            <a:gdLst/>
            <a:ahLst/>
            <a:cxnLst>
              <a:cxn ang="0">
                <a:pos x="0" y="1043"/>
              </a:cxn>
              <a:cxn ang="0">
                <a:pos x="1497" y="0"/>
              </a:cxn>
              <a:cxn ang="0">
                <a:pos x="3538" y="1043"/>
              </a:cxn>
            </a:cxnLst>
            <a:rect l="0" t="0" r="r" b="b"/>
            <a:pathLst>
              <a:path w="3538" h="1043">
                <a:moveTo>
                  <a:pt x="0" y="1043"/>
                </a:moveTo>
                <a:cubicBezTo>
                  <a:pt x="453" y="521"/>
                  <a:pt x="907" y="0"/>
                  <a:pt x="1497" y="0"/>
                </a:cubicBezTo>
                <a:cubicBezTo>
                  <a:pt x="2087" y="0"/>
                  <a:pt x="2812" y="521"/>
                  <a:pt x="3538" y="1043"/>
                </a:cubicBezTo>
              </a:path>
            </a:pathLst>
          </a:custGeom>
          <a:noFill/>
          <a:ln w="9525">
            <a:solidFill>
              <a:srgbClr val="0000FF"/>
            </a:solidFill>
            <a:round/>
            <a:headEnd/>
            <a:tailEnd/>
          </a:ln>
          <a:effectLst/>
        </p:spPr>
        <p:txBody>
          <a:bodyPr/>
          <a:lstStyle/>
          <a:p>
            <a:endParaRPr lang="en-GB"/>
          </a:p>
        </p:txBody>
      </p:sp>
      <p:sp>
        <p:nvSpPr>
          <p:cNvPr id="5" name="Line 8"/>
          <p:cNvSpPr>
            <a:spLocks noChangeShapeType="1"/>
          </p:cNvSpPr>
          <p:nvPr/>
        </p:nvSpPr>
        <p:spPr bwMode="auto">
          <a:xfrm>
            <a:off x="1117598" y="4302118"/>
            <a:ext cx="6192838" cy="0"/>
          </a:xfrm>
          <a:prstGeom prst="line">
            <a:avLst/>
          </a:prstGeom>
          <a:noFill/>
          <a:ln w="31750">
            <a:solidFill>
              <a:srgbClr val="FF0000"/>
            </a:solidFill>
            <a:round/>
            <a:headEnd/>
            <a:tailEnd/>
          </a:ln>
          <a:effectLst/>
        </p:spPr>
        <p:txBody>
          <a:bodyPr/>
          <a:lstStyle/>
          <a:p>
            <a:endParaRPr lang="en-GB"/>
          </a:p>
        </p:txBody>
      </p:sp>
      <p:sp>
        <p:nvSpPr>
          <p:cNvPr id="6" name="Text Box 9"/>
          <p:cNvSpPr txBox="1">
            <a:spLocks noChangeArrowheads="1"/>
          </p:cNvSpPr>
          <p:nvPr/>
        </p:nvSpPr>
        <p:spPr bwMode="auto">
          <a:xfrm>
            <a:off x="5500694" y="3929066"/>
            <a:ext cx="2843212" cy="366713"/>
          </a:xfrm>
          <a:prstGeom prst="rect">
            <a:avLst/>
          </a:prstGeom>
          <a:noFill/>
          <a:ln w="9525">
            <a:noFill/>
            <a:miter lim="800000"/>
            <a:headEnd/>
            <a:tailEnd/>
          </a:ln>
          <a:effectLst/>
        </p:spPr>
        <p:txBody>
          <a:bodyPr>
            <a:spAutoFit/>
          </a:bodyPr>
          <a:lstStyle/>
          <a:p>
            <a:pPr>
              <a:spcBef>
                <a:spcPct val="50000"/>
              </a:spcBef>
            </a:pPr>
            <a:r>
              <a:rPr lang="en-GB" dirty="0">
                <a:solidFill>
                  <a:srgbClr val="FF0000"/>
                </a:solidFill>
              </a:rPr>
              <a:t>Minimum profit constraint</a:t>
            </a:r>
          </a:p>
        </p:txBody>
      </p:sp>
      <p:sp>
        <p:nvSpPr>
          <p:cNvPr id="7" name="Text Box 10"/>
          <p:cNvSpPr txBox="1">
            <a:spLocks noChangeArrowheads="1"/>
          </p:cNvSpPr>
          <p:nvPr/>
        </p:nvSpPr>
        <p:spPr bwMode="auto">
          <a:xfrm>
            <a:off x="6086473" y="4518018"/>
            <a:ext cx="1727200" cy="366712"/>
          </a:xfrm>
          <a:prstGeom prst="rect">
            <a:avLst/>
          </a:prstGeom>
          <a:noFill/>
          <a:ln w="9525">
            <a:noFill/>
            <a:miter lim="800000"/>
            <a:headEnd/>
            <a:tailEnd/>
          </a:ln>
          <a:effectLst/>
        </p:spPr>
        <p:txBody>
          <a:bodyPr>
            <a:spAutoFit/>
          </a:bodyPr>
          <a:lstStyle/>
          <a:p>
            <a:pPr>
              <a:spcBef>
                <a:spcPct val="50000"/>
              </a:spcBef>
            </a:pPr>
            <a:r>
              <a:rPr lang="en-GB">
                <a:solidFill>
                  <a:srgbClr val="0000FF"/>
                </a:solidFill>
              </a:rPr>
              <a:t>Profit</a:t>
            </a:r>
          </a:p>
        </p:txBody>
      </p:sp>
      <p:sp>
        <p:nvSpPr>
          <p:cNvPr id="8" name="Line 11"/>
          <p:cNvSpPr>
            <a:spLocks noChangeShapeType="1"/>
          </p:cNvSpPr>
          <p:nvPr/>
        </p:nvSpPr>
        <p:spPr bwMode="auto">
          <a:xfrm>
            <a:off x="3494086" y="3509955"/>
            <a:ext cx="0" cy="1655763"/>
          </a:xfrm>
          <a:prstGeom prst="line">
            <a:avLst/>
          </a:prstGeom>
          <a:noFill/>
          <a:ln w="9525">
            <a:solidFill>
              <a:schemeClr val="tx1"/>
            </a:solidFill>
            <a:prstDash val="lgDash"/>
            <a:round/>
            <a:headEnd/>
            <a:tailEnd/>
          </a:ln>
          <a:effectLst/>
        </p:spPr>
        <p:txBody>
          <a:bodyPr/>
          <a:lstStyle/>
          <a:p>
            <a:endParaRPr lang="en-GB"/>
          </a:p>
        </p:txBody>
      </p:sp>
      <p:sp>
        <p:nvSpPr>
          <p:cNvPr id="9" name="Text Box 12"/>
          <p:cNvSpPr txBox="1">
            <a:spLocks noChangeArrowheads="1"/>
          </p:cNvSpPr>
          <p:nvPr/>
        </p:nvSpPr>
        <p:spPr bwMode="auto">
          <a:xfrm>
            <a:off x="1406523" y="5165718"/>
            <a:ext cx="2879725" cy="366712"/>
          </a:xfrm>
          <a:prstGeom prst="rect">
            <a:avLst/>
          </a:prstGeom>
          <a:noFill/>
          <a:ln w="9525">
            <a:noFill/>
            <a:miter lim="800000"/>
            <a:headEnd/>
            <a:tailEnd/>
          </a:ln>
          <a:effectLst/>
        </p:spPr>
        <p:txBody>
          <a:bodyPr>
            <a:spAutoFit/>
          </a:bodyPr>
          <a:lstStyle/>
          <a:p>
            <a:pPr>
              <a:spcBef>
                <a:spcPct val="50000"/>
              </a:spcBef>
            </a:pPr>
            <a:r>
              <a:rPr lang="en-GB"/>
              <a:t>Profit maximiser’s output</a:t>
            </a:r>
          </a:p>
        </p:txBody>
      </p:sp>
      <p:sp>
        <p:nvSpPr>
          <p:cNvPr id="10" name="Line 13"/>
          <p:cNvSpPr>
            <a:spLocks noChangeShapeType="1"/>
          </p:cNvSpPr>
          <p:nvPr/>
        </p:nvSpPr>
        <p:spPr bwMode="auto">
          <a:xfrm>
            <a:off x="5429256" y="4286256"/>
            <a:ext cx="0" cy="863600"/>
          </a:xfrm>
          <a:prstGeom prst="line">
            <a:avLst/>
          </a:prstGeom>
          <a:noFill/>
          <a:ln w="9525">
            <a:solidFill>
              <a:schemeClr val="tx1"/>
            </a:solidFill>
            <a:prstDash val="lgDash"/>
            <a:round/>
            <a:headEnd/>
            <a:tailEnd/>
          </a:ln>
          <a:effectLst/>
        </p:spPr>
        <p:txBody>
          <a:bodyPr/>
          <a:lstStyle/>
          <a:p>
            <a:endParaRPr lang="en-GB"/>
          </a:p>
        </p:txBody>
      </p:sp>
      <p:sp>
        <p:nvSpPr>
          <p:cNvPr id="11" name="Text Box 14"/>
          <p:cNvSpPr txBox="1">
            <a:spLocks noChangeArrowheads="1"/>
          </p:cNvSpPr>
          <p:nvPr/>
        </p:nvSpPr>
        <p:spPr bwMode="auto">
          <a:xfrm>
            <a:off x="4573586" y="5165718"/>
            <a:ext cx="3384550" cy="366712"/>
          </a:xfrm>
          <a:prstGeom prst="rect">
            <a:avLst/>
          </a:prstGeom>
          <a:noFill/>
          <a:ln w="9525">
            <a:noFill/>
            <a:miter lim="800000"/>
            <a:headEnd/>
            <a:tailEnd/>
          </a:ln>
          <a:effectLst/>
        </p:spPr>
        <p:txBody>
          <a:bodyPr>
            <a:spAutoFit/>
          </a:bodyPr>
          <a:lstStyle/>
          <a:p>
            <a:pPr>
              <a:spcBef>
                <a:spcPct val="50000"/>
              </a:spcBef>
            </a:pPr>
            <a:r>
              <a:rPr lang="en-GB"/>
              <a:t>Sales maximiser’s output</a:t>
            </a:r>
          </a:p>
        </p:txBody>
      </p:sp>
      <p:sp>
        <p:nvSpPr>
          <p:cNvPr id="12" name="Text Box 15"/>
          <p:cNvSpPr txBox="1">
            <a:spLocks noChangeArrowheads="1"/>
          </p:cNvSpPr>
          <p:nvPr/>
        </p:nvSpPr>
        <p:spPr bwMode="auto">
          <a:xfrm>
            <a:off x="7742236" y="5094280"/>
            <a:ext cx="1116012" cy="457200"/>
          </a:xfrm>
          <a:prstGeom prst="rect">
            <a:avLst/>
          </a:prstGeom>
          <a:noFill/>
          <a:ln w="9525">
            <a:noFill/>
            <a:miter lim="800000"/>
            <a:headEnd/>
            <a:tailEnd/>
          </a:ln>
          <a:effectLst/>
        </p:spPr>
        <p:txBody>
          <a:bodyPr>
            <a:spAutoFit/>
          </a:bodyPr>
          <a:lstStyle/>
          <a:p>
            <a:pPr>
              <a:spcBef>
                <a:spcPct val="50000"/>
              </a:spcBef>
            </a:pPr>
            <a:r>
              <a:rPr lang="en-GB" sz="2400" b="1"/>
              <a:t>Sales</a:t>
            </a:r>
          </a:p>
        </p:txBody>
      </p:sp>
      <p:sp>
        <p:nvSpPr>
          <p:cNvPr id="13" name="Text Box 16"/>
          <p:cNvSpPr txBox="1">
            <a:spLocks noChangeArrowheads="1"/>
          </p:cNvSpPr>
          <p:nvPr/>
        </p:nvSpPr>
        <p:spPr bwMode="auto">
          <a:xfrm>
            <a:off x="285720" y="1285860"/>
            <a:ext cx="1403350" cy="457200"/>
          </a:xfrm>
          <a:prstGeom prst="rect">
            <a:avLst/>
          </a:prstGeom>
          <a:noFill/>
          <a:ln w="9525">
            <a:noFill/>
            <a:miter lim="800000"/>
            <a:headEnd/>
            <a:tailEnd/>
          </a:ln>
          <a:effectLst/>
        </p:spPr>
        <p:txBody>
          <a:bodyPr>
            <a:spAutoFit/>
          </a:bodyPr>
          <a:lstStyle/>
          <a:p>
            <a:pPr>
              <a:spcBef>
                <a:spcPct val="50000"/>
              </a:spcBef>
            </a:pPr>
            <a:r>
              <a:rPr lang="en-GB" sz="2400" b="1"/>
              <a:t>Profit £</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1" name="Freeform 30"/>
          <p:cNvSpPr/>
          <p:nvPr/>
        </p:nvSpPr>
        <p:spPr>
          <a:xfrm>
            <a:off x="3355675" y="2786332"/>
            <a:ext cx="1578634" cy="1975449"/>
          </a:xfrm>
          <a:custGeom>
            <a:avLst/>
            <a:gdLst>
              <a:gd name="connsiteX0" fmla="*/ 257355 w 1841740"/>
              <a:gd name="connsiteY0" fmla="*/ 336430 h 2304691"/>
              <a:gd name="connsiteX1" fmla="*/ 1835989 w 1841740"/>
              <a:gd name="connsiteY1" fmla="*/ 327804 h 2304691"/>
              <a:gd name="connsiteX2" fmla="*/ 291861 w 1841740"/>
              <a:gd name="connsiteY2" fmla="*/ 2303253 h 2304691"/>
              <a:gd name="connsiteX3" fmla="*/ 257355 w 1841740"/>
              <a:gd name="connsiteY3" fmla="*/ 336430 h 2304691"/>
              <a:gd name="connsiteX0" fmla="*/ 257355 w 1841740"/>
              <a:gd name="connsiteY0" fmla="*/ 8626 h 1976887"/>
              <a:gd name="connsiteX1" fmla="*/ 1835989 w 1841740"/>
              <a:gd name="connsiteY1" fmla="*/ 0 h 1976887"/>
              <a:gd name="connsiteX2" fmla="*/ 291861 w 1841740"/>
              <a:gd name="connsiteY2" fmla="*/ 1975449 h 1976887"/>
              <a:gd name="connsiteX3" fmla="*/ 257355 w 1841740"/>
              <a:gd name="connsiteY3" fmla="*/ 8626 h 1976887"/>
              <a:gd name="connsiteX0" fmla="*/ 257355 w 1835989"/>
              <a:gd name="connsiteY0" fmla="*/ 8626 h 1975449"/>
              <a:gd name="connsiteX1" fmla="*/ 1835989 w 1835989"/>
              <a:gd name="connsiteY1" fmla="*/ 0 h 1975449"/>
              <a:gd name="connsiteX2" fmla="*/ 291861 w 1835989"/>
              <a:gd name="connsiteY2" fmla="*/ 1975449 h 1975449"/>
              <a:gd name="connsiteX3" fmla="*/ 257355 w 1835989"/>
              <a:gd name="connsiteY3" fmla="*/ 8626 h 1975449"/>
              <a:gd name="connsiteX0" fmla="*/ 0 w 1578634"/>
              <a:gd name="connsiteY0" fmla="*/ 8626 h 1975449"/>
              <a:gd name="connsiteX1" fmla="*/ 1578634 w 1578634"/>
              <a:gd name="connsiteY1" fmla="*/ 0 h 1975449"/>
              <a:gd name="connsiteX2" fmla="*/ 34506 w 1578634"/>
              <a:gd name="connsiteY2" fmla="*/ 1975449 h 1975449"/>
              <a:gd name="connsiteX3" fmla="*/ 0 w 1578634"/>
              <a:gd name="connsiteY3" fmla="*/ 8626 h 1975449"/>
            </a:gdLst>
            <a:ahLst/>
            <a:cxnLst>
              <a:cxn ang="0">
                <a:pos x="connsiteX0" y="connsiteY0"/>
              </a:cxn>
              <a:cxn ang="0">
                <a:pos x="connsiteX1" y="connsiteY1"/>
              </a:cxn>
              <a:cxn ang="0">
                <a:pos x="connsiteX2" y="connsiteY2"/>
              </a:cxn>
              <a:cxn ang="0">
                <a:pos x="connsiteX3" y="connsiteY3"/>
              </a:cxn>
            </a:cxnLst>
            <a:rect l="l" t="t" r="r" b="b"/>
            <a:pathLst>
              <a:path w="1578634" h="1975449">
                <a:moveTo>
                  <a:pt x="0" y="8626"/>
                </a:moveTo>
                <a:lnTo>
                  <a:pt x="1578634" y="0"/>
                </a:lnTo>
                <a:lnTo>
                  <a:pt x="34506" y="1975449"/>
                </a:lnTo>
                <a:lnTo>
                  <a:pt x="0" y="8626"/>
                </a:lnTo>
                <a:close/>
              </a:path>
            </a:pathLst>
          </a:custGeom>
          <a:solidFill>
            <a:srgbClr val="CCFFC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Ins="504000" bIns="1152000" rtlCol="0" anchor="ctr"/>
          <a:lstStyle/>
          <a:p>
            <a:pPr algn="ctr"/>
            <a:r>
              <a:rPr lang="en-GB" sz="1600" b="1" dirty="0">
                <a:solidFill>
                  <a:schemeClr val="tx1"/>
                </a:solidFill>
              </a:rPr>
              <a:t>Economic Rent / Producer Surplus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915816" y="548680"/>
            <a:ext cx="864096"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a:t>
            </a:r>
          </a:p>
        </p:txBody>
      </p:sp>
      <p:sp>
        <p:nvSpPr>
          <p:cNvPr id="6" name="Text Box 7"/>
          <p:cNvSpPr txBox="1">
            <a:spLocks noChangeArrowheads="1"/>
          </p:cNvSpPr>
          <p:nvPr/>
        </p:nvSpPr>
        <p:spPr bwMode="auto">
          <a:xfrm>
            <a:off x="6372200" y="5229200"/>
            <a:ext cx="259228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504056"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20" name="TextBox 19"/>
          <p:cNvSpPr txBox="1"/>
          <p:nvPr/>
        </p:nvSpPr>
        <p:spPr>
          <a:xfrm>
            <a:off x="6228184" y="764704"/>
            <a:ext cx="648072" cy="461665"/>
          </a:xfrm>
          <a:prstGeom prst="rect">
            <a:avLst/>
          </a:prstGeom>
          <a:noFill/>
        </p:spPr>
        <p:txBody>
          <a:bodyPr wrap="square" rtlCol="0">
            <a:spAutoFit/>
          </a:bodyPr>
          <a:lstStyle/>
          <a:p>
            <a:r>
              <a:rPr lang="en-GB" sz="2400" dirty="0">
                <a:solidFill>
                  <a:srgbClr val="0066FF"/>
                </a:solidFill>
              </a:rPr>
              <a:t>S</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17" name="Freeform 16"/>
          <p:cNvSpPr/>
          <p:nvPr/>
        </p:nvSpPr>
        <p:spPr>
          <a:xfrm>
            <a:off x="3381555" y="2786332"/>
            <a:ext cx="1604513" cy="2363638"/>
          </a:xfrm>
          <a:custGeom>
            <a:avLst/>
            <a:gdLst>
              <a:gd name="connsiteX0" fmla="*/ 274607 w 2135037"/>
              <a:gd name="connsiteY0" fmla="*/ 2112034 h 2807899"/>
              <a:gd name="connsiteX1" fmla="*/ 1853241 w 2135037"/>
              <a:gd name="connsiteY1" fmla="*/ 50321 h 2807899"/>
              <a:gd name="connsiteX2" fmla="*/ 1870494 w 2135037"/>
              <a:gd name="connsiteY2" fmla="*/ 2413959 h 2807899"/>
              <a:gd name="connsiteX3" fmla="*/ 265981 w 2135037"/>
              <a:gd name="connsiteY3" fmla="*/ 2413959 h 2807899"/>
              <a:gd name="connsiteX4" fmla="*/ 274607 w 2135037"/>
              <a:gd name="connsiteY4" fmla="*/ 2112034 h 2807899"/>
              <a:gd name="connsiteX0" fmla="*/ 274607 w 2135037"/>
              <a:gd name="connsiteY0" fmla="*/ 2112034 h 2505974"/>
              <a:gd name="connsiteX1" fmla="*/ 1853241 w 2135037"/>
              <a:gd name="connsiteY1" fmla="*/ 50321 h 2505974"/>
              <a:gd name="connsiteX2" fmla="*/ 1870494 w 2135037"/>
              <a:gd name="connsiteY2" fmla="*/ 2413959 h 2505974"/>
              <a:gd name="connsiteX3" fmla="*/ 265981 w 2135037"/>
              <a:gd name="connsiteY3" fmla="*/ 2413959 h 2505974"/>
              <a:gd name="connsiteX4" fmla="*/ 274607 w 2135037"/>
              <a:gd name="connsiteY4" fmla="*/ 2112034 h 2505974"/>
              <a:gd name="connsiteX0" fmla="*/ 8626 w 1869056"/>
              <a:gd name="connsiteY0" fmla="*/ 2112034 h 2413959"/>
              <a:gd name="connsiteX1" fmla="*/ 1587260 w 1869056"/>
              <a:gd name="connsiteY1" fmla="*/ 50321 h 2413959"/>
              <a:gd name="connsiteX2" fmla="*/ 1604513 w 1869056"/>
              <a:gd name="connsiteY2" fmla="*/ 2413959 h 2413959"/>
              <a:gd name="connsiteX3" fmla="*/ 0 w 1869056"/>
              <a:gd name="connsiteY3" fmla="*/ 2413959 h 2413959"/>
              <a:gd name="connsiteX4" fmla="*/ 8626 w 1869056"/>
              <a:gd name="connsiteY4" fmla="*/ 2112034 h 2413959"/>
              <a:gd name="connsiteX0" fmla="*/ 8626 w 1869056"/>
              <a:gd name="connsiteY0" fmla="*/ 2061713 h 2363638"/>
              <a:gd name="connsiteX1" fmla="*/ 1587260 w 1869056"/>
              <a:gd name="connsiteY1" fmla="*/ 0 h 2363638"/>
              <a:gd name="connsiteX2" fmla="*/ 1604513 w 1869056"/>
              <a:gd name="connsiteY2" fmla="*/ 2363638 h 2363638"/>
              <a:gd name="connsiteX3" fmla="*/ 0 w 1869056"/>
              <a:gd name="connsiteY3" fmla="*/ 2363638 h 2363638"/>
              <a:gd name="connsiteX4" fmla="*/ 8626 w 1869056"/>
              <a:gd name="connsiteY4" fmla="*/ 2061713 h 2363638"/>
              <a:gd name="connsiteX0" fmla="*/ 8626 w 1604513"/>
              <a:gd name="connsiteY0" fmla="*/ 2061713 h 2363638"/>
              <a:gd name="connsiteX1" fmla="*/ 1587260 w 1604513"/>
              <a:gd name="connsiteY1" fmla="*/ 0 h 2363638"/>
              <a:gd name="connsiteX2" fmla="*/ 1604513 w 1604513"/>
              <a:gd name="connsiteY2" fmla="*/ 2363638 h 2363638"/>
              <a:gd name="connsiteX3" fmla="*/ 0 w 1604513"/>
              <a:gd name="connsiteY3" fmla="*/ 2363638 h 2363638"/>
              <a:gd name="connsiteX4" fmla="*/ 8626 w 1604513"/>
              <a:gd name="connsiteY4" fmla="*/ 2061713 h 236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4513" h="2363638">
                <a:moveTo>
                  <a:pt x="8626" y="2061713"/>
                </a:moveTo>
                <a:lnTo>
                  <a:pt x="1587260" y="0"/>
                </a:lnTo>
                <a:lnTo>
                  <a:pt x="1604513" y="2363638"/>
                </a:lnTo>
                <a:lnTo>
                  <a:pt x="0" y="2363638"/>
                </a:lnTo>
                <a:lnTo>
                  <a:pt x="8626" y="2061713"/>
                </a:lnTo>
                <a:close/>
              </a:path>
            </a:pathLst>
          </a:custGeom>
          <a:solidFill>
            <a:srgbClr val="CCECF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tIns="828000" rtlCol="0" anchor="ctr"/>
          <a:lstStyle/>
          <a:p>
            <a:pPr algn="ctr"/>
            <a:r>
              <a:rPr lang="en-GB" dirty="0">
                <a:solidFill>
                  <a:schemeClr val="tx1"/>
                </a:solidFill>
              </a:rPr>
              <a:t>Transfer Earnings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347864" y="1124744"/>
            <a:ext cx="3528392" cy="3528392"/>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771800" y="548680"/>
            <a:ext cx="1368152" cy="369332"/>
          </a:xfrm>
          <a:prstGeom prst="rect">
            <a:avLst/>
          </a:prstGeom>
          <a:noFill/>
          <a:ln w="57150">
            <a:noFill/>
            <a:miter lim="800000"/>
            <a:headEnd/>
            <a:tailEnd/>
          </a:ln>
        </p:spPr>
        <p:txBody>
          <a:bodyPr wrap="square">
            <a:spAutoFit/>
          </a:bodyPr>
          <a:lstStyle/>
          <a:p>
            <a:pPr>
              <a:spcBef>
                <a:spcPct val="50000"/>
              </a:spcBef>
            </a:pPr>
            <a:r>
              <a:rPr lang="en-GB" b="1" dirty="0">
                <a:solidFill>
                  <a:srgbClr val="0066FF"/>
                </a:solidFill>
              </a:rPr>
              <a:t>Price (£)</a:t>
            </a:r>
          </a:p>
        </p:txBody>
      </p:sp>
      <p:sp>
        <p:nvSpPr>
          <p:cNvPr id="6" name="Text Box 7"/>
          <p:cNvSpPr txBox="1">
            <a:spLocks noChangeArrowheads="1"/>
          </p:cNvSpPr>
          <p:nvPr/>
        </p:nvSpPr>
        <p:spPr bwMode="auto">
          <a:xfrm>
            <a:off x="6012160" y="5229200"/>
            <a:ext cx="3024336"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347865" y="1124743"/>
            <a:ext cx="2880319" cy="3744415"/>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780928"/>
            <a:ext cx="165618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04048" y="2780928"/>
            <a:ext cx="0" cy="244827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707904" y="1124744"/>
            <a:ext cx="1296144" cy="461665"/>
          </a:xfrm>
          <a:prstGeom prst="rect">
            <a:avLst/>
          </a:prstGeom>
          <a:noFill/>
        </p:spPr>
        <p:txBody>
          <a:bodyPr wrap="square" rtlCol="0">
            <a:spAutoFit/>
          </a:bodyPr>
          <a:lstStyle/>
          <a:p>
            <a:r>
              <a:rPr lang="en-GB" sz="2400" dirty="0">
                <a:solidFill>
                  <a:srgbClr val="0066FF"/>
                </a:solidFill>
              </a:rPr>
              <a:t>D = MU</a:t>
            </a:r>
            <a:endParaRPr lang="en-GB" sz="2400" baseline="-25000" dirty="0">
              <a:solidFill>
                <a:srgbClr val="0066FF"/>
              </a:solidFill>
            </a:endParaRPr>
          </a:p>
        </p:txBody>
      </p:sp>
      <p:sp>
        <p:nvSpPr>
          <p:cNvPr id="20" name="TextBox 19"/>
          <p:cNvSpPr txBox="1"/>
          <p:nvPr/>
        </p:nvSpPr>
        <p:spPr>
          <a:xfrm>
            <a:off x="6228184" y="764704"/>
            <a:ext cx="1368152" cy="461665"/>
          </a:xfrm>
          <a:prstGeom prst="rect">
            <a:avLst/>
          </a:prstGeom>
          <a:noFill/>
        </p:spPr>
        <p:txBody>
          <a:bodyPr wrap="square" rtlCol="0">
            <a:spAutoFit/>
          </a:bodyPr>
          <a:lstStyle/>
          <a:p>
            <a:r>
              <a:rPr lang="en-GB" sz="2400" dirty="0">
                <a:solidFill>
                  <a:srgbClr val="0066FF"/>
                </a:solidFill>
              </a:rPr>
              <a:t>S = MC</a:t>
            </a:r>
            <a:endParaRPr lang="en-GB" sz="2400" baseline="-25000" dirty="0">
              <a:solidFill>
                <a:srgbClr val="0066FF"/>
              </a:solidFill>
            </a:endParaRPr>
          </a:p>
        </p:txBody>
      </p:sp>
      <p:sp>
        <p:nvSpPr>
          <p:cNvPr id="23" name="TextBox 22"/>
          <p:cNvSpPr txBox="1"/>
          <p:nvPr/>
        </p:nvSpPr>
        <p:spPr>
          <a:xfrm>
            <a:off x="1187624" y="2564904"/>
            <a:ext cx="2160240" cy="369332"/>
          </a:xfrm>
          <a:prstGeom prst="rect">
            <a:avLst/>
          </a:prstGeom>
          <a:noFill/>
        </p:spPr>
        <p:txBody>
          <a:bodyPr wrap="square" rtlCol="0">
            <a:spAutoFit/>
          </a:bodyPr>
          <a:lstStyle/>
          <a:p>
            <a:r>
              <a:rPr lang="en-GB" b="1" dirty="0">
                <a:solidFill>
                  <a:srgbClr val="0000FF"/>
                </a:solidFill>
              </a:rPr>
              <a:t>Equilibrium Price</a:t>
            </a:r>
          </a:p>
        </p:txBody>
      </p:sp>
      <p:sp>
        <p:nvSpPr>
          <p:cNvPr id="24" name="TextBox 23"/>
          <p:cNvSpPr txBox="1"/>
          <p:nvPr/>
        </p:nvSpPr>
        <p:spPr>
          <a:xfrm>
            <a:off x="4427984" y="5229200"/>
            <a:ext cx="1584176" cy="646331"/>
          </a:xfrm>
          <a:prstGeom prst="rect">
            <a:avLst/>
          </a:prstGeom>
          <a:noFill/>
        </p:spPr>
        <p:txBody>
          <a:bodyPr wrap="square" rtlCol="0">
            <a:spAutoFit/>
          </a:bodyPr>
          <a:lstStyle/>
          <a:p>
            <a:r>
              <a:rPr lang="en-GB" b="1" dirty="0">
                <a:solidFill>
                  <a:srgbClr val="0000FF"/>
                </a:solidFill>
              </a:rPr>
              <a:t>Equilibrium quantity</a:t>
            </a:r>
          </a:p>
        </p:txBody>
      </p:sp>
      <p:sp>
        <p:nvSpPr>
          <p:cNvPr id="30" name="Freeform 29"/>
          <p:cNvSpPr/>
          <p:nvPr/>
        </p:nvSpPr>
        <p:spPr>
          <a:xfrm>
            <a:off x="3372928" y="1181820"/>
            <a:ext cx="1587261" cy="1587260"/>
          </a:xfrm>
          <a:custGeom>
            <a:avLst/>
            <a:gdLst>
              <a:gd name="connsiteX0" fmla="*/ 1851804 w 1851804"/>
              <a:gd name="connsiteY0" fmla="*/ 1582947 h 1854679"/>
              <a:gd name="connsiteX1" fmla="*/ 264543 w 1851804"/>
              <a:gd name="connsiteY1" fmla="*/ 1591573 h 1854679"/>
              <a:gd name="connsiteX2" fmla="*/ 264543 w 1851804"/>
              <a:gd name="connsiteY2" fmla="*/ 4313 h 1854679"/>
              <a:gd name="connsiteX3" fmla="*/ 1851804 w 1851804"/>
              <a:gd name="connsiteY3" fmla="*/ 1582947 h 1854679"/>
              <a:gd name="connsiteX0" fmla="*/ 1851804 w 1851804"/>
              <a:gd name="connsiteY0" fmla="*/ 1582947 h 1591573"/>
              <a:gd name="connsiteX1" fmla="*/ 264543 w 1851804"/>
              <a:gd name="connsiteY1" fmla="*/ 1591573 h 1591573"/>
              <a:gd name="connsiteX2" fmla="*/ 264543 w 1851804"/>
              <a:gd name="connsiteY2" fmla="*/ 4313 h 1591573"/>
              <a:gd name="connsiteX3" fmla="*/ 1851804 w 1851804"/>
              <a:gd name="connsiteY3" fmla="*/ 1582947 h 1591573"/>
              <a:gd name="connsiteX0" fmla="*/ 1587261 w 1587261"/>
              <a:gd name="connsiteY0" fmla="*/ 1582947 h 1591573"/>
              <a:gd name="connsiteX1" fmla="*/ 0 w 1587261"/>
              <a:gd name="connsiteY1" fmla="*/ 1591573 h 1591573"/>
              <a:gd name="connsiteX2" fmla="*/ 0 w 1587261"/>
              <a:gd name="connsiteY2" fmla="*/ 4313 h 1591573"/>
              <a:gd name="connsiteX3" fmla="*/ 1587261 w 1587261"/>
              <a:gd name="connsiteY3" fmla="*/ 1582947 h 1591573"/>
              <a:gd name="connsiteX0" fmla="*/ 1587261 w 1587261"/>
              <a:gd name="connsiteY0" fmla="*/ 1578634 h 1587260"/>
              <a:gd name="connsiteX1" fmla="*/ 0 w 1587261"/>
              <a:gd name="connsiteY1" fmla="*/ 1587260 h 1587260"/>
              <a:gd name="connsiteX2" fmla="*/ 0 w 1587261"/>
              <a:gd name="connsiteY2" fmla="*/ 0 h 1587260"/>
              <a:gd name="connsiteX3" fmla="*/ 1587261 w 1587261"/>
              <a:gd name="connsiteY3" fmla="*/ 1578634 h 1587260"/>
            </a:gdLst>
            <a:ahLst/>
            <a:cxnLst>
              <a:cxn ang="0">
                <a:pos x="connsiteX0" y="connsiteY0"/>
              </a:cxn>
              <a:cxn ang="0">
                <a:pos x="connsiteX1" y="connsiteY1"/>
              </a:cxn>
              <a:cxn ang="0">
                <a:pos x="connsiteX2" y="connsiteY2"/>
              </a:cxn>
              <a:cxn ang="0">
                <a:pos x="connsiteX3" y="connsiteY3"/>
              </a:cxn>
            </a:cxnLst>
            <a:rect l="l" t="t" r="r" b="b"/>
            <a:pathLst>
              <a:path w="1587261" h="1587260">
                <a:moveTo>
                  <a:pt x="1587261" y="1578634"/>
                </a:moveTo>
                <a:lnTo>
                  <a:pt x="0" y="1587260"/>
                </a:lnTo>
                <a:lnTo>
                  <a:pt x="0" y="0"/>
                </a:lnTo>
                <a:lnTo>
                  <a:pt x="1587261" y="1578634"/>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116000" rIns="432000" rtlCol="0" anchor="ctr"/>
          <a:lstStyle/>
          <a:p>
            <a:pPr algn="ctr"/>
            <a:r>
              <a:rPr lang="en-GB" dirty="0">
                <a:solidFill>
                  <a:schemeClr val="tx1"/>
                </a:solidFill>
              </a:rPr>
              <a:t>Consumer Surplus (A)</a:t>
            </a:r>
          </a:p>
        </p:txBody>
      </p:sp>
      <p:sp>
        <p:nvSpPr>
          <p:cNvPr id="31" name="Freeform 30"/>
          <p:cNvSpPr/>
          <p:nvPr/>
        </p:nvSpPr>
        <p:spPr>
          <a:xfrm>
            <a:off x="3355675" y="2786332"/>
            <a:ext cx="1578634" cy="1975449"/>
          </a:xfrm>
          <a:custGeom>
            <a:avLst/>
            <a:gdLst>
              <a:gd name="connsiteX0" fmla="*/ 257355 w 1841740"/>
              <a:gd name="connsiteY0" fmla="*/ 336430 h 2304691"/>
              <a:gd name="connsiteX1" fmla="*/ 1835989 w 1841740"/>
              <a:gd name="connsiteY1" fmla="*/ 327804 h 2304691"/>
              <a:gd name="connsiteX2" fmla="*/ 291861 w 1841740"/>
              <a:gd name="connsiteY2" fmla="*/ 2303253 h 2304691"/>
              <a:gd name="connsiteX3" fmla="*/ 257355 w 1841740"/>
              <a:gd name="connsiteY3" fmla="*/ 336430 h 2304691"/>
              <a:gd name="connsiteX0" fmla="*/ 257355 w 1841740"/>
              <a:gd name="connsiteY0" fmla="*/ 8626 h 1976887"/>
              <a:gd name="connsiteX1" fmla="*/ 1835989 w 1841740"/>
              <a:gd name="connsiteY1" fmla="*/ 0 h 1976887"/>
              <a:gd name="connsiteX2" fmla="*/ 291861 w 1841740"/>
              <a:gd name="connsiteY2" fmla="*/ 1975449 h 1976887"/>
              <a:gd name="connsiteX3" fmla="*/ 257355 w 1841740"/>
              <a:gd name="connsiteY3" fmla="*/ 8626 h 1976887"/>
              <a:gd name="connsiteX0" fmla="*/ 257355 w 1835989"/>
              <a:gd name="connsiteY0" fmla="*/ 8626 h 1975449"/>
              <a:gd name="connsiteX1" fmla="*/ 1835989 w 1835989"/>
              <a:gd name="connsiteY1" fmla="*/ 0 h 1975449"/>
              <a:gd name="connsiteX2" fmla="*/ 291861 w 1835989"/>
              <a:gd name="connsiteY2" fmla="*/ 1975449 h 1975449"/>
              <a:gd name="connsiteX3" fmla="*/ 257355 w 1835989"/>
              <a:gd name="connsiteY3" fmla="*/ 8626 h 1975449"/>
              <a:gd name="connsiteX0" fmla="*/ 0 w 1578634"/>
              <a:gd name="connsiteY0" fmla="*/ 8626 h 1975449"/>
              <a:gd name="connsiteX1" fmla="*/ 1578634 w 1578634"/>
              <a:gd name="connsiteY1" fmla="*/ 0 h 1975449"/>
              <a:gd name="connsiteX2" fmla="*/ 34506 w 1578634"/>
              <a:gd name="connsiteY2" fmla="*/ 1975449 h 1975449"/>
              <a:gd name="connsiteX3" fmla="*/ 0 w 1578634"/>
              <a:gd name="connsiteY3" fmla="*/ 8626 h 1975449"/>
            </a:gdLst>
            <a:ahLst/>
            <a:cxnLst>
              <a:cxn ang="0">
                <a:pos x="connsiteX0" y="connsiteY0"/>
              </a:cxn>
              <a:cxn ang="0">
                <a:pos x="connsiteX1" y="connsiteY1"/>
              </a:cxn>
              <a:cxn ang="0">
                <a:pos x="connsiteX2" y="connsiteY2"/>
              </a:cxn>
              <a:cxn ang="0">
                <a:pos x="connsiteX3" y="connsiteY3"/>
              </a:cxn>
            </a:cxnLst>
            <a:rect l="l" t="t" r="r" b="b"/>
            <a:pathLst>
              <a:path w="1578634" h="1975449">
                <a:moveTo>
                  <a:pt x="0" y="8626"/>
                </a:moveTo>
                <a:lnTo>
                  <a:pt x="1578634" y="0"/>
                </a:lnTo>
                <a:lnTo>
                  <a:pt x="34506" y="1975449"/>
                </a:lnTo>
                <a:lnTo>
                  <a:pt x="0" y="8626"/>
                </a:lnTo>
                <a:close/>
              </a:path>
            </a:pathLst>
          </a:custGeom>
          <a:solidFill>
            <a:srgbClr val="CCFFC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Ins="504000" bIns="1152000" rtlCol="0" anchor="ctr"/>
          <a:lstStyle/>
          <a:p>
            <a:pPr algn="ctr"/>
            <a:r>
              <a:rPr lang="en-GB" dirty="0">
                <a:solidFill>
                  <a:schemeClr val="tx1"/>
                </a:solidFill>
              </a:rPr>
              <a:t>Producer Surplus (B)</a:t>
            </a:r>
          </a:p>
        </p:txBody>
      </p:sp>
      <p:sp>
        <p:nvSpPr>
          <p:cNvPr id="17" name="Freeform 16"/>
          <p:cNvSpPr/>
          <p:nvPr/>
        </p:nvSpPr>
        <p:spPr>
          <a:xfrm>
            <a:off x="3381555" y="2786332"/>
            <a:ext cx="1621766" cy="2363638"/>
          </a:xfrm>
          <a:custGeom>
            <a:avLst/>
            <a:gdLst>
              <a:gd name="connsiteX0" fmla="*/ 278921 w 2145102"/>
              <a:gd name="connsiteY0" fmla="*/ 2402456 h 2806460"/>
              <a:gd name="connsiteX1" fmla="*/ 261668 w 2145102"/>
              <a:gd name="connsiteY1" fmla="*/ 2126411 h 2806460"/>
              <a:gd name="connsiteX2" fmla="*/ 1848928 w 2145102"/>
              <a:gd name="connsiteY2" fmla="*/ 47445 h 2806460"/>
              <a:gd name="connsiteX3" fmla="*/ 1883434 w 2145102"/>
              <a:gd name="connsiteY3" fmla="*/ 2411083 h 2806460"/>
              <a:gd name="connsiteX4" fmla="*/ 278921 w 2145102"/>
              <a:gd name="connsiteY4" fmla="*/ 2402456 h 2806460"/>
              <a:gd name="connsiteX0" fmla="*/ 278921 w 2145102"/>
              <a:gd name="connsiteY0" fmla="*/ 2402456 h 2518913"/>
              <a:gd name="connsiteX1" fmla="*/ 261668 w 2145102"/>
              <a:gd name="connsiteY1" fmla="*/ 2126411 h 2518913"/>
              <a:gd name="connsiteX2" fmla="*/ 1848928 w 2145102"/>
              <a:gd name="connsiteY2" fmla="*/ 47445 h 2518913"/>
              <a:gd name="connsiteX3" fmla="*/ 1883434 w 2145102"/>
              <a:gd name="connsiteY3" fmla="*/ 2411083 h 2518913"/>
              <a:gd name="connsiteX4" fmla="*/ 278921 w 2145102"/>
              <a:gd name="connsiteY4" fmla="*/ 2402456 h 2518913"/>
              <a:gd name="connsiteX0" fmla="*/ 278921 w 1883434"/>
              <a:gd name="connsiteY0" fmla="*/ 2402456 h 2518913"/>
              <a:gd name="connsiteX1" fmla="*/ 261668 w 1883434"/>
              <a:gd name="connsiteY1" fmla="*/ 2126411 h 2518913"/>
              <a:gd name="connsiteX2" fmla="*/ 1848928 w 1883434"/>
              <a:gd name="connsiteY2" fmla="*/ 47445 h 2518913"/>
              <a:gd name="connsiteX3" fmla="*/ 1883434 w 1883434"/>
              <a:gd name="connsiteY3" fmla="*/ 2411083 h 2518913"/>
              <a:gd name="connsiteX4" fmla="*/ 278921 w 1883434"/>
              <a:gd name="connsiteY4" fmla="*/ 2402456 h 2518913"/>
              <a:gd name="connsiteX0" fmla="*/ 17253 w 1621766"/>
              <a:gd name="connsiteY0" fmla="*/ 2402456 h 2411083"/>
              <a:gd name="connsiteX1" fmla="*/ 0 w 1621766"/>
              <a:gd name="connsiteY1" fmla="*/ 2126411 h 2411083"/>
              <a:gd name="connsiteX2" fmla="*/ 1587260 w 1621766"/>
              <a:gd name="connsiteY2" fmla="*/ 47445 h 2411083"/>
              <a:gd name="connsiteX3" fmla="*/ 1621766 w 1621766"/>
              <a:gd name="connsiteY3" fmla="*/ 2411083 h 2411083"/>
              <a:gd name="connsiteX4" fmla="*/ 17253 w 1621766"/>
              <a:gd name="connsiteY4" fmla="*/ 2402456 h 2411083"/>
              <a:gd name="connsiteX0" fmla="*/ 17253 w 1621766"/>
              <a:gd name="connsiteY0" fmla="*/ 2355011 h 2363638"/>
              <a:gd name="connsiteX1" fmla="*/ 0 w 1621766"/>
              <a:gd name="connsiteY1" fmla="*/ 2078966 h 2363638"/>
              <a:gd name="connsiteX2" fmla="*/ 1587260 w 1621766"/>
              <a:gd name="connsiteY2" fmla="*/ 0 h 2363638"/>
              <a:gd name="connsiteX3" fmla="*/ 1621766 w 1621766"/>
              <a:gd name="connsiteY3" fmla="*/ 2363638 h 2363638"/>
              <a:gd name="connsiteX4" fmla="*/ 17253 w 1621766"/>
              <a:gd name="connsiteY4" fmla="*/ 2355011 h 236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766" h="2363638">
                <a:moveTo>
                  <a:pt x="17253" y="2355011"/>
                </a:moveTo>
                <a:lnTo>
                  <a:pt x="0" y="2078966"/>
                </a:lnTo>
                <a:lnTo>
                  <a:pt x="1587260" y="0"/>
                </a:lnTo>
                <a:lnTo>
                  <a:pt x="1621766" y="2363638"/>
                </a:lnTo>
                <a:lnTo>
                  <a:pt x="17253" y="2355011"/>
                </a:lnTo>
                <a:close/>
              </a:path>
            </a:pathLst>
          </a:custGeom>
          <a:solidFill>
            <a:srgbClr val="CCECF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584000" rIns="432000" rtlCol="0" anchor="ctr"/>
          <a:lstStyle/>
          <a:p>
            <a:pPr algn="ctr"/>
            <a:r>
              <a:rPr lang="en-GB" dirty="0">
                <a:solidFill>
                  <a:schemeClr val="tx1"/>
                </a:solidFill>
              </a:rPr>
              <a:t>Transfer Earnings (C)</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707903" y="1340768"/>
            <a:ext cx="3168353" cy="3744416"/>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843808" y="548680"/>
            <a:ext cx="115212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 (£)</a:t>
            </a:r>
          </a:p>
        </p:txBody>
      </p:sp>
      <p:sp>
        <p:nvSpPr>
          <p:cNvPr id="6" name="Text Box 7"/>
          <p:cNvSpPr txBox="1">
            <a:spLocks noChangeArrowheads="1"/>
          </p:cNvSpPr>
          <p:nvPr/>
        </p:nvSpPr>
        <p:spPr bwMode="auto">
          <a:xfrm>
            <a:off x="6911752" y="4581128"/>
            <a:ext cx="2232248"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Quantity Demanded and Supplied</a:t>
            </a:r>
          </a:p>
        </p:txBody>
      </p:sp>
      <p:sp>
        <p:nvSpPr>
          <p:cNvPr id="7" name="Line 5"/>
          <p:cNvSpPr>
            <a:spLocks noChangeShapeType="1"/>
          </p:cNvSpPr>
          <p:nvPr/>
        </p:nvSpPr>
        <p:spPr bwMode="auto">
          <a:xfrm flipV="1">
            <a:off x="3707904" y="1700807"/>
            <a:ext cx="3312368" cy="3312368"/>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3347864" y="2564904"/>
            <a:ext cx="2808312"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716016" y="2564904"/>
            <a:ext cx="0" cy="259228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156176" y="2564904"/>
            <a:ext cx="0" cy="259228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980728"/>
            <a:ext cx="648072"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18" name="TextBox 17"/>
          <p:cNvSpPr txBox="1"/>
          <p:nvPr/>
        </p:nvSpPr>
        <p:spPr>
          <a:xfrm>
            <a:off x="4499992"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S1</a:t>
            </a:r>
          </a:p>
        </p:txBody>
      </p:sp>
      <p:sp>
        <p:nvSpPr>
          <p:cNvPr id="19" name="TextBox 18"/>
          <p:cNvSpPr txBox="1"/>
          <p:nvPr/>
        </p:nvSpPr>
        <p:spPr>
          <a:xfrm>
            <a:off x="5796136" y="5229200"/>
            <a:ext cx="648072"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S2</a:t>
            </a:r>
            <a:r>
              <a:rPr lang="en-GB" dirty="0">
                <a:solidFill>
                  <a:srgbClr val="0066FF"/>
                </a:solidFill>
              </a:rPr>
              <a:t> </a:t>
            </a:r>
          </a:p>
        </p:txBody>
      </p:sp>
      <p:sp>
        <p:nvSpPr>
          <p:cNvPr id="20" name="TextBox 19"/>
          <p:cNvSpPr txBox="1"/>
          <p:nvPr/>
        </p:nvSpPr>
        <p:spPr>
          <a:xfrm>
            <a:off x="6804248" y="1268760"/>
            <a:ext cx="1296144" cy="461665"/>
          </a:xfrm>
          <a:prstGeom prst="rect">
            <a:avLst/>
          </a:prstGeom>
          <a:noFill/>
        </p:spPr>
        <p:txBody>
          <a:bodyPr wrap="square" rtlCol="0">
            <a:spAutoFit/>
          </a:bodyPr>
          <a:lstStyle/>
          <a:p>
            <a:r>
              <a:rPr lang="en-GB" sz="2400" dirty="0" err="1">
                <a:solidFill>
                  <a:srgbClr val="0066FF"/>
                </a:solidFill>
              </a:rPr>
              <a:t>S</a:t>
            </a:r>
            <a:r>
              <a:rPr lang="en-GB" sz="2400" baseline="-25000" dirty="0" err="1">
                <a:solidFill>
                  <a:srgbClr val="0066FF"/>
                </a:solidFill>
              </a:rPr>
              <a:t>long</a:t>
            </a:r>
            <a:r>
              <a:rPr lang="en-GB" sz="2400" baseline="-25000" dirty="0">
                <a:solidFill>
                  <a:srgbClr val="0066FF"/>
                </a:solidFill>
              </a:rPr>
              <a:t>-run</a:t>
            </a:r>
          </a:p>
        </p:txBody>
      </p:sp>
      <p:sp>
        <p:nvSpPr>
          <p:cNvPr id="25" name="TextBox 24"/>
          <p:cNvSpPr txBox="1"/>
          <p:nvPr/>
        </p:nvSpPr>
        <p:spPr>
          <a:xfrm>
            <a:off x="2915816" y="2420888"/>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1</a:t>
            </a:r>
            <a:endParaRPr lang="en-GB" dirty="0">
              <a:solidFill>
                <a:srgbClr val="0000FF"/>
              </a:solidFill>
            </a:endParaRPr>
          </a:p>
        </p:txBody>
      </p:sp>
      <p:cxnSp>
        <p:nvCxnSpPr>
          <p:cNvPr id="28" name="Straight Connector 27"/>
          <p:cNvCxnSpPr/>
          <p:nvPr/>
        </p:nvCxnSpPr>
        <p:spPr>
          <a:xfrm>
            <a:off x="3419872" y="3356992"/>
            <a:ext cx="1944216" cy="0"/>
          </a:xfrm>
          <a:prstGeom prst="line">
            <a:avLst/>
          </a:prstGeom>
          <a:ln w="254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364088" y="3356992"/>
            <a:ext cx="0" cy="1800200"/>
          </a:xfrm>
          <a:prstGeom prst="line">
            <a:avLst/>
          </a:prstGeom>
          <a:ln w="254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076056" y="5229200"/>
            <a:ext cx="576064"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E</a:t>
            </a:r>
          </a:p>
        </p:txBody>
      </p:sp>
      <p:sp>
        <p:nvSpPr>
          <p:cNvPr id="27" name="TextBox 26"/>
          <p:cNvSpPr txBox="1"/>
          <p:nvPr/>
        </p:nvSpPr>
        <p:spPr>
          <a:xfrm>
            <a:off x="2843808" y="3140968"/>
            <a:ext cx="504056" cy="369332"/>
          </a:xfrm>
          <a:prstGeom prst="rect">
            <a:avLst/>
          </a:prstGeom>
          <a:noFill/>
        </p:spPr>
        <p:txBody>
          <a:bodyPr wrap="square" rtlCol="0">
            <a:spAutoFit/>
          </a:bodyPr>
          <a:lstStyle/>
          <a:p>
            <a:r>
              <a:rPr lang="en-GB" dirty="0" err="1">
                <a:solidFill>
                  <a:srgbClr val="0000FF"/>
                </a:solidFill>
              </a:rPr>
              <a:t>P</a:t>
            </a:r>
            <a:r>
              <a:rPr lang="en-GB" baseline="-25000" dirty="0" err="1">
                <a:solidFill>
                  <a:srgbClr val="0000FF"/>
                </a:solidFill>
              </a:rPr>
              <a:t>e</a:t>
            </a:r>
            <a:endParaRPr lang="en-GB" dirty="0">
              <a:solidFill>
                <a:srgbClr val="0000FF"/>
              </a:solidFill>
            </a:endParaRPr>
          </a:p>
        </p:txBody>
      </p:sp>
      <p:cxnSp>
        <p:nvCxnSpPr>
          <p:cNvPr id="34" name="Straight Connector 33"/>
          <p:cNvCxnSpPr/>
          <p:nvPr/>
        </p:nvCxnSpPr>
        <p:spPr>
          <a:xfrm>
            <a:off x="3347864" y="4221088"/>
            <a:ext cx="2808312"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915816" y="4005064"/>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2</a:t>
            </a:r>
            <a:endParaRPr lang="en-GB" dirty="0">
              <a:solidFill>
                <a:srgbClr val="0000FF"/>
              </a:solidFill>
            </a:endParaRPr>
          </a:p>
        </p:txBody>
      </p:sp>
      <p:cxnSp>
        <p:nvCxnSpPr>
          <p:cNvPr id="36" name="Straight Connector 35"/>
          <p:cNvCxnSpPr/>
          <p:nvPr/>
        </p:nvCxnSpPr>
        <p:spPr>
          <a:xfrm>
            <a:off x="4499992" y="2276872"/>
            <a:ext cx="0" cy="288032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4211960"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S3</a:t>
            </a:r>
          </a:p>
        </p:txBody>
      </p:sp>
      <p:cxnSp>
        <p:nvCxnSpPr>
          <p:cNvPr id="39" name="Straight Connector 38"/>
          <p:cNvCxnSpPr/>
          <p:nvPr/>
        </p:nvCxnSpPr>
        <p:spPr>
          <a:xfrm>
            <a:off x="3347864" y="2276872"/>
            <a:ext cx="309634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915816" y="2060848"/>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3</a:t>
            </a:r>
            <a:endParaRPr lang="en-GB" dirty="0">
              <a:solidFill>
                <a:srgbClr val="0000FF"/>
              </a:solidFill>
            </a:endParaRPr>
          </a:p>
        </p:txBody>
      </p:sp>
      <p:cxnSp>
        <p:nvCxnSpPr>
          <p:cNvPr id="43" name="Straight Connector 42"/>
          <p:cNvCxnSpPr/>
          <p:nvPr/>
        </p:nvCxnSpPr>
        <p:spPr>
          <a:xfrm>
            <a:off x="6444208" y="2276872"/>
            <a:ext cx="0" cy="288032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300192"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S4</a:t>
            </a:r>
          </a:p>
        </p:txBody>
      </p:sp>
      <p:cxnSp>
        <p:nvCxnSpPr>
          <p:cNvPr id="45" name="Straight Connector 44"/>
          <p:cNvCxnSpPr/>
          <p:nvPr/>
        </p:nvCxnSpPr>
        <p:spPr>
          <a:xfrm>
            <a:off x="3347864" y="4581128"/>
            <a:ext cx="309634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915816" y="4437112"/>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4</a:t>
            </a:r>
            <a:endParaRPr lang="en-GB" dirty="0">
              <a:solidFill>
                <a:srgbClr val="0000FF"/>
              </a:solidFill>
            </a:endParaRPr>
          </a:p>
        </p:txBody>
      </p:sp>
      <p:sp>
        <p:nvSpPr>
          <p:cNvPr id="48" name="TextBox 47"/>
          <p:cNvSpPr txBox="1"/>
          <p:nvPr/>
        </p:nvSpPr>
        <p:spPr>
          <a:xfrm>
            <a:off x="3779912"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S5</a:t>
            </a:r>
          </a:p>
        </p:txBody>
      </p:sp>
      <p:cxnSp>
        <p:nvCxnSpPr>
          <p:cNvPr id="49" name="Straight Connector 48"/>
          <p:cNvCxnSpPr/>
          <p:nvPr/>
        </p:nvCxnSpPr>
        <p:spPr>
          <a:xfrm>
            <a:off x="4139952" y="1844824"/>
            <a:ext cx="0" cy="3384376"/>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3347864" y="1844824"/>
            <a:ext cx="36004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915816" y="1628800"/>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5</a:t>
            </a:r>
            <a:endParaRPr lang="en-GB" dirty="0">
              <a:solidFill>
                <a:srgbClr val="0000FF"/>
              </a:solidFill>
            </a:endParaRPr>
          </a:p>
        </p:txBody>
      </p:sp>
      <p:cxnSp>
        <p:nvCxnSpPr>
          <p:cNvPr id="55" name="Straight Arrow Connector 54"/>
          <p:cNvCxnSpPr/>
          <p:nvPr/>
        </p:nvCxnSpPr>
        <p:spPr>
          <a:xfrm flipH="1">
            <a:off x="4788024" y="3284984"/>
            <a:ext cx="576064"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57" name="Freeform 56"/>
          <p:cNvSpPr/>
          <p:nvPr/>
        </p:nvSpPr>
        <p:spPr>
          <a:xfrm>
            <a:off x="4140679" y="1863306"/>
            <a:ext cx="2303529" cy="2743200"/>
          </a:xfrm>
          <a:custGeom>
            <a:avLst/>
            <a:gdLst>
              <a:gd name="connsiteX0" fmla="*/ 1650521 w 3066691"/>
              <a:gd name="connsiteY0" fmla="*/ 1483743 h 3188898"/>
              <a:gd name="connsiteX1" fmla="*/ 969034 w 3066691"/>
              <a:gd name="connsiteY1" fmla="*/ 1483743 h 3188898"/>
              <a:gd name="connsiteX2" fmla="*/ 969034 w 3066691"/>
              <a:gd name="connsiteY2" fmla="*/ 707366 h 3188898"/>
              <a:gd name="connsiteX3" fmla="*/ 2401019 w 3066691"/>
              <a:gd name="connsiteY3" fmla="*/ 707366 h 3188898"/>
              <a:gd name="connsiteX4" fmla="*/ 2401019 w 3066691"/>
              <a:gd name="connsiteY4" fmla="*/ 2355011 h 3188898"/>
              <a:gd name="connsiteX5" fmla="*/ 736121 w 3066691"/>
              <a:gd name="connsiteY5" fmla="*/ 2355011 h 3188898"/>
              <a:gd name="connsiteX6" fmla="*/ 736121 w 3066691"/>
              <a:gd name="connsiteY6" fmla="*/ 414068 h 3188898"/>
              <a:gd name="connsiteX7" fmla="*/ 2668438 w 3066691"/>
              <a:gd name="connsiteY7" fmla="*/ 405441 h 3188898"/>
              <a:gd name="connsiteX8" fmla="*/ 2685691 w 3066691"/>
              <a:gd name="connsiteY8" fmla="*/ 2674188 h 3188898"/>
              <a:gd name="connsiteX9" fmla="*/ 382438 w 3066691"/>
              <a:gd name="connsiteY9" fmla="*/ 2743200 h 3188898"/>
              <a:gd name="connsiteX10" fmla="*/ 391065 w 3066691"/>
              <a:gd name="connsiteY10" fmla="*/ 0 h 3188898"/>
              <a:gd name="connsiteX0" fmla="*/ 1650521 w 3066691"/>
              <a:gd name="connsiteY0" fmla="*/ 1483743 h 3188898"/>
              <a:gd name="connsiteX1" fmla="*/ 969034 w 3066691"/>
              <a:gd name="connsiteY1" fmla="*/ 1483743 h 3188898"/>
              <a:gd name="connsiteX2" fmla="*/ 969034 w 3066691"/>
              <a:gd name="connsiteY2" fmla="*/ 707366 h 3188898"/>
              <a:gd name="connsiteX3" fmla="*/ 2401019 w 3066691"/>
              <a:gd name="connsiteY3" fmla="*/ 707366 h 3188898"/>
              <a:gd name="connsiteX4" fmla="*/ 2401019 w 3066691"/>
              <a:gd name="connsiteY4" fmla="*/ 2355011 h 3188898"/>
              <a:gd name="connsiteX5" fmla="*/ 736121 w 3066691"/>
              <a:gd name="connsiteY5" fmla="*/ 2355011 h 3188898"/>
              <a:gd name="connsiteX6" fmla="*/ 736121 w 3066691"/>
              <a:gd name="connsiteY6" fmla="*/ 414068 h 3188898"/>
              <a:gd name="connsiteX7" fmla="*/ 2668438 w 3066691"/>
              <a:gd name="connsiteY7" fmla="*/ 405441 h 3188898"/>
              <a:gd name="connsiteX8" fmla="*/ 2685691 w 3066691"/>
              <a:gd name="connsiteY8" fmla="*/ 2674188 h 3188898"/>
              <a:gd name="connsiteX9" fmla="*/ 382438 w 3066691"/>
              <a:gd name="connsiteY9" fmla="*/ 2743200 h 3188898"/>
              <a:gd name="connsiteX10" fmla="*/ 391065 w 3066691"/>
              <a:gd name="connsiteY10" fmla="*/ 0 h 3188898"/>
              <a:gd name="connsiteX0" fmla="*/ 1650521 w 2685691"/>
              <a:gd name="connsiteY0" fmla="*/ 1483743 h 3188898"/>
              <a:gd name="connsiteX1" fmla="*/ 969034 w 2685691"/>
              <a:gd name="connsiteY1" fmla="*/ 1483743 h 3188898"/>
              <a:gd name="connsiteX2" fmla="*/ 969034 w 2685691"/>
              <a:gd name="connsiteY2" fmla="*/ 707366 h 3188898"/>
              <a:gd name="connsiteX3" fmla="*/ 2401019 w 2685691"/>
              <a:gd name="connsiteY3" fmla="*/ 707366 h 3188898"/>
              <a:gd name="connsiteX4" fmla="*/ 2401019 w 2685691"/>
              <a:gd name="connsiteY4" fmla="*/ 2355011 h 3188898"/>
              <a:gd name="connsiteX5" fmla="*/ 736121 w 2685691"/>
              <a:gd name="connsiteY5" fmla="*/ 2355011 h 3188898"/>
              <a:gd name="connsiteX6" fmla="*/ 736121 w 2685691"/>
              <a:gd name="connsiteY6" fmla="*/ 414068 h 3188898"/>
              <a:gd name="connsiteX7" fmla="*/ 2668438 w 2685691"/>
              <a:gd name="connsiteY7" fmla="*/ 405441 h 3188898"/>
              <a:gd name="connsiteX8" fmla="*/ 2685691 w 2685691"/>
              <a:gd name="connsiteY8" fmla="*/ 2674188 h 3188898"/>
              <a:gd name="connsiteX9" fmla="*/ 382438 w 2685691"/>
              <a:gd name="connsiteY9" fmla="*/ 2743200 h 3188898"/>
              <a:gd name="connsiteX10" fmla="*/ 391065 w 2685691"/>
              <a:gd name="connsiteY10" fmla="*/ 0 h 3188898"/>
              <a:gd name="connsiteX0" fmla="*/ 1650521 w 2685691"/>
              <a:gd name="connsiteY0" fmla="*/ 1483743 h 2743200"/>
              <a:gd name="connsiteX1" fmla="*/ 969034 w 2685691"/>
              <a:gd name="connsiteY1" fmla="*/ 1483743 h 2743200"/>
              <a:gd name="connsiteX2" fmla="*/ 969034 w 2685691"/>
              <a:gd name="connsiteY2" fmla="*/ 707366 h 2743200"/>
              <a:gd name="connsiteX3" fmla="*/ 2401019 w 2685691"/>
              <a:gd name="connsiteY3" fmla="*/ 707366 h 2743200"/>
              <a:gd name="connsiteX4" fmla="*/ 2401019 w 2685691"/>
              <a:gd name="connsiteY4" fmla="*/ 2355011 h 2743200"/>
              <a:gd name="connsiteX5" fmla="*/ 736121 w 2685691"/>
              <a:gd name="connsiteY5" fmla="*/ 2355011 h 2743200"/>
              <a:gd name="connsiteX6" fmla="*/ 736121 w 2685691"/>
              <a:gd name="connsiteY6" fmla="*/ 414068 h 2743200"/>
              <a:gd name="connsiteX7" fmla="*/ 2668438 w 2685691"/>
              <a:gd name="connsiteY7" fmla="*/ 405441 h 2743200"/>
              <a:gd name="connsiteX8" fmla="*/ 2685691 w 2685691"/>
              <a:gd name="connsiteY8" fmla="*/ 2674188 h 2743200"/>
              <a:gd name="connsiteX9" fmla="*/ 382438 w 2685691"/>
              <a:gd name="connsiteY9" fmla="*/ 2743200 h 2743200"/>
              <a:gd name="connsiteX10" fmla="*/ 391065 w 2685691"/>
              <a:gd name="connsiteY10" fmla="*/ 0 h 2743200"/>
              <a:gd name="connsiteX0" fmla="*/ 1650521 w 2685691"/>
              <a:gd name="connsiteY0" fmla="*/ 1483743 h 2743200"/>
              <a:gd name="connsiteX1" fmla="*/ 969034 w 2685691"/>
              <a:gd name="connsiteY1" fmla="*/ 1483743 h 2743200"/>
              <a:gd name="connsiteX2" fmla="*/ 969034 w 2685691"/>
              <a:gd name="connsiteY2" fmla="*/ 707366 h 2743200"/>
              <a:gd name="connsiteX3" fmla="*/ 2401019 w 2685691"/>
              <a:gd name="connsiteY3" fmla="*/ 707366 h 2743200"/>
              <a:gd name="connsiteX4" fmla="*/ 2401019 w 2685691"/>
              <a:gd name="connsiteY4" fmla="*/ 2355011 h 2743200"/>
              <a:gd name="connsiteX5" fmla="*/ 736121 w 2685691"/>
              <a:gd name="connsiteY5" fmla="*/ 2355011 h 2743200"/>
              <a:gd name="connsiteX6" fmla="*/ 736121 w 2685691"/>
              <a:gd name="connsiteY6" fmla="*/ 414068 h 2743200"/>
              <a:gd name="connsiteX7" fmla="*/ 2668438 w 2685691"/>
              <a:gd name="connsiteY7" fmla="*/ 405441 h 2743200"/>
              <a:gd name="connsiteX8" fmla="*/ 2685691 w 2685691"/>
              <a:gd name="connsiteY8" fmla="*/ 2674188 h 2743200"/>
              <a:gd name="connsiteX9" fmla="*/ 382438 w 2685691"/>
              <a:gd name="connsiteY9" fmla="*/ 2743200 h 2743200"/>
              <a:gd name="connsiteX10" fmla="*/ 391065 w 2685691"/>
              <a:gd name="connsiteY10" fmla="*/ 0 h 2743200"/>
              <a:gd name="connsiteX0" fmla="*/ 1650521 w 2685691"/>
              <a:gd name="connsiteY0" fmla="*/ 1483743 h 2743200"/>
              <a:gd name="connsiteX1" fmla="*/ 969034 w 2685691"/>
              <a:gd name="connsiteY1" fmla="*/ 1483743 h 2743200"/>
              <a:gd name="connsiteX2" fmla="*/ 969034 w 2685691"/>
              <a:gd name="connsiteY2" fmla="*/ 707366 h 2743200"/>
              <a:gd name="connsiteX3" fmla="*/ 2401019 w 2685691"/>
              <a:gd name="connsiteY3" fmla="*/ 707366 h 2743200"/>
              <a:gd name="connsiteX4" fmla="*/ 2401019 w 2685691"/>
              <a:gd name="connsiteY4" fmla="*/ 2355011 h 2743200"/>
              <a:gd name="connsiteX5" fmla="*/ 736121 w 2685691"/>
              <a:gd name="connsiteY5" fmla="*/ 2355011 h 2743200"/>
              <a:gd name="connsiteX6" fmla="*/ 736121 w 2685691"/>
              <a:gd name="connsiteY6" fmla="*/ 414068 h 2743200"/>
              <a:gd name="connsiteX7" fmla="*/ 2668438 w 2685691"/>
              <a:gd name="connsiteY7" fmla="*/ 405441 h 2743200"/>
              <a:gd name="connsiteX8" fmla="*/ 2685691 w 2685691"/>
              <a:gd name="connsiteY8" fmla="*/ 2674188 h 2743200"/>
              <a:gd name="connsiteX9" fmla="*/ 382438 w 2685691"/>
              <a:gd name="connsiteY9" fmla="*/ 2743200 h 2743200"/>
              <a:gd name="connsiteX10" fmla="*/ 391065 w 2685691"/>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253"/>
              <a:gd name="connsiteY0" fmla="*/ 1483743 h 2743200"/>
              <a:gd name="connsiteX1" fmla="*/ 586596 w 2303253"/>
              <a:gd name="connsiteY1" fmla="*/ 1483743 h 2743200"/>
              <a:gd name="connsiteX2" fmla="*/ 586596 w 2303253"/>
              <a:gd name="connsiteY2" fmla="*/ 707366 h 2743200"/>
              <a:gd name="connsiteX3" fmla="*/ 2018581 w 2303253"/>
              <a:gd name="connsiteY3" fmla="*/ 707366 h 2743200"/>
              <a:gd name="connsiteX4" fmla="*/ 2018581 w 2303253"/>
              <a:gd name="connsiteY4" fmla="*/ 2355011 h 2743200"/>
              <a:gd name="connsiteX5" fmla="*/ 353683 w 2303253"/>
              <a:gd name="connsiteY5" fmla="*/ 2355011 h 2743200"/>
              <a:gd name="connsiteX6" fmla="*/ 353683 w 2303253"/>
              <a:gd name="connsiteY6" fmla="*/ 414068 h 2743200"/>
              <a:gd name="connsiteX7" fmla="*/ 2286000 w 2303253"/>
              <a:gd name="connsiteY7" fmla="*/ 405441 h 2743200"/>
              <a:gd name="connsiteX8" fmla="*/ 2303253 w 2303253"/>
              <a:gd name="connsiteY8" fmla="*/ 2674188 h 2743200"/>
              <a:gd name="connsiteX9" fmla="*/ 0 w 2303253"/>
              <a:gd name="connsiteY9" fmla="*/ 2743200 h 2743200"/>
              <a:gd name="connsiteX10" fmla="*/ 8627 w 2303253"/>
              <a:gd name="connsiteY10" fmla="*/ 0 h 2743200"/>
              <a:gd name="connsiteX0" fmla="*/ 1268083 w 2303529"/>
              <a:gd name="connsiteY0" fmla="*/ 1483743 h 2743200"/>
              <a:gd name="connsiteX1" fmla="*/ 586596 w 2303529"/>
              <a:gd name="connsiteY1" fmla="*/ 1483743 h 2743200"/>
              <a:gd name="connsiteX2" fmla="*/ 586596 w 2303529"/>
              <a:gd name="connsiteY2" fmla="*/ 707366 h 2743200"/>
              <a:gd name="connsiteX3" fmla="*/ 2018581 w 2303529"/>
              <a:gd name="connsiteY3" fmla="*/ 707366 h 2743200"/>
              <a:gd name="connsiteX4" fmla="*/ 2018581 w 2303529"/>
              <a:gd name="connsiteY4" fmla="*/ 2355011 h 2743200"/>
              <a:gd name="connsiteX5" fmla="*/ 353683 w 2303529"/>
              <a:gd name="connsiteY5" fmla="*/ 2355011 h 2743200"/>
              <a:gd name="connsiteX6" fmla="*/ 353683 w 2303529"/>
              <a:gd name="connsiteY6" fmla="*/ 414068 h 2743200"/>
              <a:gd name="connsiteX7" fmla="*/ 2286000 w 2303529"/>
              <a:gd name="connsiteY7" fmla="*/ 405441 h 2743200"/>
              <a:gd name="connsiteX8" fmla="*/ 2303529 w 2303529"/>
              <a:gd name="connsiteY8" fmla="*/ 2717822 h 2743200"/>
              <a:gd name="connsiteX9" fmla="*/ 0 w 2303529"/>
              <a:gd name="connsiteY9" fmla="*/ 2743200 h 2743200"/>
              <a:gd name="connsiteX10" fmla="*/ 8627 w 2303529"/>
              <a:gd name="connsiteY10" fmla="*/ 0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3529" h="2743200">
                <a:moveTo>
                  <a:pt x="1268083" y="1483743"/>
                </a:moveTo>
                <a:lnTo>
                  <a:pt x="586596" y="1483743"/>
                </a:lnTo>
                <a:lnTo>
                  <a:pt x="586596" y="707366"/>
                </a:lnTo>
                <a:lnTo>
                  <a:pt x="2018581" y="707366"/>
                </a:lnTo>
                <a:lnTo>
                  <a:pt x="2018581" y="2355011"/>
                </a:lnTo>
                <a:lnTo>
                  <a:pt x="353683" y="2355011"/>
                </a:lnTo>
                <a:lnTo>
                  <a:pt x="353683" y="414068"/>
                </a:lnTo>
                <a:lnTo>
                  <a:pt x="2286000" y="405441"/>
                </a:lnTo>
                <a:lnTo>
                  <a:pt x="2303529" y="2717822"/>
                </a:lnTo>
                <a:lnTo>
                  <a:pt x="0" y="2743200"/>
                </a:lnTo>
                <a:cubicBezTo>
                  <a:pt x="2876" y="1828800"/>
                  <a:pt x="5751" y="914400"/>
                  <a:pt x="8627" y="0"/>
                </a:cubicBezTo>
              </a:path>
            </a:pathLst>
          </a:custGeom>
          <a:ln w="31750">
            <a:solidFill>
              <a:srgbClr val="0000FF"/>
            </a:solidFill>
            <a:prstDash val="sysDas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61" name="Straight Arrow Connector 60"/>
          <p:cNvCxnSpPr/>
          <p:nvPr/>
        </p:nvCxnSpPr>
        <p:spPr>
          <a:xfrm flipV="1">
            <a:off x="4788024" y="2636912"/>
            <a:ext cx="0" cy="57606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4788024" y="2636912"/>
            <a:ext cx="1296144" cy="838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6084168" y="2708920"/>
            <a:ext cx="0" cy="144016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a:off x="4572000" y="4149080"/>
            <a:ext cx="1440160"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V="1">
            <a:off x="4572000" y="2348880"/>
            <a:ext cx="0" cy="1728192"/>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4644008" y="2348880"/>
            <a:ext cx="1656184"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6372200" y="2420888"/>
            <a:ext cx="0" cy="201622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H="1">
            <a:off x="4283968" y="4509120"/>
            <a:ext cx="2088232"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V="1">
            <a:off x="4211960" y="1988840"/>
            <a:ext cx="0" cy="2448272"/>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86" name="Left Brace 85"/>
          <p:cNvSpPr/>
          <p:nvPr/>
        </p:nvSpPr>
        <p:spPr>
          <a:xfrm rot="16200000">
            <a:off x="5040052" y="4473116"/>
            <a:ext cx="432048" cy="2808312"/>
          </a:xfrm>
          <a:prstGeom prst="lef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7" name="TextBox 86"/>
          <p:cNvSpPr txBox="1"/>
          <p:nvPr/>
        </p:nvSpPr>
        <p:spPr>
          <a:xfrm>
            <a:off x="3563888" y="6093296"/>
            <a:ext cx="3456384" cy="369332"/>
          </a:xfrm>
          <a:prstGeom prst="rect">
            <a:avLst/>
          </a:prstGeom>
          <a:noFill/>
        </p:spPr>
        <p:txBody>
          <a:bodyPr wrap="square" rtlCol="0">
            <a:spAutoFit/>
          </a:bodyPr>
          <a:lstStyle/>
          <a:p>
            <a:r>
              <a:rPr lang="en-GB" dirty="0">
                <a:solidFill>
                  <a:srgbClr val="0000FF"/>
                </a:solidFill>
              </a:rPr>
              <a:t>Qs = Short – run supply curves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a:off x="3355968" y="5173647"/>
            <a:ext cx="3816350" cy="1588"/>
          </a:xfrm>
          <a:prstGeom prst="line">
            <a:avLst/>
          </a:prstGeom>
          <a:noFill/>
          <a:ln w="63500">
            <a:solidFill>
              <a:srgbClr val="0000FF"/>
            </a:solidFill>
            <a:round/>
            <a:headEnd/>
            <a:tailEnd type="triangle" w="med" len="med"/>
          </a:ln>
        </p:spPr>
        <p:txBody>
          <a:bodyPr/>
          <a:lstStyle/>
          <a:p>
            <a:endParaRPr lang="en-GB"/>
          </a:p>
        </p:txBody>
      </p:sp>
      <p:sp>
        <p:nvSpPr>
          <p:cNvPr id="4" name="Line 5"/>
          <p:cNvSpPr>
            <a:spLocks noChangeShapeType="1"/>
          </p:cNvSpPr>
          <p:nvPr/>
        </p:nvSpPr>
        <p:spPr bwMode="auto">
          <a:xfrm>
            <a:off x="3635896" y="2420888"/>
            <a:ext cx="3384375" cy="1800200"/>
          </a:xfrm>
          <a:prstGeom prst="line">
            <a:avLst/>
          </a:prstGeom>
          <a:noFill/>
          <a:ln w="63500">
            <a:solidFill>
              <a:srgbClr val="0000FF"/>
            </a:solidFill>
            <a:round/>
            <a:headEnd/>
            <a:tailEnd/>
          </a:ln>
        </p:spPr>
        <p:txBody>
          <a:bodyPr/>
          <a:lstStyle/>
          <a:p>
            <a:endParaRPr lang="en-GB"/>
          </a:p>
        </p:txBody>
      </p:sp>
      <p:sp>
        <p:nvSpPr>
          <p:cNvPr id="5" name="Text Box 6"/>
          <p:cNvSpPr txBox="1">
            <a:spLocks noChangeArrowheads="1"/>
          </p:cNvSpPr>
          <p:nvPr/>
        </p:nvSpPr>
        <p:spPr bwMode="auto">
          <a:xfrm>
            <a:off x="2843808" y="548680"/>
            <a:ext cx="1152128" cy="36933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Price (£)</a:t>
            </a:r>
          </a:p>
        </p:txBody>
      </p:sp>
      <p:sp>
        <p:nvSpPr>
          <p:cNvPr id="6" name="Text Box 7"/>
          <p:cNvSpPr txBox="1">
            <a:spLocks noChangeArrowheads="1"/>
          </p:cNvSpPr>
          <p:nvPr/>
        </p:nvSpPr>
        <p:spPr bwMode="auto">
          <a:xfrm>
            <a:off x="6876256" y="5229200"/>
            <a:ext cx="2124744" cy="584775"/>
          </a:xfrm>
          <a:prstGeom prst="rect">
            <a:avLst/>
          </a:prstGeom>
          <a:noFill/>
          <a:ln w="57150">
            <a:noFill/>
            <a:miter lim="800000"/>
            <a:headEnd/>
            <a:tailEnd/>
          </a:ln>
        </p:spPr>
        <p:txBody>
          <a:bodyPr wrap="square">
            <a:spAutoFit/>
          </a:bodyPr>
          <a:lstStyle/>
          <a:p>
            <a:pPr>
              <a:spcBef>
                <a:spcPct val="50000"/>
              </a:spcBef>
            </a:pPr>
            <a:r>
              <a:rPr lang="en-GB" sz="1600" dirty="0">
                <a:solidFill>
                  <a:srgbClr val="0066FF"/>
                </a:solidFill>
              </a:rPr>
              <a:t>Quantity Demanded and Supplied</a:t>
            </a:r>
          </a:p>
        </p:txBody>
      </p:sp>
      <p:sp>
        <p:nvSpPr>
          <p:cNvPr id="7" name="Line 5"/>
          <p:cNvSpPr>
            <a:spLocks noChangeShapeType="1"/>
          </p:cNvSpPr>
          <p:nvPr/>
        </p:nvSpPr>
        <p:spPr bwMode="auto">
          <a:xfrm flipV="1">
            <a:off x="4716016" y="1556791"/>
            <a:ext cx="1368152" cy="3456383"/>
          </a:xfrm>
          <a:prstGeom prst="line">
            <a:avLst/>
          </a:prstGeom>
          <a:noFill/>
          <a:ln w="63500">
            <a:solidFill>
              <a:srgbClr val="0000FF"/>
            </a:solidFill>
            <a:round/>
            <a:headEnd/>
            <a:tailEnd/>
          </a:ln>
        </p:spPr>
        <p:txBody>
          <a:bodyPr/>
          <a:lstStyle/>
          <a:p>
            <a:endParaRPr lang="en-GB"/>
          </a:p>
        </p:txBody>
      </p:sp>
      <p:cxnSp>
        <p:nvCxnSpPr>
          <p:cNvPr id="11" name="Straight Connector 10"/>
          <p:cNvCxnSpPr/>
          <p:nvPr/>
        </p:nvCxnSpPr>
        <p:spPr>
          <a:xfrm>
            <a:off x="5292080" y="3284984"/>
            <a:ext cx="144016"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92080" y="3284984"/>
            <a:ext cx="0" cy="216024"/>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652120" y="2636912"/>
            <a:ext cx="0" cy="252028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1880" y="1988840"/>
            <a:ext cx="648072" cy="461665"/>
          </a:xfrm>
          <a:prstGeom prst="rect">
            <a:avLst/>
          </a:prstGeom>
          <a:noFill/>
        </p:spPr>
        <p:txBody>
          <a:bodyPr wrap="square" rtlCol="0">
            <a:spAutoFit/>
          </a:bodyPr>
          <a:lstStyle/>
          <a:p>
            <a:r>
              <a:rPr lang="en-GB" sz="2400" dirty="0">
                <a:solidFill>
                  <a:srgbClr val="0066FF"/>
                </a:solidFill>
              </a:rPr>
              <a:t>D</a:t>
            </a:r>
            <a:endParaRPr lang="en-GB" sz="2400" baseline="-25000" dirty="0">
              <a:solidFill>
                <a:srgbClr val="0066FF"/>
              </a:solidFill>
            </a:endParaRPr>
          </a:p>
        </p:txBody>
      </p:sp>
      <p:sp>
        <p:nvSpPr>
          <p:cNvPr id="18" name="TextBox 17"/>
          <p:cNvSpPr txBox="1"/>
          <p:nvPr/>
        </p:nvSpPr>
        <p:spPr>
          <a:xfrm>
            <a:off x="3707904" y="5229200"/>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S1</a:t>
            </a:r>
          </a:p>
        </p:txBody>
      </p:sp>
      <p:sp>
        <p:nvSpPr>
          <p:cNvPr id="19" name="TextBox 18"/>
          <p:cNvSpPr txBox="1"/>
          <p:nvPr/>
        </p:nvSpPr>
        <p:spPr>
          <a:xfrm>
            <a:off x="5580112" y="5157192"/>
            <a:ext cx="648072"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S2</a:t>
            </a:r>
            <a:r>
              <a:rPr lang="en-GB" sz="1400" dirty="0">
                <a:solidFill>
                  <a:srgbClr val="0066FF"/>
                </a:solidFill>
              </a:rPr>
              <a:t> </a:t>
            </a:r>
          </a:p>
        </p:txBody>
      </p:sp>
      <p:sp>
        <p:nvSpPr>
          <p:cNvPr id="20" name="TextBox 19"/>
          <p:cNvSpPr txBox="1"/>
          <p:nvPr/>
        </p:nvSpPr>
        <p:spPr>
          <a:xfrm>
            <a:off x="5940152" y="1124744"/>
            <a:ext cx="1296144" cy="461665"/>
          </a:xfrm>
          <a:prstGeom prst="rect">
            <a:avLst/>
          </a:prstGeom>
          <a:noFill/>
        </p:spPr>
        <p:txBody>
          <a:bodyPr wrap="square" rtlCol="0">
            <a:spAutoFit/>
          </a:bodyPr>
          <a:lstStyle/>
          <a:p>
            <a:r>
              <a:rPr lang="en-GB" sz="2400" dirty="0" err="1">
                <a:solidFill>
                  <a:srgbClr val="0066FF"/>
                </a:solidFill>
              </a:rPr>
              <a:t>S</a:t>
            </a:r>
            <a:r>
              <a:rPr lang="en-GB" sz="2400" baseline="-25000" dirty="0" err="1">
                <a:solidFill>
                  <a:srgbClr val="0066FF"/>
                </a:solidFill>
              </a:rPr>
              <a:t>long</a:t>
            </a:r>
            <a:r>
              <a:rPr lang="en-GB" sz="2400" baseline="-25000" dirty="0">
                <a:solidFill>
                  <a:srgbClr val="0066FF"/>
                </a:solidFill>
              </a:rPr>
              <a:t>-run</a:t>
            </a:r>
          </a:p>
        </p:txBody>
      </p:sp>
      <p:sp>
        <p:nvSpPr>
          <p:cNvPr id="25" name="TextBox 24"/>
          <p:cNvSpPr txBox="1"/>
          <p:nvPr/>
        </p:nvSpPr>
        <p:spPr>
          <a:xfrm>
            <a:off x="2987824" y="2492896"/>
            <a:ext cx="504056" cy="307777"/>
          </a:xfrm>
          <a:prstGeom prst="rect">
            <a:avLst/>
          </a:prstGeom>
          <a:noFill/>
        </p:spPr>
        <p:txBody>
          <a:bodyPr wrap="square" rtlCol="0">
            <a:spAutoFit/>
          </a:bodyPr>
          <a:lstStyle/>
          <a:p>
            <a:r>
              <a:rPr lang="en-GB" sz="1400" dirty="0">
                <a:solidFill>
                  <a:srgbClr val="0000FF"/>
                </a:solidFill>
              </a:rPr>
              <a:t>P</a:t>
            </a:r>
            <a:r>
              <a:rPr lang="en-GB" sz="1400" baseline="-25000" dirty="0">
                <a:solidFill>
                  <a:srgbClr val="0000FF"/>
                </a:solidFill>
              </a:rPr>
              <a:t>1</a:t>
            </a:r>
            <a:endParaRPr lang="en-GB" sz="1400" dirty="0">
              <a:solidFill>
                <a:srgbClr val="0000FF"/>
              </a:solidFill>
            </a:endParaRPr>
          </a:p>
        </p:txBody>
      </p:sp>
      <p:cxnSp>
        <p:nvCxnSpPr>
          <p:cNvPr id="28" name="Straight Connector 27"/>
          <p:cNvCxnSpPr/>
          <p:nvPr/>
        </p:nvCxnSpPr>
        <p:spPr>
          <a:xfrm>
            <a:off x="3419872" y="3356992"/>
            <a:ext cx="1944216" cy="0"/>
          </a:xfrm>
          <a:prstGeom prst="line">
            <a:avLst/>
          </a:prstGeom>
          <a:ln w="254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5364088" y="3356992"/>
            <a:ext cx="0" cy="1800200"/>
          </a:xfrm>
          <a:prstGeom prst="line">
            <a:avLst/>
          </a:prstGeom>
          <a:ln w="254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004048" y="5157192"/>
            <a:ext cx="576064" cy="369332"/>
          </a:xfrm>
          <a:prstGeom prst="rect">
            <a:avLst/>
          </a:prstGeom>
          <a:noFill/>
        </p:spPr>
        <p:txBody>
          <a:bodyPr wrap="square" rtlCol="0">
            <a:spAutoFit/>
          </a:bodyPr>
          <a:lstStyle/>
          <a:p>
            <a:r>
              <a:rPr lang="en-GB" dirty="0">
                <a:solidFill>
                  <a:srgbClr val="0066FF"/>
                </a:solidFill>
              </a:rPr>
              <a:t>Q</a:t>
            </a:r>
            <a:r>
              <a:rPr lang="en-GB" baseline="-25000" dirty="0">
                <a:solidFill>
                  <a:srgbClr val="0066FF"/>
                </a:solidFill>
              </a:rPr>
              <a:t>E</a:t>
            </a:r>
          </a:p>
        </p:txBody>
      </p:sp>
      <p:sp>
        <p:nvSpPr>
          <p:cNvPr id="27" name="TextBox 26"/>
          <p:cNvSpPr txBox="1"/>
          <p:nvPr/>
        </p:nvSpPr>
        <p:spPr>
          <a:xfrm>
            <a:off x="2699792" y="3140968"/>
            <a:ext cx="504056" cy="369332"/>
          </a:xfrm>
          <a:prstGeom prst="rect">
            <a:avLst/>
          </a:prstGeom>
          <a:noFill/>
        </p:spPr>
        <p:txBody>
          <a:bodyPr wrap="square" rtlCol="0">
            <a:spAutoFit/>
          </a:bodyPr>
          <a:lstStyle/>
          <a:p>
            <a:r>
              <a:rPr lang="en-GB" dirty="0" err="1">
                <a:solidFill>
                  <a:srgbClr val="0000FF"/>
                </a:solidFill>
              </a:rPr>
              <a:t>P</a:t>
            </a:r>
            <a:r>
              <a:rPr lang="en-GB" baseline="-25000" dirty="0" err="1">
                <a:solidFill>
                  <a:srgbClr val="0000FF"/>
                </a:solidFill>
              </a:rPr>
              <a:t>e</a:t>
            </a:r>
            <a:endParaRPr lang="en-GB" dirty="0">
              <a:solidFill>
                <a:srgbClr val="0000FF"/>
              </a:solidFill>
            </a:endParaRPr>
          </a:p>
        </p:txBody>
      </p:sp>
      <p:cxnSp>
        <p:nvCxnSpPr>
          <p:cNvPr id="34" name="Straight Connector 33"/>
          <p:cNvCxnSpPr/>
          <p:nvPr/>
        </p:nvCxnSpPr>
        <p:spPr>
          <a:xfrm>
            <a:off x="3347864" y="3501008"/>
            <a:ext cx="2304256"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987824" y="3356992"/>
            <a:ext cx="504056" cy="307777"/>
          </a:xfrm>
          <a:prstGeom prst="rect">
            <a:avLst/>
          </a:prstGeom>
          <a:noFill/>
        </p:spPr>
        <p:txBody>
          <a:bodyPr wrap="square" rtlCol="0">
            <a:spAutoFit/>
          </a:bodyPr>
          <a:lstStyle/>
          <a:p>
            <a:r>
              <a:rPr lang="en-GB" sz="1400" dirty="0">
                <a:solidFill>
                  <a:srgbClr val="0000FF"/>
                </a:solidFill>
              </a:rPr>
              <a:t>P</a:t>
            </a:r>
            <a:r>
              <a:rPr lang="en-GB" sz="1400" baseline="-25000" dirty="0">
                <a:solidFill>
                  <a:srgbClr val="0000FF"/>
                </a:solidFill>
              </a:rPr>
              <a:t>2</a:t>
            </a:r>
            <a:endParaRPr lang="en-GB" sz="1400" dirty="0">
              <a:solidFill>
                <a:srgbClr val="0000FF"/>
              </a:solidFill>
            </a:endParaRPr>
          </a:p>
        </p:txBody>
      </p:sp>
      <p:cxnSp>
        <p:nvCxnSpPr>
          <p:cNvPr id="36" name="Straight Connector 35"/>
          <p:cNvCxnSpPr/>
          <p:nvPr/>
        </p:nvCxnSpPr>
        <p:spPr>
          <a:xfrm>
            <a:off x="3995936" y="2636912"/>
            <a:ext cx="0" cy="259228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220072" y="5157192"/>
            <a:ext cx="576064" cy="307777"/>
          </a:xfrm>
          <a:prstGeom prst="rect">
            <a:avLst/>
          </a:prstGeom>
          <a:noFill/>
        </p:spPr>
        <p:txBody>
          <a:bodyPr wrap="square" rtlCol="0">
            <a:spAutoFit/>
          </a:bodyPr>
          <a:lstStyle/>
          <a:p>
            <a:r>
              <a:rPr lang="en-GB" sz="1400" dirty="0">
                <a:solidFill>
                  <a:srgbClr val="0066FF"/>
                </a:solidFill>
              </a:rPr>
              <a:t>Q</a:t>
            </a:r>
            <a:r>
              <a:rPr lang="en-GB" sz="1400" baseline="-25000" dirty="0">
                <a:solidFill>
                  <a:srgbClr val="0066FF"/>
                </a:solidFill>
              </a:rPr>
              <a:t>S3</a:t>
            </a:r>
          </a:p>
        </p:txBody>
      </p:sp>
      <p:cxnSp>
        <p:nvCxnSpPr>
          <p:cNvPr id="39" name="Straight Connector 38"/>
          <p:cNvCxnSpPr/>
          <p:nvPr/>
        </p:nvCxnSpPr>
        <p:spPr>
          <a:xfrm>
            <a:off x="3419872" y="3284984"/>
            <a:ext cx="201622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987824" y="2996952"/>
            <a:ext cx="504056" cy="369332"/>
          </a:xfrm>
          <a:prstGeom prst="rect">
            <a:avLst/>
          </a:prstGeom>
          <a:noFill/>
        </p:spPr>
        <p:txBody>
          <a:bodyPr wrap="square" rtlCol="0">
            <a:spAutoFit/>
          </a:bodyPr>
          <a:lstStyle/>
          <a:p>
            <a:r>
              <a:rPr lang="en-GB" dirty="0">
                <a:solidFill>
                  <a:srgbClr val="0000FF"/>
                </a:solidFill>
              </a:rPr>
              <a:t>P</a:t>
            </a:r>
            <a:r>
              <a:rPr lang="en-GB" baseline="-25000" dirty="0">
                <a:solidFill>
                  <a:srgbClr val="0000FF"/>
                </a:solidFill>
              </a:rPr>
              <a:t>3</a:t>
            </a:r>
            <a:endParaRPr lang="en-GB" dirty="0">
              <a:solidFill>
                <a:srgbClr val="0000FF"/>
              </a:solidFill>
            </a:endParaRPr>
          </a:p>
        </p:txBody>
      </p:sp>
      <p:cxnSp>
        <p:nvCxnSpPr>
          <p:cNvPr id="43" name="Straight Connector 42"/>
          <p:cNvCxnSpPr/>
          <p:nvPr/>
        </p:nvCxnSpPr>
        <p:spPr>
          <a:xfrm>
            <a:off x="5436096" y="3356992"/>
            <a:ext cx="0" cy="180020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347864" y="2636912"/>
            <a:ext cx="2304256"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5364088" y="3429000"/>
            <a:ext cx="216024"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V="1">
            <a:off x="4067944" y="2636912"/>
            <a:ext cx="0" cy="57606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V="1">
            <a:off x="4139952" y="2708920"/>
            <a:ext cx="1440160" cy="838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flipH="1">
            <a:off x="3995936" y="3284984"/>
            <a:ext cx="1440160"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5580112" y="2852936"/>
            <a:ext cx="0" cy="57606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flipV="1">
            <a:off x="5292080" y="3356992"/>
            <a:ext cx="0" cy="216024"/>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86" name="Left Brace 85"/>
          <p:cNvSpPr/>
          <p:nvPr/>
        </p:nvSpPr>
        <p:spPr>
          <a:xfrm rot="16200000">
            <a:off x="4608004" y="4617132"/>
            <a:ext cx="432048" cy="2376264"/>
          </a:xfrm>
          <a:prstGeom prst="leftBrace">
            <a:avLst/>
          </a:prstGeom>
          <a:ln>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7" name="TextBox 86"/>
          <p:cNvSpPr txBox="1"/>
          <p:nvPr/>
        </p:nvSpPr>
        <p:spPr>
          <a:xfrm>
            <a:off x="3563888" y="6093296"/>
            <a:ext cx="3456384" cy="369332"/>
          </a:xfrm>
          <a:prstGeom prst="rect">
            <a:avLst/>
          </a:prstGeom>
          <a:noFill/>
        </p:spPr>
        <p:txBody>
          <a:bodyPr wrap="square" rtlCol="0">
            <a:spAutoFit/>
          </a:bodyPr>
          <a:lstStyle/>
          <a:p>
            <a:r>
              <a:rPr lang="en-GB" dirty="0">
                <a:solidFill>
                  <a:srgbClr val="0000FF"/>
                </a:solidFill>
              </a:rPr>
              <a:t>Qs = Short – run supply curves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flipV="1">
            <a:off x="3355968" y="925497"/>
            <a:ext cx="0" cy="4248150"/>
          </a:xfrm>
          <a:prstGeom prst="line">
            <a:avLst/>
          </a:prstGeom>
          <a:noFill/>
          <a:ln w="63500">
            <a:solidFill>
              <a:srgbClr val="0000FF"/>
            </a:solidFill>
            <a:round/>
            <a:headEnd/>
            <a:tailEnd type="triangle" w="med" len="med"/>
          </a:ln>
        </p:spPr>
        <p:txBody>
          <a:bodyPr/>
          <a:lstStyle/>
          <a:p>
            <a:endParaRPr lang="en-GB"/>
          </a:p>
        </p:txBody>
      </p:sp>
      <p:sp>
        <p:nvSpPr>
          <p:cNvPr id="3" name="Line 4"/>
          <p:cNvSpPr>
            <a:spLocks noChangeShapeType="1"/>
          </p:cNvSpPr>
          <p:nvPr/>
        </p:nvSpPr>
        <p:spPr bwMode="auto">
          <a:xfrm flipV="1">
            <a:off x="3355968" y="5157192"/>
            <a:ext cx="5176472" cy="16455"/>
          </a:xfrm>
          <a:prstGeom prst="line">
            <a:avLst/>
          </a:prstGeom>
          <a:noFill/>
          <a:ln w="63500">
            <a:solidFill>
              <a:srgbClr val="0000FF"/>
            </a:solidFill>
            <a:round/>
            <a:headEnd/>
            <a:tailEnd type="triangle" w="med" len="med"/>
          </a:ln>
        </p:spPr>
        <p:txBody>
          <a:bodyPr/>
          <a:lstStyle/>
          <a:p>
            <a:endParaRPr lang="en-GB"/>
          </a:p>
        </p:txBody>
      </p:sp>
      <p:sp>
        <p:nvSpPr>
          <p:cNvPr id="5" name="Text Box 6"/>
          <p:cNvSpPr txBox="1">
            <a:spLocks noChangeArrowheads="1"/>
          </p:cNvSpPr>
          <p:nvPr/>
        </p:nvSpPr>
        <p:spPr bwMode="auto">
          <a:xfrm>
            <a:off x="1547664" y="764704"/>
            <a:ext cx="1800200" cy="646331"/>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Total Cost and Total Revenue</a:t>
            </a:r>
          </a:p>
        </p:txBody>
      </p:sp>
      <p:sp>
        <p:nvSpPr>
          <p:cNvPr id="6" name="Text Box 7"/>
          <p:cNvSpPr txBox="1">
            <a:spLocks noChangeArrowheads="1"/>
          </p:cNvSpPr>
          <p:nvPr/>
        </p:nvSpPr>
        <p:spPr bwMode="auto">
          <a:xfrm>
            <a:off x="7452320" y="5157192"/>
            <a:ext cx="1084110" cy="366712"/>
          </a:xfrm>
          <a:prstGeom prst="rect">
            <a:avLst/>
          </a:prstGeom>
          <a:noFill/>
          <a:ln w="57150">
            <a:noFill/>
            <a:miter lim="800000"/>
            <a:headEnd/>
            <a:tailEnd/>
          </a:ln>
        </p:spPr>
        <p:txBody>
          <a:bodyPr wrap="square">
            <a:spAutoFit/>
          </a:bodyPr>
          <a:lstStyle/>
          <a:p>
            <a:pPr>
              <a:spcBef>
                <a:spcPct val="50000"/>
              </a:spcBef>
            </a:pPr>
            <a:r>
              <a:rPr lang="en-GB" dirty="0">
                <a:solidFill>
                  <a:srgbClr val="0066FF"/>
                </a:solidFill>
              </a:rPr>
              <a:t>Output</a:t>
            </a:r>
          </a:p>
        </p:txBody>
      </p:sp>
      <p:sp>
        <p:nvSpPr>
          <p:cNvPr id="7" name="TextBox 6"/>
          <p:cNvSpPr txBox="1"/>
          <p:nvPr/>
        </p:nvSpPr>
        <p:spPr>
          <a:xfrm>
            <a:off x="6804248" y="1052736"/>
            <a:ext cx="1944216" cy="461665"/>
          </a:xfrm>
          <a:prstGeom prst="rect">
            <a:avLst/>
          </a:prstGeom>
          <a:noFill/>
        </p:spPr>
        <p:txBody>
          <a:bodyPr wrap="square" rtlCol="0">
            <a:spAutoFit/>
          </a:bodyPr>
          <a:lstStyle/>
          <a:p>
            <a:r>
              <a:rPr lang="en-GB" sz="2400" b="1" dirty="0">
                <a:solidFill>
                  <a:srgbClr val="FF0000"/>
                </a:solidFill>
              </a:rPr>
              <a:t>Total Cost</a:t>
            </a:r>
            <a:endParaRPr lang="en-GB" sz="1600" b="1" dirty="0">
              <a:solidFill>
                <a:srgbClr val="FF0000"/>
              </a:solidFill>
            </a:endParaRPr>
          </a:p>
        </p:txBody>
      </p:sp>
      <p:sp>
        <p:nvSpPr>
          <p:cNvPr id="8" name="TextBox 7"/>
          <p:cNvSpPr txBox="1"/>
          <p:nvPr/>
        </p:nvSpPr>
        <p:spPr>
          <a:xfrm>
            <a:off x="7524328" y="2564904"/>
            <a:ext cx="1476672" cy="830997"/>
          </a:xfrm>
          <a:prstGeom prst="rect">
            <a:avLst/>
          </a:prstGeom>
          <a:noFill/>
        </p:spPr>
        <p:txBody>
          <a:bodyPr wrap="square" rtlCol="0">
            <a:spAutoFit/>
          </a:bodyPr>
          <a:lstStyle/>
          <a:p>
            <a:r>
              <a:rPr lang="en-GB" sz="2400" b="1" dirty="0">
                <a:solidFill>
                  <a:srgbClr val="0066FF"/>
                </a:solidFill>
              </a:rPr>
              <a:t>Total Revenue</a:t>
            </a:r>
            <a:endParaRPr lang="en-GB" sz="1600" b="1" dirty="0">
              <a:solidFill>
                <a:srgbClr val="0066FF"/>
              </a:solidFill>
            </a:endParaRPr>
          </a:p>
        </p:txBody>
      </p:sp>
      <p:sp>
        <p:nvSpPr>
          <p:cNvPr id="10" name="Freeform 9"/>
          <p:cNvSpPr/>
          <p:nvPr/>
        </p:nvSpPr>
        <p:spPr>
          <a:xfrm>
            <a:off x="3491880" y="1518248"/>
            <a:ext cx="3383373" cy="2270791"/>
          </a:xfrm>
          <a:custGeom>
            <a:avLst/>
            <a:gdLst>
              <a:gd name="connsiteX0" fmla="*/ 0 w 3209027"/>
              <a:gd name="connsiteY0" fmla="*/ 2182483 h 2251494"/>
              <a:gd name="connsiteX1" fmla="*/ 1544129 w 3209027"/>
              <a:gd name="connsiteY1" fmla="*/ 2147977 h 2251494"/>
              <a:gd name="connsiteX2" fmla="*/ 2708695 w 3209027"/>
              <a:gd name="connsiteY2" fmla="*/ 1561381 h 2251494"/>
              <a:gd name="connsiteX3" fmla="*/ 3209027 w 3209027"/>
              <a:gd name="connsiteY3" fmla="*/ 0 h 2251494"/>
            </a:gdLst>
            <a:ahLst/>
            <a:cxnLst>
              <a:cxn ang="0">
                <a:pos x="connsiteX0" y="connsiteY0"/>
              </a:cxn>
              <a:cxn ang="0">
                <a:pos x="connsiteX1" y="connsiteY1"/>
              </a:cxn>
              <a:cxn ang="0">
                <a:pos x="connsiteX2" y="connsiteY2"/>
              </a:cxn>
              <a:cxn ang="0">
                <a:pos x="connsiteX3" y="connsiteY3"/>
              </a:cxn>
            </a:cxnLst>
            <a:rect l="l" t="t" r="r" b="b"/>
            <a:pathLst>
              <a:path w="3209027" h="2251494">
                <a:moveTo>
                  <a:pt x="0" y="2182483"/>
                </a:moveTo>
                <a:cubicBezTo>
                  <a:pt x="546340" y="2216988"/>
                  <a:pt x="1092680" y="2251494"/>
                  <a:pt x="1544129" y="2147977"/>
                </a:cubicBezTo>
                <a:cubicBezTo>
                  <a:pt x="1995578" y="2044460"/>
                  <a:pt x="2431212" y="1919377"/>
                  <a:pt x="2708695" y="1561381"/>
                </a:cubicBezTo>
                <a:cubicBezTo>
                  <a:pt x="2986178" y="1203385"/>
                  <a:pt x="3097602" y="601692"/>
                  <a:pt x="3209027" y="0"/>
                </a:cubicBezTo>
              </a:path>
            </a:pathLst>
          </a:custGeom>
          <a:ln w="412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Freeform 10"/>
          <p:cNvSpPr/>
          <p:nvPr/>
        </p:nvSpPr>
        <p:spPr>
          <a:xfrm>
            <a:off x="3709358" y="1398917"/>
            <a:ext cx="4114800" cy="2517475"/>
          </a:xfrm>
          <a:custGeom>
            <a:avLst/>
            <a:gdLst>
              <a:gd name="connsiteX0" fmla="*/ 0 w 4114800"/>
              <a:gd name="connsiteY0" fmla="*/ 2517475 h 2517475"/>
              <a:gd name="connsiteX1" fmla="*/ 483080 w 4114800"/>
              <a:gd name="connsiteY1" fmla="*/ 1206260 h 2517475"/>
              <a:gd name="connsiteX2" fmla="*/ 1371600 w 4114800"/>
              <a:gd name="connsiteY2" fmla="*/ 378125 h 2517475"/>
              <a:gd name="connsiteX3" fmla="*/ 2096219 w 4114800"/>
              <a:gd name="connsiteY3" fmla="*/ 15815 h 2517475"/>
              <a:gd name="connsiteX4" fmla="*/ 2958861 w 4114800"/>
              <a:gd name="connsiteY4" fmla="*/ 283234 h 2517475"/>
              <a:gd name="connsiteX5" fmla="*/ 4114800 w 4114800"/>
              <a:gd name="connsiteY5" fmla="*/ 1292525 h 251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800" h="2517475">
                <a:moveTo>
                  <a:pt x="0" y="2517475"/>
                </a:moveTo>
                <a:cubicBezTo>
                  <a:pt x="127240" y="2040146"/>
                  <a:pt x="254480" y="1562818"/>
                  <a:pt x="483080" y="1206260"/>
                </a:cubicBezTo>
                <a:cubicBezTo>
                  <a:pt x="711680" y="849702"/>
                  <a:pt x="1102744" y="576532"/>
                  <a:pt x="1371600" y="378125"/>
                </a:cubicBezTo>
                <a:cubicBezTo>
                  <a:pt x="1640456" y="179718"/>
                  <a:pt x="1831676" y="31630"/>
                  <a:pt x="2096219" y="15815"/>
                </a:cubicBezTo>
                <a:cubicBezTo>
                  <a:pt x="2360763" y="0"/>
                  <a:pt x="2622431" y="70449"/>
                  <a:pt x="2958861" y="283234"/>
                </a:cubicBezTo>
                <a:cubicBezTo>
                  <a:pt x="3295291" y="496019"/>
                  <a:pt x="3705045" y="894272"/>
                  <a:pt x="4114800" y="1292525"/>
                </a:cubicBezTo>
              </a:path>
            </a:pathLst>
          </a:custGeom>
          <a:ln w="635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Freeform 11"/>
          <p:cNvSpPr/>
          <p:nvPr/>
        </p:nvSpPr>
        <p:spPr>
          <a:xfrm>
            <a:off x="3766868" y="1434861"/>
            <a:ext cx="3056627" cy="2406770"/>
          </a:xfrm>
          <a:custGeom>
            <a:avLst/>
            <a:gdLst>
              <a:gd name="connsiteX0" fmla="*/ 54634 w 3056627"/>
              <a:gd name="connsiteY0" fmla="*/ 2257245 h 2406770"/>
              <a:gd name="connsiteX1" fmla="*/ 322053 w 3056627"/>
              <a:gd name="connsiteY1" fmla="*/ 1403230 h 2406770"/>
              <a:gd name="connsiteX2" fmla="*/ 865517 w 3056627"/>
              <a:gd name="connsiteY2" fmla="*/ 738996 h 2406770"/>
              <a:gd name="connsiteX3" fmla="*/ 1659147 w 3056627"/>
              <a:gd name="connsiteY3" fmla="*/ 135147 h 2406770"/>
              <a:gd name="connsiteX4" fmla="*/ 2030083 w 3056627"/>
              <a:gd name="connsiteY4" fmla="*/ 14377 h 2406770"/>
              <a:gd name="connsiteX5" fmla="*/ 2392392 w 3056627"/>
              <a:gd name="connsiteY5" fmla="*/ 48882 h 2406770"/>
              <a:gd name="connsiteX6" fmla="*/ 2771955 w 3056627"/>
              <a:gd name="connsiteY6" fmla="*/ 204158 h 2406770"/>
              <a:gd name="connsiteX7" fmla="*/ 3039374 w 3056627"/>
              <a:gd name="connsiteY7" fmla="*/ 368060 h 2406770"/>
              <a:gd name="connsiteX8" fmla="*/ 2875472 w 3056627"/>
              <a:gd name="connsiteY8" fmla="*/ 1023667 h 2406770"/>
              <a:gd name="connsiteX9" fmla="*/ 2616679 w 3056627"/>
              <a:gd name="connsiteY9" fmla="*/ 1610264 h 2406770"/>
              <a:gd name="connsiteX10" fmla="*/ 2159479 w 3056627"/>
              <a:gd name="connsiteY10" fmla="*/ 1981199 h 2406770"/>
              <a:gd name="connsiteX11" fmla="*/ 1374475 w 3056627"/>
              <a:gd name="connsiteY11" fmla="*/ 2239992 h 2406770"/>
              <a:gd name="connsiteX12" fmla="*/ 649857 w 3056627"/>
              <a:gd name="connsiteY12" fmla="*/ 2300377 h 2406770"/>
              <a:gd name="connsiteX13" fmla="*/ 54634 w 3056627"/>
              <a:gd name="connsiteY13" fmla="*/ 2257245 h 2406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56627" h="2406770">
                <a:moveTo>
                  <a:pt x="54634" y="2257245"/>
                </a:moveTo>
                <a:cubicBezTo>
                  <a:pt x="0" y="2107721"/>
                  <a:pt x="186906" y="1656271"/>
                  <a:pt x="322053" y="1403230"/>
                </a:cubicBezTo>
                <a:cubicBezTo>
                  <a:pt x="457200" y="1150189"/>
                  <a:pt x="642668" y="950343"/>
                  <a:pt x="865517" y="738996"/>
                </a:cubicBezTo>
                <a:cubicBezTo>
                  <a:pt x="1088366" y="527649"/>
                  <a:pt x="1465053" y="255917"/>
                  <a:pt x="1659147" y="135147"/>
                </a:cubicBezTo>
                <a:cubicBezTo>
                  <a:pt x="1853241" y="14377"/>
                  <a:pt x="1907876" y="28754"/>
                  <a:pt x="2030083" y="14377"/>
                </a:cubicBezTo>
                <a:cubicBezTo>
                  <a:pt x="2152290" y="0"/>
                  <a:pt x="2268747" y="17252"/>
                  <a:pt x="2392392" y="48882"/>
                </a:cubicBezTo>
                <a:cubicBezTo>
                  <a:pt x="2516037" y="80512"/>
                  <a:pt x="2664125" y="150962"/>
                  <a:pt x="2771955" y="204158"/>
                </a:cubicBezTo>
                <a:cubicBezTo>
                  <a:pt x="2879785" y="257354"/>
                  <a:pt x="3022121" y="231475"/>
                  <a:pt x="3039374" y="368060"/>
                </a:cubicBezTo>
                <a:cubicBezTo>
                  <a:pt x="3056627" y="504645"/>
                  <a:pt x="2945921" y="816633"/>
                  <a:pt x="2875472" y="1023667"/>
                </a:cubicBezTo>
                <a:cubicBezTo>
                  <a:pt x="2805023" y="1230701"/>
                  <a:pt x="2736011" y="1450675"/>
                  <a:pt x="2616679" y="1610264"/>
                </a:cubicBezTo>
                <a:cubicBezTo>
                  <a:pt x="2497347" y="1769853"/>
                  <a:pt x="2366513" y="1876244"/>
                  <a:pt x="2159479" y="1981199"/>
                </a:cubicBezTo>
                <a:cubicBezTo>
                  <a:pt x="1952445" y="2086154"/>
                  <a:pt x="1626079" y="2186796"/>
                  <a:pt x="1374475" y="2239992"/>
                </a:cubicBezTo>
                <a:cubicBezTo>
                  <a:pt x="1122871" y="2293188"/>
                  <a:pt x="874144" y="2293188"/>
                  <a:pt x="649857" y="2300377"/>
                </a:cubicBezTo>
                <a:cubicBezTo>
                  <a:pt x="425570" y="2307566"/>
                  <a:pt x="109268" y="2406770"/>
                  <a:pt x="54634" y="2257245"/>
                </a:cubicBezTo>
                <a:close/>
              </a:path>
            </a:pathLst>
          </a:custGeom>
          <a:solidFill>
            <a:srgbClr val="D2E4F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00FF"/>
                </a:solidFill>
              </a:rPr>
              <a:t>Zone of profit</a:t>
            </a:r>
          </a:p>
        </p:txBody>
      </p:sp>
      <p:cxnSp>
        <p:nvCxnSpPr>
          <p:cNvPr id="14" name="Straight Connector 13"/>
          <p:cNvCxnSpPr/>
          <p:nvPr/>
        </p:nvCxnSpPr>
        <p:spPr>
          <a:xfrm>
            <a:off x="5868144" y="1412776"/>
            <a:ext cx="62567" cy="3742460"/>
          </a:xfrm>
          <a:prstGeom prst="line">
            <a:avLst/>
          </a:prstGeom>
          <a:ln w="412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364088" y="5373216"/>
            <a:ext cx="1368152" cy="646331"/>
          </a:xfrm>
          <a:prstGeom prst="rect">
            <a:avLst/>
          </a:prstGeom>
          <a:noFill/>
        </p:spPr>
        <p:txBody>
          <a:bodyPr wrap="square" rtlCol="0">
            <a:spAutoFit/>
          </a:bodyPr>
          <a:lstStyle/>
          <a:p>
            <a:r>
              <a:rPr lang="en-GB" b="1" dirty="0">
                <a:solidFill>
                  <a:srgbClr val="0000FF"/>
                </a:solidFill>
              </a:rPr>
              <a:t>Maximum profit</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5"/>
          <p:cNvSpPr>
            <a:spLocks noChangeShapeType="1"/>
          </p:cNvSpPr>
          <p:nvPr/>
        </p:nvSpPr>
        <p:spPr bwMode="auto">
          <a:xfrm flipV="1">
            <a:off x="755650" y="1556296"/>
            <a:ext cx="0" cy="3384550"/>
          </a:xfrm>
          <a:prstGeom prst="line">
            <a:avLst/>
          </a:prstGeom>
          <a:noFill/>
          <a:ln w="41275">
            <a:solidFill>
              <a:srgbClr val="0000FF"/>
            </a:solidFill>
            <a:round/>
            <a:headEnd/>
            <a:tailEnd type="triangle" w="med" len="med"/>
          </a:ln>
          <a:effectLst/>
        </p:spPr>
        <p:txBody>
          <a:bodyPr/>
          <a:lstStyle/>
          <a:p>
            <a:endParaRPr lang="en-GB"/>
          </a:p>
        </p:txBody>
      </p:sp>
      <p:sp>
        <p:nvSpPr>
          <p:cNvPr id="4" name="Line 6"/>
          <p:cNvSpPr>
            <a:spLocks noChangeShapeType="1"/>
          </p:cNvSpPr>
          <p:nvPr/>
        </p:nvSpPr>
        <p:spPr bwMode="auto">
          <a:xfrm>
            <a:off x="755650" y="4940846"/>
            <a:ext cx="2663825" cy="0"/>
          </a:xfrm>
          <a:prstGeom prst="line">
            <a:avLst/>
          </a:prstGeom>
          <a:noFill/>
          <a:ln w="41275">
            <a:solidFill>
              <a:srgbClr val="0000FF"/>
            </a:solidFill>
            <a:round/>
            <a:headEnd/>
            <a:tailEnd type="triangle" w="med" len="med"/>
          </a:ln>
          <a:effectLst/>
        </p:spPr>
        <p:txBody>
          <a:bodyPr/>
          <a:lstStyle/>
          <a:p>
            <a:endParaRPr lang="en-GB"/>
          </a:p>
        </p:txBody>
      </p:sp>
      <p:sp>
        <p:nvSpPr>
          <p:cNvPr id="5" name="Text Box 7"/>
          <p:cNvSpPr txBox="1">
            <a:spLocks noChangeArrowheads="1"/>
          </p:cNvSpPr>
          <p:nvPr/>
        </p:nvSpPr>
        <p:spPr bwMode="auto">
          <a:xfrm>
            <a:off x="251520" y="1268760"/>
            <a:ext cx="1080120" cy="366712"/>
          </a:xfrm>
          <a:prstGeom prst="rect">
            <a:avLst/>
          </a:prstGeom>
          <a:noFill/>
          <a:ln w="9525">
            <a:noFill/>
            <a:miter lim="800000"/>
            <a:headEnd/>
            <a:tailEnd/>
          </a:ln>
          <a:effectLst/>
        </p:spPr>
        <p:txBody>
          <a:bodyPr wrap="square">
            <a:spAutoFit/>
          </a:bodyPr>
          <a:lstStyle/>
          <a:p>
            <a:pPr>
              <a:spcBef>
                <a:spcPct val="50000"/>
              </a:spcBef>
            </a:pPr>
            <a:r>
              <a:rPr lang="en-GB" dirty="0">
                <a:solidFill>
                  <a:srgbClr val="0000FF"/>
                </a:solidFill>
              </a:rPr>
              <a:t>Profit (£)</a:t>
            </a:r>
          </a:p>
        </p:txBody>
      </p:sp>
      <p:sp>
        <p:nvSpPr>
          <p:cNvPr id="6" name="Text Box 8"/>
          <p:cNvSpPr txBox="1">
            <a:spLocks noChangeArrowheads="1"/>
          </p:cNvSpPr>
          <p:nvPr/>
        </p:nvSpPr>
        <p:spPr bwMode="auto">
          <a:xfrm>
            <a:off x="1908175" y="4940846"/>
            <a:ext cx="1439863" cy="366713"/>
          </a:xfrm>
          <a:prstGeom prst="rect">
            <a:avLst/>
          </a:prstGeom>
          <a:noFill/>
          <a:ln w="9525">
            <a:noFill/>
            <a:miter lim="800000"/>
            <a:headEnd/>
            <a:tailEnd/>
          </a:ln>
          <a:effectLst/>
        </p:spPr>
        <p:txBody>
          <a:bodyPr>
            <a:spAutoFit/>
          </a:bodyPr>
          <a:lstStyle/>
          <a:p>
            <a:pPr>
              <a:spcBef>
                <a:spcPct val="50000"/>
              </a:spcBef>
            </a:pPr>
            <a:r>
              <a:rPr lang="en-GB" dirty="0">
                <a:solidFill>
                  <a:srgbClr val="0000FF"/>
                </a:solidFill>
              </a:rPr>
              <a:t>Growth (%)</a:t>
            </a:r>
          </a:p>
        </p:txBody>
      </p:sp>
      <p:sp>
        <p:nvSpPr>
          <p:cNvPr id="7" name="Line 9"/>
          <p:cNvSpPr>
            <a:spLocks noChangeShapeType="1"/>
          </p:cNvSpPr>
          <p:nvPr/>
        </p:nvSpPr>
        <p:spPr bwMode="auto">
          <a:xfrm flipV="1">
            <a:off x="3635375" y="1627734"/>
            <a:ext cx="0" cy="3384550"/>
          </a:xfrm>
          <a:prstGeom prst="line">
            <a:avLst/>
          </a:prstGeom>
          <a:noFill/>
          <a:ln w="41275">
            <a:solidFill>
              <a:srgbClr val="0000FF"/>
            </a:solidFill>
            <a:round/>
            <a:headEnd/>
            <a:tailEnd type="triangle" w="med" len="med"/>
          </a:ln>
          <a:effectLst/>
        </p:spPr>
        <p:txBody>
          <a:bodyPr/>
          <a:lstStyle/>
          <a:p>
            <a:endParaRPr lang="en-GB"/>
          </a:p>
        </p:txBody>
      </p:sp>
      <p:sp>
        <p:nvSpPr>
          <p:cNvPr id="8" name="Line 10"/>
          <p:cNvSpPr>
            <a:spLocks noChangeShapeType="1"/>
          </p:cNvSpPr>
          <p:nvPr/>
        </p:nvSpPr>
        <p:spPr bwMode="auto">
          <a:xfrm>
            <a:off x="3635375" y="5012284"/>
            <a:ext cx="2663825" cy="0"/>
          </a:xfrm>
          <a:prstGeom prst="line">
            <a:avLst/>
          </a:prstGeom>
          <a:noFill/>
          <a:ln w="41275">
            <a:solidFill>
              <a:srgbClr val="0000FF"/>
            </a:solidFill>
            <a:round/>
            <a:headEnd/>
            <a:tailEnd type="triangle" w="med" len="med"/>
          </a:ln>
          <a:effectLst/>
        </p:spPr>
        <p:txBody>
          <a:bodyPr/>
          <a:lstStyle/>
          <a:p>
            <a:endParaRPr lang="en-GB"/>
          </a:p>
        </p:txBody>
      </p:sp>
      <p:sp>
        <p:nvSpPr>
          <p:cNvPr id="9" name="Text Box 11"/>
          <p:cNvSpPr txBox="1">
            <a:spLocks noChangeArrowheads="1"/>
          </p:cNvSpPr>
          <p:nvPr/>
        </p:nvSpPr>
        <p:spPr bwMode="auto">
          <a:xfrm>
            <a:off x="2987824" y="1340768"/>
            <a:ext cx="1080120" cy="366713"/>
          </a:xfrm>
          <a:prstGeom prst="rect">
            <a:avLst/>
          </a:prstGeom>
          <a:noFill/>
          <a:ln w="9525">
            <a:noFill/>
            <a:miter lim="800000"/>
            <a:headEnd/>
            <a:tailEnd/>
          </a:ln>
          <a:effectLst/>
        </p:spPr>
        <p:txBody>
          <a:bodyPr wrap="square">
            <a:spAutoFit/>
          </a:bodyPr>
          <a:lstStyle/>
          <a:p>
            <a:pPr>
              <a:spcBef>
                <a:spcPct val="50000"/>
              </a:spcBef>
            </a:pPr>
            <a:r>
              <a:rPr lang="en-GB" dirty="0">
                <a:solidFill>
                  <a:srgbClr val="0000FF"/>
                </a:solidFill>
              </a:rPr>
              <a:t>Profit (£)</a:t>
            </a:r>
          </a:p>
        </p:txBody>
      </p:sp>
      <p:sp>
        <p:nvSpPr>
          <p:cNvPr id="10" name="Text Box 12"/>
          <p:cNvSpPr txBox="1">
            <a:spLocks noChangeArrowheads="1"/>
          </p:cNvSpPr>
          <p:nvPr/>
        </p:nvSpPr>
        <p:spPr bwMode="auto">
          <a:xfrm>
            <a:off x="4787900" y="5012284"/>
            <a:ext cx="1439863" cy="366712"/>
          </a:xfrm>
          <a:prstGeom prst="rect">
            <a:avLst/>
          </a:prstGeom>
          <a:noFill/>
          <a:ln w="9525">
            <a:noFill/>
            <a:miter lim="800000"/>
            <a:headEnd/>
            <a:tailEnd/>
          </a:ln>
          <a:effectLst/>
        </p:spPr>
        <p:txBody>
          <a:bodyPr>
            <a:spAutoFit/>
          </a:bodyPr>
          <a:lstStyle/>
          <a:p>
            <a:pPr>
              <a:spcBef>
                <a:spcPct val="50000"/>
              </a:spcBef>
            </a:pPr>
            <a:r>
              <a:rPr lang="en-GB" dirty="0">
                <a:solidFill>
                  <a:srgbClr val="0000FF"/>
                </a:solidFill>
              </a:rPr>
              <a:t>Growth (%)</a:t>
            </a:r>
          </a:p>
        </p:txBody>
      </p:sp>
      <p:sp>
        <p:nvSpPr>
          <p:cNvPr id="11" name="Line 13"/>
          <p:cNvSpPr>
            <a:spLocks noChangeShapeType="1"/>
          </p:cNvSpPr>
          <p:nvPr/>
        </p:nvSpPr>
        <p:spPr bwMode="auto">
          <a:xfrm flipV="1">
            <a:off x="6372225" y="1627734"/>
            <a:ext cx="0" cy="3384550"/>
          </a:xfrm>
          <a:prstGeom prst="line">
            <a:avLst/>
          </a:prstGeom>
          <a:noFill/>
          <a:ln w="41275">
            <a:solidFill>
              <a:srgbClr val="0000FF"/>
            </a:solidFill>
            <a:round/>
            <a:headEnd/>
            <a:tailEnd type="triangle" w="med" len="med"/>
          </a:ln>
          <a:effectLst/>
        </p:spPr>
        <p:txBody>
          <a:bodyPr/>
          <a:lstStyle/>
          <a:p>
            <a:endParaRPr lang="en-GB"/>
          </a:p>
        </p:txBody>
      </p:sp>
      <p:sp>
        <p:nvSpPr>
          <p:cNvPr id="12" name="Line 14"/>
          <p:cNvSpPr>
            <a:spLocks noChangeShapeType="1"/>
          </p:cNvSpPr>
          <p:nvPr/>
        </p:nvSpPr>
        <p:spPr bwMode="auto">
          <a:xfrm>
            <a:off x="6372225" y="5012284"/>
            <a:ext cx="2663825" cy="0"/>
          </a:xfrm>
          <a:prstGeom prst="line">
            <a:avLst/>
          </a:prstGeom>
          <a:noFill/>
          <a:ln w="41275">
            <a:solidFill>
              <a:srgbClr val="0000FF"/>
            </a:solidFill>
            <a:round/>
            <a:headEnd/>
            <a:tailEnd type="triangle" w="med" len="med"/>
          </a:ln>
          <a:effectLst/>
        </p:spPr>
        <p:txBody>
          <a:bodyPr/>
          <a:lstStyle/>
          <a:p>
            <a:endParaRPr lang="en-GB"/>
          </a:p>
        </p:txBody>
      </p:sp>
      <p:sp>
        <p:nvSpPr>
          <p:cNvPr id="13" name="Text Box 15"/>
          <p:cNvSpPr txBox="1">
            <a:spLocks noChangeArrowheads="1"/>
          </p:cNvSpPr>
          <p:nvPr/>
        </p:nvSpPr>
        <p:spPr bwMode="auto">
          <a:xfrm>
            <a:off x="5724128" y="1340768"/>
            <a:ext cx="1080120" cy="366713"/>
          </a:xfrm>
          <a:prstGeom prst="rect">
            <a:avLst/>
          </a:prstGeom>
          <a:noFill/>
          <a:ln w="9525">
            <a:noFill/>
            <a:miter lim="800000"/>
            <a:headEnd/>
            <a:tailEnd/>
          </a:ln>
          <a:effectLst/>
        </p:spPr>
        <p:txBody>
          <a:bodyPr wrap="square">
            <a:spAutoFit/>
          </a:bodyPr>
          <a:lstStyle/>
          <a:p>
            <a:pPr>
              <a:spcBef>
                <a:spcPct val="50000"/>
              </a:spcBef>
            </a:pPr>
            <a:r>
              <a:rPr lang="en-GB" dirty="0">
                <a:solidFill>
                  <a:srgbClr val="0000FF"/>
                </a:solidFill>
              </a:rPr>
              <a:t>Profit (£)</a:t>
            </a:r>
          </a:p>
        </p:txBody>
      </p:sp>
      <p:sp>
        <p:nvSpPr>
          <p:cNvPr id="14" name="Text Box 16"/>
          <p:cNvSpPr txBox="1">
            <a:spLocks noChangeArrowheads="1"/>
          </p:cNvSpPr>
          <p:nvPr/>
        </p:nvSpPr>
        <p:spPr bwMode="auto">
          <a:xfrm>
            <a:off x="7704138" y="5012284"/>
            <a:ext cx="1439862" cy="366712"/>
          </a:xfrm>
          <a:prstGeom prst="rect">
            <a:avLst/>
          </a:prstGeom>
          <a:noFill/>
          <a:ln w="9525">
            <a:noFill/>
            <a:miter lim="800000"/>
            <a:headEnd/>
            <a:tailEnd/>
          </a:ln>
          <a:effectLst/>
        </p:spPr>
        <p:txBody>
          <a:bodyPr>
            <a:spAutoFit/>
          </a:bodyPr>
          <a:lstStyle/>
          <a:p>
            <a:pPr>
              <a:spcBef>
                <a:spcPct val="50000"/>
              </a:spcBef>
            </a:pPr>
            <a:r>
              <a:rPr lang="en-GB" dirty="0">
                <a:solidFill>
                  <a:srgbClr val="0000FF"/>
                </a:solidFill>
              </a:rPr>
              <a:t>Growth (%)</a:t>
            </a:r>
          </a:p>
        </p:txBody>
      </p:sp>
      <p:sp>
        <p:nvSpPr>
          <p:cNvPr id="15" name="Line 17"/>
          <p:cNvSpPr>
            <a:spLocks noChangeShapeType="1"/>
          </p:cNvSpPr>
          <p:nvPr/>
        </p:nvSpPr>
        <p:spPr bwMode="auto">
          <a:xfrm flipV="1">
            <a:off x="755650" y="2060848"/>
            <a:ext cx="2736230" cy="2879998"/>
          </a:xfrm>
          <a:prstGeom prst="line">
            <a:avLst/>
          </a:prstGeom>
          <a:noFill/>
          <a:ln w="25400">
            <a:solidFill>
              <a:srgbClr val="0000FF"/>
            </a:solidFill>
            <a:round/>
            <a:headEnd/>
            <a:tailEnd/>
          </a:ln>
          <a:effectLst/>
        </p:spPr>
        <p:txBody>
          <a:bodyPr/>
          <a:lstStyle/>
          <a:p>
            <a:endParaRPr lang="en-GB"/>
          </a:p>
        </p:txBody>
      </p:sp>
      <p:sp>
        <p:nvSpPr>
          <p:cNvPr id="16" name="Line 19"/>
          <p:cNvSpPr>
            <a:spLocks noChangeShapeType="1"/>
          </p:cNvSpPr>
          <p:nvPr/>
        </p:nvSpPr>
        <p:spPr bwMode="auto">
          <a:xfrm flipV="1">
            <a:off x="6372224" y="3429000"/>
            <a:ext cx="2664271" cy="1583284"/>
          </a:xfrm>
          <a:prstGeom prst="line">
            <a:avLst/>
          </a:prstGeom>
          <a:noFill/>
          <a:ln w="25400">
            <a:solidFill>
              <a:srgbClr val="0000FF"/>
            </a:solidFill>
            <a:round/>
            <a:headEnd/>
            <a:tailEnd/>
          </a:ln>
          <a:effectLst/>
        </p:spPr>
        <p:txBody>
          <a:bodyPr/>
          <a:lstStyle/>
          <a:p>
            <a:endParaRPr lang="en-GB"/>
          </a:p>
        </p:txBody>
      </p:sp>
      <p:sp>
        <p:nvSpPr>
          <p:cNvPr id="17" name="Freeform 20"/>
          <p:cNvSpPr>
            <a:spLocks/>
          </p:cNvSpPr>
          <p:nvPr/>
        </p:nvSpPr>
        <p:spPr bwMode="auto">
          <a:xfrm>
            <a:off x="3635375" y="4077246"/>
            <a:ext cx="2520950" cy="935038"/>
          </a:xfrm>
          <a:custGeom>
            <a:avLst/>
            <a:gdLst/>
            <a:ahLst/>
            <a:cxnLst>
              <a:cxn ang="0">
                <a:pos x="0" y="589"/>
              </a:cxn>
              <a:cxn ang="0">
                <a:pos x="681" y="0"/>
              </a:cxn>
              <a:cxn ang="0">
                <a:pos x="1588" y="589"/>
              </a:cxn>
            </a:cxnLst>
            <a:rect l="0" t="0" r="r" b="b"/>
            <a:pathLst>
              <a:path w="1588" h="589">
                <a:moveTo>
                  <a:pt x="0" y="589"/>
                </a:moveTo>
                <a:cubicBezTo>
                  <a:pt x="208" y="294"/>
                  <a:pt x="416" y="0"/>
                  <a:pt x="681" y="0"/>
                </a:cubicBezTo>
                <a:cubicBezTo>
                  <a:pt x="946" y="0"/>
                  <a:pt x="1267" y="294"/>
                  <a:pt x="1588" y="589"/>
                </a:cubicBezTo>
              </a:path>
            </a:pathLst>
          </a:custGeom>
          <a:noFill/>
          <a:ln w="25400">
            <a:solidFill>
              <a:srgbClr val="0000FF"/>
            </a:solidFill>
            <a:round/>
            <a:headEnd/>
            <a:tailEnd/>
          </a:ln>
          <a:effectLst/>
        </p:spPr>
        <p:txBody>
          <a:bodyPr/>
          <a:lstStyle/>
          <a:p>
            <a:endParaRPr lang="en-GB"/>
          </a:p>
        </p:txBody>
      </p:sp>
      <p:sp>
        <p:nvSpPr>
          <p:cNvPr id="18" name="Freeform 21"/>
          <p:cNvSpPr>
            <a:spLocks/>
          </p:cNvSpPr>
          <p:nvPr/>
        </p:nvSpPr>
        <p:spPr bwMode="auto">
          <a:xfrm>
            <a:off x="6372225" y="4077246"/>
            <a:ext cx="2520950" cy="935038"/>
          </a:xfrm>
          <a:custGeom>
            <a:avLst/>
            <a:gdLst/>
            <a:ahLst/>
            <a:cxnLst>
              <a:cxn ang="0">
                <a:pos x="0" y="589"/>
              </a:cxn>
              <a:cxn ang="0">
                <a:pos x="681" y="0"/>
              </a:cxn>
              <a:cxn ang="0">
                <a:pos x="1588" y="589"/>
              </a:cxn>
            </a:cxnLst>
            <a:rect l="0" t="0" r="r" b="b"/>
            <a:pathLst>
              <a:path w="1588" h="589">
                <a:moveTo>
                  <a:pt x="0" y="589"/>
                </a:moveTo>
                <a:cubicBezTo>
                  <a:pt x="208" y="294"/>
                  <a:pt x="416" y="0"/>
                  <a:pt x="681" y="0"/>
                </a:cubicBezTo>
                <a:cubicBezTo>
                  <a:pt x="946" y="0"/>
                  <a:pt x="1267" y="294"/>
                  <a:pt x="1588" y="589"/>
                </a:cubicBezTo>
              </a:path>
            </a:pathLst>
          </a:custGeom>
          <a:noFill/>
          <a:ln w="25400">
            <a:solidFill>
              <a:srgbClr val="0000FF"/>
            </a:solidFill>
            <a:round/>
            <a:headEnd/>
            <a:tailEnd/>
          </a:ln>
          <a:effectLst/>
        </p:spPr>
        <p:txBody>
          <a:bodyPr/>
          <a:lstStyle/>
          <a:p>
            <a:endParaRPr lang="en-GB"/>
          </a:p>
        </p:txBody>
      </p:sp>
      <p:sp>
        <p:nvSpPr>
          <p:cNvPr id="24" name="Text Box 27"/>
          <p:cNvSpPr txBox="1">
            <a:spLocks noChangeArrowheads="1"/>
          </p:cNvSpPr>
          <p:nvPr/>
        </p:nvSpPr>
        <p:spPr bwMode="auto">
          <a:xfrm>
            <a:off x="3707904" y="2996952"/>
            <a:ext cx="1368425" cy="1200329"/>
          </a:xfrm>
          <a:prstGeom prst="rect">
            <a:avLst/>
          </a:prstGeom>
          <a:noFill/>
          <a:ln w="9525">
            <a:noFill/>
            <a:miter lim="800000"/>
            <a:headEnd/>
            <a:tailEnd/>
          </a:ln>
          <a:effectLst/>
        </p:spPr>
        <p:txBody>
          <a:bodyPr>
            <a:spAutoFit/>
          </a:bodyPr>
          <a:lstStyle/>
          <a:p>
            <a:pPr>
              <a:spcBef>
                <a:spcPct val="50000"/>
              </a:spcBef>
            </a:pPr>
            <a:r>
              <a:rPr lang="en-GB" dirty="0">
                <a:solidFill>
                  <a:srgbClr val="0000FF"/>
                </a:solidFill>
              </a:rPr>
              <a:t>Project profitability initially rises</a:t>
            </a:r>
          </a:p>
        </p:txBody>
      </p:sp>
      <p:sp>
        <p:nvSpPr>
          <p:cNvPr id="26" name="Text Box 29"/>
          <p:cNvSpPr txBox="1">
            <a:spLocks noChangeArrowheads="1"/>
          </p:cNvSpPr>
          <p:nvPr/>
        </p:nvSpPr>
        <p:spPr bwMode="auto">
          <a:xfrm>
            <a:off x="4932040" y="3429000"/>
            <a:ext cx="1440433" cy="923330"/>
          </a:xfrm>
          <a:prstGeom prst="rect">
            <a:avLst/>
          </a:prstGeom>
          <a:noFill/>
          <a:ln w="9525">
            <a:noFill/>
            <a:miter lim="800000"/>
            <a:headEnd/>
            <a:tailEnd/>
          </a:ln>
          <a:effectLst/>
        </p:spPr>
        <p:txBody>
          <a:bodyPr wrap="square">
            <a:spAutoFit/>
          </a:bodyPr>
          <a:lstStyle/>
          <a:p>
            <a:pPr>
              <a:spcBef>
                <a:spcPct val="50000"/>
              </a:spcBef>
            </a:pPr>
            <a:r>
              <a:rPr lang="en-GB" b="1" dirty="0">
                <a:solidFill>
                  <a:srgbClr val="FF0000"/>
                </a:solidFill>
              </a:rPr>
              <a:t>Project profitability then falls </a:t>
            </a:r>
          </a:p>
        </p:txBody>
      </p:sp>
      <p:sp>
        <p:nvSpPr>
          <p:cNvPr id="29" name="Text Box 32"/>
          <p:cNvSpPr txBox="1">
            <a:spLocks noChangeArrowheads="1"/>
          </p:cNvSpPr>
          <p:nvPr/>
        </p:nvSpPr>
        <p:spPr bwMode="auto">
          <a:xfrm>
            <a:off x="755650" y="692696"/>
            <a:ext cx="2592388" cy="457200"/>
          </a:xfrm>
          <a:prstGeom prst="rect">
            <a:avLst/>
          </a:prstGeom>
          <a:noFill/>
          <a:ln w="9525">
            <a:noFill/>
            <a:miter lim="800000"/>
            <a:headEnd/>
            <a:tailEnd/>
          </a:ln>
          <a:effectLst/>
        </p:spPr>
        <p:txBody>
          <a:bodyPr>
            <a:spAutoFit/>
          </a:bodyPr>
          <a:lstStyle/>
          <a:p>
            <a:pPr>
              <a:spcBef>
                <a:spcPct val="50000"/>
              </a:spcBef>
            </a:pPr>
            <a:r>
              <a:rPr lang="en-GB" sz="2400" u="sng" dirty="0">
                <a:solidFill>
                  <a:srgbClr val="0000FF"/>
                </a:solidFill>
              </a:rPr>
              <a:t>Supply - Growth</a:t>
            </a:r>
          </a:p>
        </p:txBody>
      </p:sp>
      <p:sp>
        <p:nvSpPr>
          <p:cNvPr id="30" name="Text Box 33"/>
          <p:cNvSpPr txBox="1">
            <a:spLocks noChangeArrowheads="1"/>
          </p:cNvSpPr>
          <p:nvPr/>
        </p:nvSpPr>
        <p:spPr bwMode="auto">
          <a:xfrm>
            <a:off x="3635896" y="692696"/>
            <a:ext cx="2592388" cy="457200"/>
          </a:xfrm>
          <a:prstGeom prst="rect">
            <a:avLst/>
          </a:prstGeom>
          <a:noFill/>
          <a:ln w="9525">
            <a:noFill/>
            <a:miter lim="800000"/>
            <a:headEnd/>
            <a:tailEnd/>
          </a:ln>
          <a:effectLst/>
        </p:spPr>
        <p:txBody>
          <a:bodyPr>
            <a:spAutoFit/>
          </a:bodyPr>
          <a:lstStyle/>
          <a:p>
            <a:pPr>
              <a:spcBef>
                <a:spcPct val="50000"/>
              </a:spcBef>
            </a:pPr>
            <a:r>
              <a:rPr lang="en-GB" sz="2400" u="sng" dirty="0">
                <a:solidFill>
                  <a:srgbClr val="0000FF"/>
                </a:solidFill>
              </a:rPr>
              <a:t>Demand - Growth</a:t>
            </a:r>
          </a:p>
        </p:txBody>
      </p:sp>
      <p:sp>
        <p:nvSpPr>
          <p:cNvPr id="32" name="Up Arrow 31"/>
          <p:cNvSpPr/>
          <p:nvPr/>
        </p:nvSpPr>
        <p:spPr>
          <a:xfrm rot="18809423">
            <a:off x="793697" y="1963677"/>
            <a:ext cx="1467326" cy="1728192"/>
          </a:xfrm>
          <a:prstGeom prst="upArrow">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spAutoFit/>
          </a:bodyPr>
          <a:lstStyle/>
          <a:p>
            <a:pPr>
              <a:spcBef>
                <a:spcPct val="50000"/>
              </a:spcBef>
            </a:pPr>
            <a:r>
              <a:rPr lang="en-GB" dirty="0">
                <a:solidFill>
                  <a:schemeClr val="tx1"/>
                </a:solidFill>
              </a:rPr>
              <a:t>Earnings distributed</a:t>
            </a:r>
          </a:p>
        </p:txBody>
      </p:sp>
      <p:sp>
        <p:nvSpPr>
          <p:cNvPr id="33" name="Down Arrow 32"/>
          <p:cNvSpPr/>
          <p:nvPr/>
        </p:nvSpPr>
        <p:spPr>
          <a:xfrm rot="18979786">
            <a:off x="2215870" y="3242564"/>
            <a:ext cx="1224136" cy="1800200"/>
          </a:xfrm>
          <a:prstGeom prst="downArrow">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spcBef>
                <a:spcPct val="50000"/>
              </a:spcBef>
            </a:pPr>
            <a:r>
              <a:rPr lang="en-GB" dirty="0">
                <a:solidFill>
                  <a:schemeClr val="tx1"/>
                </a:solidFill>
              </a:rPr>
              <a:t>Earnings retained</a:t>
            </a:r>
          </a:p>
        </p:txBody>
      </p:sp>
      <p:sp>
        <p:nvSpPr>
          <p:cNvPr id="34" name="Up Arrow 33"/>
          <p:cNvSpPr/>
          <p:nvPr/>
        </p:nvSpPr>
        <p:spPr>
          <a:xfrm>
            <a:off x="7092280" y="4221088"/>
            <a:ext cx="1467326" cy="1872208"/>
          </a:xfrm>
          <a:prstGeom prst="upArrow">
            <a:avLst/>
          </a:prstGeom>
          <a:solidFill>
            <a:srgbClr val="6699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spAutoFit/>
          </a:bodyPr>
          <a:lstStyle/>
          <a:p>
            <a:pPr>
              <a:spcBef>
                <a:spcPct val="50000"/>
              </a:spcBef>
            </a:pPr>
            <a:r>
              <a:rPr lang="en-GB" dirty="0">
                <a:solidFill>
                  <a:schemeClr val="tx1"/>
                </a:solidFill>
              </a:rPr>
              <a:t>Optimum growth rate</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1619672" y="476672"/>
            <a:ext cx="7524328" cy="762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4400" b="0" i="0" u="none" strike="noStrike" kern="0" cap="none" spc="0" normalizeH="0" baseline="0" noProof="0" dirty="0">
                <a:ln>
                  <a:noFill/>
                </a:ln>
                <a:solidFill>
                  <a:srgbClr val="0000FF"/>
                </a:solidFill>
                <a:effectLst/>
                <a:uLnTx/>
                <a:uFillTx/>
                <a:latin typeface="+mj-lt"/>
                <a:ea typeface="+mj-ea"/>
                <a:cs typeface="+mj-cs"/>
              </a:rPr>
              <a:t>Work – Leisure Trade-off</a:t>
            </a:r>
          </a:p>
        </p:txBody>
      </p:sp>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Weekly Wage / Consumption (£)</a:t>
            </a:r>
          </a:p>
        </p:txBody>
      </p:sp>
      <p:sp>
        <p:nvSpPr>
          <p:cNvPr id="4" name="Right Arrow 3"/>
          <p:cNvSpPr/>
          <p:nvPr/>
        </p:nvSpPr>
        <p:spPr>
          <a:xfrm>
            <a:off x="1293962" y="5301208"/>
            <a:ext cx="7742533"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Leisure</a:t>
            </a:r>
          </a:p>
        </p:txBody>
      </p:sp>
      <p:sp>
        <p:nvSpPr>
          <p:cNvPr id="5" name="TextBox 4"/>
          <p:cNvSpPr txBox="1"/>
          <p:nvPr/>
        </p:nvSpPr>
        <p:spPr>
          <a:xfrm>
            <a:off x="1506075" y="6220059"/>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99592"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611560" y="3933056"/>
            <a:ext cx="792088" cy="369332"/>
          </a:xfrm>
          <a:prstGeom prst="rect">
            <a:avLst/>
          </a:prstGeom>
          <a:noFill/>
        </p:spPr>
        <p:txBody>
          <a:bodyPr wrap="square" rtlCol="0">
            <a:spAutoFit/>
          </a:bodyPr>
          <a:lstStyle/>
          <a:p>
            <a:r>
              <a:rPr lang="en-GB" dirty="0"/>
              <a:t>£540</a:t>
            </a:r>
          </a:p>
        </p:txBody>
      </p:sp>
      <p:cxnSp>
        <p:nvCxnSpPr>
          <p:cNvPr id="8" name="Straight Connector 7"/>
          <p:cNvCxnSpPr/>
          <p:nvPr/>
        </p:nvCxnSpPr>
        <p:spPr>
          <a:xfrm>
            <a:off x="1673525" y="4140679"/>
            <a:ext cx="6498875" cy="1448561"/>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868143" y="4005064"/>
            <a:ext cx="2585743" cy="461665"/>
          </a:xfrm>
          <a:prstGeom prst="rect">
            <a:avLst/>
          </a:prstGeom>
          <a:noFill/>
        </p:spPr>
        <p:txBody>
          <a:bodyPr wrap="square" rtlCol="0">
            <a:spAutoFit/>
          </a:bodyPr>
          <a:lstStyle/>
          <a:p>
            <a:r>
              <a:rPr lang="en-GB" b="1" dirty="0">
                <a:solidFill>
                  <a:srgbClr val="0000FF"/>
                </a:solidFill>
              </a:rPr>
              <a:t>Budget Line 2</a:t>
            </a:r>
          </a:p>
        </p:txBody>
      </p:sp>
      <p:sp>
        <p:nvSpPr>
          <p:cNvPr id="10" name="TextBox 9"/>
          <p:cNvSpPr txBox="1"/>
          <p:nvPr/>
        </p:nvSpPr>
        <p:spPr>
          <a:xfrm>
            <a:off x="611560" y="3212976"/>
            <a:ext cx="720080" cy="369332"/>
          </a:xfrm>
          <a:prstGeom prst="rect">
            <a:avLst/>
          </a:prstGeom>
          <a:noFill/>
        </p:spPr>
        <p:txBody>
          <a:bodyPr wrap="square" rtlCol="0">
            <a:spAutoFit/>
          </a:bodyPr>
          <a:lstStyle/>
          <a:p>
            <a:r>
              <a:rPr lang="en-GB" dirty="0"/>
              <a:t>£810</a:t>
            </a:r>
          </a:p>
        </p:txBody>
      </p:sp>
      <p:sp>
        <p:nvSpPr>
          <p:cNvPr id="11" name="TextBox 10"/>
          <p:cNvSpPr txBox="1"/>
          <p:nvPr/>
        </p:nvSpPr>
        <p:spPr>
          <a:xfrm>
            <a:off x="7884368" y="6093296"/>
            <a:ext cx="576064" cy="369332"/>
          </a:xfrm>
          <a:prstGeom prst="rect">
            <a:avLst/>
          </a:prstGeom>
          <a:noFill/>
        </p:spPr>
        <p:txBody>
          <a:bodyPr wrap="square" rtlCol="0">
            <a:spAutoFit/>
          </a:bodyPr>
          <a:lstStyle/>
          <a:p>
            <a:r>
              <a:rPr lang="en-GB" dirty="0"/>
              <a:t>90</a:t>
            </a:r>
          </a:p>
        </p:txBody>
      </p:sp>
      <p:cxnSp>
        <p:nvCxnSpPr>
          <p:cNvPr id="12" name="Straight Connector 11"/>
          <p:cNvCxnSpPr/>
          <p:nvPr/>
        </p:nvCxnSpPr>
        <p:spPr>
          <a:xfrm>
            <a:off x="1691680" y="3429000"/>
            <a:ext cx="6480720" cy="216024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3" name="Right Arrow 12"/>
          <p:cNvSpPr/>
          <p:nvPr/>
        </p:nvSpPr>
        <p:spPr>
          <a:xfrm rot="17027441">
            <a:off x="2612711" y="2911052"/>
            <a:ext cx="480601" cy="2364028"/>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sz="1600" b="1" dirty="0">
                <a:solidFill>
                  <a:srgbClr val="0066FF"/>
                </a:solidFill>
              </a:rPr>
              <a:t>Budget Line Pivots</a:t>
            </a:r>
          </a:p>
        </p:txBody>
      </p:sp>
      <p:sp>
        <p:nvSpPr>
          <p:cNvPr id="14" name="TextBox 13"/>
          <p:cNvSpPr txBox="1"/>
          <p:nvPr/>
        </p:nvSpPr>
        <p:spPr>
          <a:xfrm>
            <a:off x="2035834" y="4581128"/>
            <a:ext cx="2104118" cy="461665"/>
          </a:xfrm>
          <a:prstGeom prst="rect">
            <a:avLst/>
          </a:prstGeom>
          <a:noFill/>
        </p:spPr>
        <p:txBody>
          <a:bodyPr wrap="square" rtlCol="0">
            <a:spAutoFit/>
          </a:bodyPr>
          <a:lstStyle/>
          <a:p>
            <a:r>
              <a:rPr lang="en-GB" b="1" dirty="0">
                <a:solidFill>
                  <a:srgbClr val="FF0000"/>
                </a:solidFill>
              </a:rPr>
              <a:t>Budget Line 1</a:t>
            </a:r>
          </a:p>
        </p:txBody>
      </p:sp>
    </p:spTree>
    <p:extLst>
      <p:ext uri="{BB962C8B-B14F-4D97-AF65-F5344CB8AC3E}">
        <p14:creationId xmlns:p14="http://schemas.microsoft.com/office/powerpoint/2010/main" val="136727200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32913"/>
            <a:ext cx="792088" cy="5877635"/>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Weekly wage / consumption (£)</a:t>
            </a:r>
          </a:p>
        </p:txBody>
      </p:sp>
      <p:sp>
        <p:nvSpPr>
          <p:cNvPr id="4" name="Right Arrow 3"/>
          <p:cNvSpPr/>
          <p:nvPr/>
        </p:nvSpPr>
        <p:spPr>
          <a:xfrm>
            <a:off x="1293962" y="5301208"/>
            <a:ext cx="7742533"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leisure</a:t>
            </a:r>
          </a:p>
        </p:txBody>
      </p:sp>
      <p:sp>
        <p:nvSpPr>
          <p:cNvPr id="5" name="TextBox 4"/>
          <p:cNvSpPr txBox="1"/>
          <p:nvPr/>
        </p:nvSpPr>
        <p:spPr>
          <a:xfrm>
            <a:off x="1497448" y="6107916"/>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27584"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467544" y="3933056"/>
            <a:ext cx="804891" cy="369332"/>
          </a:xfrm>
          <a:prstGeom prst="rect">
            <a:avLst/>
          </a:prstGeom>
          <a:noFill/>
        </p:spPr>
        <p:txBody>
          <a:bodyPr wrap="square" rtlCol="0">
            <a:spAutoFit/>
          </a:bodyPr>
          <a:lstStyle/>
          <a:p>
            <a:r>
              <a:rPr lang="en-GB" dirty="0"/>
              <a:t>£540</a:t>
            </a:r>
          </a:p>
        </p:txBody>
      </p:sp>
      <p:cxnSp>
        <p:nvCxnSpPr>
          <p:cNvPr id="8" name="Straight Connector 7"/>
          <p:cNvCxnSpPr/>
          <p:nvPr/>
        </p:nvCxnSpPr>
        <p:spPr>
          <a:xfrm>
            <a:off x="1673525" y="4140679"/>
            <a:ext cx="6498875" cy="1448561"/>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691680" y="3140968"/>
            <a:ext cx="2585743" cy="461665"/>
          </a:xfrm>
          <a:prstGeom prst="rect">
            <a:avLst/>
          </a:prstGeom>
          <a:noFill/>
        </p:spPr>
        <p:txBody>
          <a:bodyPr wrap="square" rtlCol="0">
            <a:spAutoFit/>
          </a:bodyPr>
          <a:lstStyle/>
          <a:p>
            <a:r>
              <a:rPr lang="en-GB" b="1" dirty="0">
                <a:solidFill>
                  <a:srgbClr val="0000FF"/>
                </a:solidFill>
              </a:rPr>
              <a:t>Budget Line 2</a:t>
            </a:r>
          </a:p>
        </p:txBody>
      </p:sp>
      <p:sp>
        <p:nvSpPr>
          <p:cNvPr id="10" name="TextBox 9"/>
          <p:cNvSpPr txBox="1"/>
          <p:nvPr/>
        </p:nvSpPr>
        <p:spPr>
          <a:xfrm>
            <a:off x="539552" y="3212976"/>
            <a:ext cx="792088" cy="369332"/>
          </a:xfrm>
          <a:prstGeom prst="rect">
            <a:avLst/>
          </a:prstGeom>
          <a:noFill/>
        </p:spPr>
        <p:txBody>
          <a:bodyPr wrap="square" rtlCol="0">
            <a:spAutoFit/>
          </a:bodyPr>
          <a:lstStyle/>
          <a:p>
            <a:r>
              <a:rPr lang="en-GB" dirty="0"/>
              <a:t>£810</a:t>
            </a:r>
          </a:p>
        </p:txBody>
      </p:sp>
      <p:sp>
        <p:nvSpPr>
          <p:cNvPr id="11" name="TextBox 10"/>
          <p:cNvSpPr txBox="1"/>
          <p:nvPr/>
        </p:nvSpPr>
        <p:spPr>
          <a:xfrm>
            <a:off x="7892994" y="6101923"/>
            <a:ext cx="576064" cy="461665"/>
          </a:xfrm>
          <a:prstGeom prst="rect">
            <a:avLst/>
          </a:prstGeom>
          <a:noFill/>
        </p:spPr>
        <p:txBody>
          <a:bodyPr wrap="square" rtlCol="0">
            <a:spAutoFit/>
          </a:bodyPr>
          <a:lstStyle/>
          <a:p>
            <a:r>
              <a:rPr lang="en-GB" dirty="0"/>
              <a:t>90</a:t>
            </a:r>
          </a:p>
        </p:txBody>
      </p:sp>
      <p:cxnSp>
        <p:nvCxnSpPr>
          <p:cNvPr id="12" name="Straight Connector 11"/>
          <p:cNvCxnSpPr/>
          <p:nvPr/>
        </p:nvCxnSpPr>
        <p:spPr>
          <a:xfrm>
            <a:off x="1691680" y="3429000"/>
            <a:ext cx="6480720" cy="216024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35834" y="4581128"/>
            <a:ext cx="2104118" cy="461665"/>
          </a:xfrm>
          <a:prstGeom prst="rect">
            <a:avLst/>
          </a:prstGeom>
          <a:noFill/>
        </p:spPr>
        <p:txBody>
          <a:bodyPr wrap="square" rtlCol="0">
            <a:spAutoFit/>
          </a:bodyPr>
          <a:lstStyle/>
          <a:p>
            <a:r>
              <a:rPr lang="en-GB" b="1" dirty="0">
                <a:solidFill>
                  <a:srgbClr val="FF0000"/>
                </a:solidFill>
              </a:rPr>
              <a:t>Budget Line 1</a:t>
            </a:r>
          </a:p>
        </p:txBody>
      </p:sp>
      <p:sp>
        <p:nvSpPr>
          <p:cNvPr id="15" name="Freeform 14"/>
          <p:cNvSpPr/>
          <p:nvPr/>
        </p:nvSpPr>
        <p:spPr>
          <a:xfrm>
            <a:off x="1866841" y="2161369"/>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7806906" y="4891177"/>
            <a:ext cx="828136" cy="461665"/>
          </a:xfrm>
          <a:prstGeom prst="rect">
            <a:avLst/>
          </a:prstGeom>
          <a:noFill/>
        </p:spPr>
        <p:txBody>
          <a:bodyPr wrap="square" rtlCol="0">
            <a:spAutoFit/>
          </a:bodyPr>
          <a:lstStyle/>
          <a:p>
            <a:r>
              <a:rPr lang="en-GB" b="1" dirty="0">
                <a:solidFill>
                  <a:srgbClr val="92D050"/>
                </a:solidFill>
              </a:rPr>
              <a:t>IC</a:t>
            </a:r>
            <a:r>
              <a:rPr lang="en-GB" b="1" baseline="-25000" dirty="0">
                <a:solidFill>
                  <a:srgbClr val="92D050"/>
                </a:solidFill>
              </a:rPr>
              <a:t>1</a:t>
            </a:r>
          </a:p>
        </p:txBody>
      </p:sp>
      <p:cxnSp>
        <p:nvCxnSpPr>
          <p:cNvPr id="19" name="Straight Connector 18"/>
          <p:cNvCxnSpPr/>
          <p:nvPr/>
        </p:nvCxnSpPr>
        <p:spPr bwMode="auto">
          <a:xfrm>
            <a:off x="4563374" y="4761781"/>
            <a:ext cx="8626" cy="905774"/>
          </a:xfrm>
          <a:prstGeom prst="line">
            <a:avLst/>
          </a:prstGeom>
          <a:solidFill>
            <a:schemeClr val="accent1"/>
          </a:solidFill>
          <a:ln w="60325" cap="flat" cmpd="sng" algn="ctr">
            <a:solidFill>
              <a:srgbClr val="92D050"/>
            </a:solidFill>
            <a:prstDash val="dash"/>
            <a:round/>
            <a:headEnd type="none" w="med" len="med"/>
            <a:tailEnd type="none" w="med" len="med"/>
          </a:ln>
          <a:effectLst/>
        </p:spPr>
      </p:cxnSp>
      <p:sp>
        <p:nvSpPr>
          <p:cNvPr id="21" name="TextBox 20"/>
          <p:cNvSpPr txBox="1"/>
          <p:nvPr/>
        </p:nvSpPr>
        <p:spPr>
          <a:xfrm>
            <a:off x="4275651" y="6116300"/>
            <a:ext cx="576064" cy="461665"/>
          </a:xfrm>
          <a:prstGeom prst="rect">
            <a:avLst/>
          </a:prstGeom>
          <a:noFill/>
        </p:spPr>
        <p:txBody>
          <a:bodyPr wrap="square" rtlCol="0">
            <a:spAutoFit/>
          </a:bodyPr>
          <a:lstStyle/>
          <a:p>
            <a:r>
              <a:rPr lang="en-GB" b="1" dirty="0">
                <a:solidFill>
                  <a:srgbClr val="00B050"/>
                </a:solidFill>
              </a:rPr>
              <a:t>40</a:t>
            </a:r>
          </a:p>
        </p:txBody>
      </p:sp>
      <p:cxnSp>
        <p:nvCxnSpPr>
          <p:cNvPr id="24" name="Straight Connector 23"/>
          <p:cNvCxnSpPr/>
          <p:nvPr/>
        </p:nvCxnSpPr>
        <p:spPr bwMode="auto">
          <a:xfrm>
            <a:off x="3707904" y="4581128"/>
            <a:ext cx="0" cy="1008112"/>
          </a:xfrm>
          <a:prstGeom prst="line">
            <a:avLst/>
          </a:prstGeom>
          <a:solidFill>
            <a:schemeClr val="accent1"/>
          </a:solidFill>
          <a:ln w="60325" cap="flat" cmpd="sng" algn="ctr">
            <a:solidFill>
              <a:srgbClr val="0000FF"/>
            </a:solidFill>
            <a:prstDash val="dash"/>
            <a:round/>
            <a:headEnd type="none" w="med" len="med"/>
            <a:tailEnd type="none" w="med" len="med"/>
          </a:ln>
          <a:effectLst/>
        </p:spPr>
      </p:cxnSp>
      <p:sp>
        <p:nvSpPr>
          <p:cNvPr id="25" name="TextBox 24"/>
          <p:cNvSpPr txBox="1"/>
          <p:nvPr/>
        </p:nvSpPr>
        <p:spPr>
          <a:xfrm>
            <a:off x="3491880" y="6093296"/>
            <a:ext cx="576064" cy="369332"/>
          </a:xfrm>
          <a:prstGeom prst="rect">
            <a:avLst/>
          </a:prstGeom>
          <a:noFill/>
        </p:spPr>
        <p:txBody>
          <a:bodyPr wrap="square" rtlCol="0">
            <a:spAutoFit/>
          </a:bodyPr>
          <a:lstStyle/>
          <a:p>
            <a:r>
              <a:rPr lang="en-GB" b="1" dirty="0">
                <a:solidFill>
                  <a:srgbClr val="0000FF"/>
                </a:solidFill>
              </a:rPr>
              <a:t>28</a:t>
            </a:r>
          </a:p>
        </p:txBody>
      </p:sp>
      <p:cxnSp>
        <p:nvCxnSpPr>
          <p:cNvPr id="30" name="Straight Connector 29"/>
          <p:cNvCxnSpPr/>
          <p:nvPr/>
        </p:nvCxnSpPr>
        <p:spPr>
          <a:xfrm>
            <a:off x="1619672" y="3861048"/>
            <a:ext cx="5256584" cy="1728192"/>
          </a:xfrm>
          <a:prstGeom prst="line">
            <a:avLst/>
          </a:prstGeom>
          <a:ln w="63500">
            <a:solidFill>
              <a:srgbClr val="0000FF"/>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16470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32913"/>
            <a:ext cx="792088" cy="5877635"/>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Weekly wage / consumption (£)</a:t>
            </a:r>
          </a:p>
        </p:txBody>
      </p:sp>
      <p:sp>
        <p:nvSpPr>
          <p:cNvPr id="4" name="Right Arrow 3"/>
          <p:cNvSpPr/>
          <p:nvPr/>
        </p:nvSpPr>
        <p:spPr>
          <a:xfrm>
            <a:off x="1293962" y="5301208"/>
            <a:ext cx="7742533"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leisure</a:t>
            </a:r>
          </a:p>
        </p:txBody>
      </p:sp>
      <p:sp>
        <p:nvSpPr>
          <p:cNvPr id="5" name="TextBox 4"/>
          <p:cNvSpPr txBox="1"/>
          <p:nvPr/>
        </p:nvSpPr>
        <p:spPr>
          <a:xfrm>
            <a:off x="1497448" y="6107916"/>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27584"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467544" y="3933056"/>
            <a:ext cx="804891" cy="369332"/>
          </a:xfrm>
          <a:prstGeom prst="rect">
            <a:avLst/>
          </a:prstGeom>
          <a:noFill/>
        </p:spPr>
        <p:txBody>
          <a:bodyPr wrap="square" rtlCol="0">
            <a:spAutoFit/>
          </a:bodyPr>
          <a:lstStyle/>
          <a:p>
            <a:r>
              <a:rPr lang="en-GB" dirty="0"/>
              <a:t>£540</a:t>
            </a:r>
          </a:p>
        </p:txBody>
      </p:sp>
      <p:cxnSp>
        <p:nvCxnSpPr>
          <p:cNvPr id="8" name="Straight Connector 7"/>
          <p:cNvCxnSpPr/>
          <p:nvPr/>
        </p:nvCxnSpPr>
        <p:spPr>
          <a:xfrm>
            <a:off x="1673525" y="4140679"/>
            <a:ext cx="6498875" cy="1448561"/>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691680" y="3140968"/>
            <a:ext cx="2585743" cy="461665"/>
          </a:xfrm>
          <a:prstGeom prst="rect">
            <a:avLst/>
          </a:prstGeom>
          <a:noFill/>
        </p:spPr>
        <p:txBody>
          <a:bodyPr wrap="square" rtlCol="0">
            <a:spAutoFit/>
          </a:bodyPr>
          <a:lstStyle/>
          <a:p>
            <a:r>
              <a:rPr lang="en-GB" b="1" dirty="0">
                <a:solidFill>
                  <a:srgbClr val="0000FF"/>
                </a:solidFill>
              </a:rPr>
              <a:t>Budget Line 2</a:t>
            </a:r>
          </a:p>
        </p:txBody>
      </p:sp>
      <p:sp>
        <p:nvSpPr>
          <p:cNvPr id="10" name="TextBox 9"/>
          <p:cNvSpPr txBox="1"/>
          <p:nvPr/>
        </p:nvSpPr>
        <p:spPr>
          <a:xfrm>
            <a:off x="539552" y="3212976"/>
            <a:ext cx="792088" cy="369332"/>
          </a:xfrm>
          <a:prstGeom prst="rect">
            <a:avLst/>
          </a:prstGeom>
          <a:noFill/>
        </p:spPr>
        <p:txBody>
          <a:bodyPr wrap="square" rtlCol="0">
            <a:spAutoFit/>
          </a:bodyPr>
          <a:lstStyle/>
          <a:p>
            <a:r>
              <a:rPr lang="en-GB" dirty="0"/>
              <a:t>£810</a:t>
            </a:r>
          </a:p>
        </p:txBody>
      </p:sp>
      <p:sp>
        <p:nvSpPr>
          <p:cNvPr id="11" name="TextBox 10"/>
          <p:cNvSpPr txBox="1"/>
          <p:nvPr/>
        </p:nvSpPr>
        <p:spPr>
          <a:xfrm>
            <a:off x="7892994" y="6101923"/>
            <a:ext cx="576064" cy="461665"/>
          </a:xfrm>
          <a:prstGeom prst="rect">
            <a:avLst/>
          </a:prstGeom>
          <a:noFill/>
        </p:spPr>
        <p:txBody>
          <a:bodyPr wrap="square" rtlCol="0">
            <a:spAutoFit/>
          </a:bodyPr>
          <a:lstStyle/>
          <a:p>
            <a:r>
              <a:rPr lang="en-GB" dirty="0"/>
              <a:t>90</a:t>
            </a:r>
          </a:p>
        </p:txBody>
      </p:sp>
      <p:cxnSp>
        <p:nvCxnSpPr>
          <p:cNvPr id="12" name="Straight Connector 11"/>
          <p:cNvCxnSpPr/>
          <p:nvPr/>
        </p:nvCxnSpPr>
        <p:spPr>
          <a:xfrm>
            <a:off x="1691680" y="3429000"/>
            <a:ext cx="6480720" cy="216024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35834" y="4581128"/>
            <a:ext cx="2104118" cy="461665"/>
          </a:xfrm>
          <a:prstGeom prst="rect">
            <a:avLst/>
          </a:prstGeom>
          <a:noFill/>
        </p:spPr>
        <p:txBody>
          <a:bodyPr wrap="square" rtlCol="0">
            <a:spAutoFit/>
          </a:bodyPr>
          <a:lstStyle/>
          <a:p>
            <a:r>
              <a:rPr lang="en-GB" b="1" dirty="0">
                <a:solidFill>
                  <a:srgbClr val="FF0000"/>
                </a:solidFill>
              </a:rPr>
              <a:t>Budget Line 1</a:t>
            </a:r>
          </a:p>
        </p:txBody>
      </p:sp>
      <p:sp>
        <p:nvSpPr>
          <p:cNvPr id="15" name="Freeform 14"/>
          <p:cNvSpPr/>
          <p:nvPr/>
        </p:nvSpPr>
        <p:spPr>
          <a:xfrm>
            <a:off x="1866841" y="2161369"/>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2267744" y="1844824"/>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7806906" y="4891177"/>
            <a:ext cx="828136" cy="461665"/>
          </a:xfrm>
          <a:prstGeom prst="rect">
            <a:avLst/>
          </a:prstGeom>
          <a:noFill/>
        </p:spPr>
        <p:txBody>
          <a:bodyPr wrap="square" rtlCol="0">
            <a:spAutoFit/>
          </a:bodyPr>
          <a:lstStyle/>
          <a:p>
            <a:r>
              <a:rPr lang="en-GB" b="1" dirty="0">
                <a:solidFill>
                  <a:srgbClr val="92D050"/>
                </a:solidFill>
              </a:rPr>
              <a:t>IC</a:t>
            </a:r>
            <a:r>
              <a:rPr lang="en-GB" b="1" baseline="-25000" dirty="0">
                <a:solidFill>
                  <a:srgbClr val="92D050"/>
                </a:solidFill>
              </a:rPr>
              <a:t>1</a:t>
            </a:r>
          </a:p>
        </p:txBody>
      </p:sp>
      <p:sp>
        <p:nvSpPr>
          <p:cNvPr id="18" name="TextBox 17"/>
          <p:cNvSpPr txBox="1"/>
          <p:nvPr/>
        </p:nvSpPr>
        <p:spPr>
          <a:xfrm>
            <a:off x="8100392" y="4581128"/>
            <a:ext cx="828136" cy="461665"/>
          </a:xfrm>
          <a:prstGeom prst="rect">
            <a:avLst/>
          </a:prstGeom>
          <a:noFill/>
        </p:spPr>
        <p:txBody>
          <a:bodyPr wrap="square" rtlCol="0">
            <a:spAutoFit/>
          </a:bodyPr>
          <a:lstStyle/>
          <a:p>
            <a:r>
              <a:rPr lang="en-GB" b="1" dirty="0">
                <a:solidFill>
                  <a:srgbClr val="00B050"/>
                </a:solidFill>
              </a:rPr>
              <a:t>IC</a:t>
            </a:r>
            <a:r>
              <a:rPr lang="en-GB" b="1" baseline="-25000" dirty="0">
                <a:solidFill>
                  <a:srgbClr val="00B050"/>
                </a:solidFill>
              </a:rPr>
              <a:t>2</a:t>
            </a:r>
          </a:p>
        </p:txBody>
      </p:sp>
      <p:cxnSp>
        <p:nvCxnSpPr>
          <p:cNvPr id="19" name="Straight Connector 18"/>
          <p:cNvCxnSpPr/>
          <p:nvPr/>
        </p:nvCxnSpPr>
        <p:spPr bwMode="auto">
          <a:xfrm>
            <a:off x="4563374" y="4761781"/>
            <a:ext cx="8626" cy="905774"/>
          </a:xfrm>
          <a:prstGeom prst="line">
            <a:avLst/>
          </a:prstGeom>
          <a:solidFill>
            <a:schemeClr val="accent1"/>
          </a:solidFill>
          <a:ln w="60325" cap="flat" cmpd="sng" algn="ctr">
            <a:solidFill>
              <a:srgbClr val="92D050"/>
            </a:solidFill>
            <a:prstDash val="dash"/>
            <a:round/>
            <a:headEnd type="none" w="med" len="med"/>
            <a:tailEnd type="none" w="med" len="med"/>
          </a:ln>
          <a:effectLst/>
        </p:spPr>
      </p:cxnSp>
      <p:cxnSp>
        <p:nvCxnSpPr>
          <p:cNvPr id="20" name="Straight Connector 19"/>
          <p:cNvCxnSpPr/>
          <p:nvPr/>
        </p:nvCxnSpPr>
        <p:spPr bwMode="auto">
          <a:xfrm>
            <a:off x="4139952" y="4221088"/>
            <a:ext cx="0" cy="2016224"/>
          </a:xfrm>
          <a:prstGeom prst="line">
            <a:avLst/>
          </a:prstGeom>
          <a:solidFill>
            <a:schemeClr val="accent1"/>
          </a:solidFill>
          <a:ln w="60325" cap="flat" cmpd="sng" algn="ctr">
            <a:solidFill>
              <a:srgbClr val="00B050"/>
            </a:solidFill>
            <a:prstDash val="dash"/>
            <a:round/>
            <a:headEnd type="none" w="med" len="med"/>
            <a:tailEnd type="none" w="med" len="med"/>
          </a:ln>
          <a:effectLst/>
        </p:spPr>
      </p:cxnSp>
      <p:sp>
        <p:nvSpPr>
          <p:cNvPr id="21" name="TextBox 20"/>
          <p:cNvSpPr txBox="1"/>
          <p:nvPr/>
        </p:nvSpPr>
        <p:spPr>
          <a:xfrm>
            <a:off x="4275651" y="6116300"/>
            <a:ext cx="576064" cy="461665"/>
          </a:xfrm>
          <a:prstGeom prst="rect">
            <a:avLst/>
          </a:prstGeom>
          <a:noFill/>
        </p:spPr>
        <p:txBody>
          <a:bodyPr wrap="square" rtlCol="0">
            <a:spAutoFit/>
          </a:bodyPr>
          <a:lstStyle/>
          <a:p>
            <a:r>
              <a:rPr lang="en-GB" b="1" dirty="0">
                <a:solidFill>
                  <a:srgbClr val="00B050"/>
                </a:solidFill>
              </a:rPr>
              <a:t>40</a:t>
            </a:r>
          </a:p>
        </p:txBody>
      </p:sp>
      <p:sp>
        <p:nvSpPr>
          <p:cNvPr id="22" name="TextBox 21"/>
          <p:cNvSpPr txBox="1"/>
          <p:nvPr/>
        </p:nvSpPr>
        <p:spPr>
          <a:xfrm>
            <a:off x="3923928" y="6237312"/>
            <a:ext cx="576064" cy="369332"/>
          </a:xfrm>
          <a:prstGeom prst="rect">
            <a:avLst/>
          </a:prstGeom>
          <a:noFill/>
        </p:spPr>
        <p:txBody>
          <a:bodyPr wrap="square" rtlCol="0">
            <a:spAutoFit/>
          </a:bodyPr>
          <a:lstStyle/>
          <a:p>
            <a:r>
              <a:rPr lang="en-GB" b="1" dirty="0">
                <a:solidFill>
                  <a:srgbClr val="00B050"/>
                </a:solidFill>
              </a:rPr>
              <a:t>34</a:t>
            </a:r>
          </a:p>
        </p:txBody>
      </p:sp>
      <p:cxnSp>
        <p:nvCxnSpPr>
          <p:cNvPr id="24" name="Straight Connector 23"/>
          <p:cNvCxnSpPr/>
          <p:nvPr/>
        </p:nvCxnSpPr>
        <p:spPr bwMode="auto">
          <a:xfrm>
            <a:off x="3707904" y="4581128"/>
            <a:ext cx="0" cy="1008112"/>
          </a:xfrm>
          <a:prstGeom prst="line">
            <a:avLst/>
          </a:prstGeom>
          <a:solidFill>
            <a:schemeClr val="accent1"/>
          </a:solidFill>
          <a:ln w="60325" cap="flat" cmpd="sng" algn="ctr">
            <a:solidFill>
              <a:srgbClr val="0000FF"/>
            </a:solidFill>
            <a:prstDash val="dash"/>
            <a:round/>
            <a:headEnd type="none" w="med" len="med"/>
            <a:tailEnd type="none" w="med" len="med"/>
          </a:ln>
          <a:effectLst/>
        </p:spPr>
      </p:cxnSp>
      <p:sp>
        <p:nvSpPr>
          <p:cNvPr id="25" name="TextBox 24"/>
          <p:cNvSpPr txBox="1"/>
          <p:nvPr/>
        </p:nvSpPr>
        <p:spPr>
          <a:xfrm>
            <a:off x="3491880" y="6093296"/>
            <a:ext cx="576064" cy="369332"/>
          </a:xfrm>
          <a:prstGeom prst="rect">
            <a:avLst/>
          </a:prstGeom>
          <a:noFill/>
        </p:spPr>
        <p:txBody>
          <a:bodyPr wrap="square" rtlCol="0">
            <a:spAutoFit/>
          </a:bodyPr>
          <a:lstStyle/>
          <a:p>
            <a:r>
              <a:rPr lang="en-GB" b="1" dirty="0">
                <a:solidFill>
                  <a:srgbClr val="0000FF"/>
                </a:solidFill>
              </a:rPr>
              <a:t>28</a:t>
            </a:r>
          </a:p>
        </p:txBody>
      </p:sp>
      <p:sp>
        <p:nvSpPr>
          <p:cNvPr id="26" name="TextBox 25"/>
          <p:cNvSpPr txBox="1"/>
          <p:nvPr/>
        </p:nvSpPr>
        <p:spPr>
          <a:xfrm>
            <a:off x="4157932" y="1095555"/>
            <a:ext cx="4718649" cy="1477328"/>
          </a:xfrm>
          <a:prstGeom prst="rect">
            <a:avLst/>
          </a:prstGeom>
          <a:noFill/>
        </p:spPr>
        <p:txBody>
          <a:bodyPr wrap="square" rtlCol="0">
            <a:spAutoFit/>
          </a:bodyPr>
          <a:lstStyle/>
          <a:p>
            <a:r>
              <a:rPr lang="en-GB" b="1" dirty="0">
                <a:solidFill>
                  <a:srgbClr val="0000FF"/>
                </a:solidFill>
              </a:rPr>
              <a:t>Higher wage reduces leisure time from 40 hours to 34 hours. </a:t>
            </a:r>
          </a:p>
          <a:p>
            <a:endParaRPr lang="en-GB" b="1" dirty="0">
              <a:solidFill>
                <a:srgbClr val="0000FF"/>
              </a:solidFill>
            </a:endParaRPr>
          </a:p>
          <a:p>
            <a:r>
              <a:rPr lang="en-GB" b="1" dirty="0">
                <a:solidFill>
                  <a:srgbClr val="0000FF"/>
                </a:solidFill>
              </a:rPr>
              <a:t>Working hours rise from 50 hours per week to 56 hours per week.</a:t>
            </a:r>
          </a:p>
        </p:txBody>
      </p:sp>
      <p:sp>
        <p:nvSpPr>
          <p:cNvPr id="28" name="Title 3"/>
          <p:cNvSpPr txBox="1">
            <a:spLocks/>
          </p:cNvSpPr>
          <p:nvPr/>
        </p:nvSpPr>
        <p:spPr>
          <a:xfrm>
            <a:off x="1619672" y="188640"/>
            <a:ext cx="7524328" cy="762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4400" b="0" i="0" u="none" strike="noStrike" kern="0" cap="none" spc="0" normalizeH="0" baseline="0" noProof="0" dirty="0">
                <a:ln>
                  <a:noFill/>
                </a:ln>
                <a:solidFill>
                  <a:srgbClr val="0000FF"/>
                </a:solidFill>
                <a:effectLst/>
                <a:uLnTx/>
                <a:uFillTx/>
                <a:latin typeface="+mj-lt"/>
                <a:ea typeface="+mj-ea"/>
                <a:cs typeface="+mj-cs"/>
              </a:rPr>
              <a:t>Work – Leisure Trade-off</a:t>
            </a:r>
          </a:p>
        </p:txBody>
      </p:sp>
      <p:cxnSp>
        <p:nvCxnSpPr>
          <p:cNvPr id="30" name="Straight Connector 29"/>
          <p:cNvCxnSpPr/>
          <p:nvPr/>
        </p:nvCxnSpPr>
        <p:spPr>
          <a:xfrm>
            <a:off x="1619672" y="3861048"/>
            <a:ext cx="5256584" cy="1728192"/>
          </a:xfrm>
          <a:prstGeom prst="line">
            <a:avLst/>
          </a:prstGeom>
          <a:ln w="63500">
            <a:solidFill>
              <a:srgbClr val="0000FF"/>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156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5"/>
          <p:cNvSpPr>
            <a:spLocks noChangeShapeType="1"/>
          </p:cNvSpPr>
          <p:nvPr/>
        </p:nvSpPr>
        <p:spPr bwMode="auto">
          <a:xfrm flipV="1">
            <a:off x="576262" y="1863708"/>
            <a:ext cx="0" cy="3384550"/>
          </a:xfrm>
          <a:prstGeom prst="line">
            <a:avLst/>
          </a:prstGeom>
          <a:noFill/>
          <a:ln w="38100">
            <a:solidFill>
              <a:schemeClr val="tx1"/>
            </a:solidFill>
            <a:round/>
            <a:headEnd/>
            <a:tailEnd type="triangle" w="med" len="med"/>
          </a:ln>
          <a:effectLst/>
        </p:spPr>
        <p:txBody>
          <a:bodyPr/>
          <a:lstStyle/>
          <a:p>
            <a:endParaRPr lang="en-GB"/>
          </a:p>
        </p:txBody>
      </p:sp>
      <p:sp>
        <p:nvSpPr>
          <p:cNvPr id="3" name="Line 6"/>
          <p:cNvSpPr>
            <a:spLocks noChangeShapeType="1"/>
          </p:cNvSpPr>
          <p:nvPr/>
        </p:nvSpPr>
        <p:spPr bwMode="auto">
          <a:xfrm>
            <a:off x="576262" y="5248258"/>
            <a:ext cx="2663825" cy="0"/>
          </a:xfrm>
          <a:prstGeom prst="line">
            <a:avLst/>
          </a:prstGeom>
          <a:noFill/>
          <a:ln w="38100">
            <a:solidFill>
              <a:schemeClr val="tx1"/>
            </a:solidFill>
            <a:round/>
            <a:headEnd/>
            <a:tailEnd type="triangle" w="med" len="med"/>
          </a:ln>
          <a:effectLst/>
        </p:spPr>
        <p:txBody>
          <a:bodyPr/>
          <a:lstStyle/>
          <a:p>
            <a:endParaRPr lang="en-GB"/>
          </a:p>
        </p:txBody>
      </p:sp>
      <p:sp>
        <p:nvSpPr>
          <p:cNvPr id="4" name="Text Box 7"/>
          <p:cNvSpPr txBox="1">
            <a:spLocks noChangeArrowheads="1"/>
          </p:cNvSpPr>
          <p:nvPr/>
        </p:nvSpPr>
        <p:spPr bwMode="auto">
          <a:xfrm>
            <a:off x="214282" y="1428736"/>
            <a:ext cx="1143008" cy="366712"/>
          </a:xfrm>
          <a:prstGeom prst="rect">
            <a:avLst/>
          </a:prstGeom>
          <a:noFill/>
          <a:ln w="9525">
            <a:noFill/>
            <a:miter lim="800000"/>
            <a:headEnd/>
            <a:tailEnd/>
          </a:ln>
          <a:effectLst/>
        </p:spPr>
        <p:txBody>
          <a:bodyPr wrap="square">
            <a:spAutoFit/>
          </a:bodyPr>
          <a:lstStyle/>
          <a:p>
            <a:pPr>
              <a:spcBef>
                <a:spcPct val="50000"/>
              </a:spcBef>
            </a:pPr>
            <a:r>
              <a:rPr lang="en-GB" dirty="0"/>
              <a:t>Profit (£)</a:t>
            </a:r>
          </a:p>
        </p:txBody>
      </p:sp>
      <p:sp>
        <p:nvSpPr>
          <p:cNvPr id="5" name="Text Box 8"/>
          <p:cNvSpPr txBox="1">
            <a:spLocks noChangeArrowheads="1"/>
          </p:cNvSpPr>
          <p:nvPr/>
        </p:nvSpPr>
        <p:spPr bwMode="auto">
          <a:xfrm>
            <a:off x="1728787" y="5248258"/>
            <a:ext cx="1439863" cy="366713"/>
          </a:xfrm>
          <a:prstGeom prst="rect">
            <a:avLst/>
          </a:prstGeom>
          <a:noFill/>
          <a:ln w="9525">
            <a:noFill/>
            <a:miter lim="800000"/>
            <a:headEnd/>
            <a:tailEnd/>
          </a:ln>
          <a:effectLst/>
        </p:spPr>
        <p:txBody>
          <a:bodyPr>
            <a:spAutoFit/>
          </a:bodyPr>
          <a:lstStyle/>
          <a:p>
            <a:pPr>
              <a:spcBef>
                <a:spcPct val="50000"/>
              </a:spcBef>
            </a:pPr>
            <a:r>
              <a:rPr lang="en-GB"/>
              <a:t>Growth (%)</a:t>
            </a:r>
          </a:p>
        </p:txBody>
      </p:sp>
      <p:sp>
        <p:nvSpPr>
          <p:cNvPr id="6" name="Line 9"/>
          <p:cNvSpPr>
            <a:spLocks noChangeShapeType="1"/>
          </p:cNvSpPr>
          <p:nvPr/>
        </p:nvSpPr>
        <p:spPr bwMode="auto">
          <a:xfrm flipV="1">
            <a:off x="3455987" y="1935146"/>
            <a:ext cx="0" cy="3384550"/>
          </a:xfrm>
          <a:prstGeom prst="line">
            <a:avLst/>
          </a:prstGeom>
          <a:noFill/>
          <a:ln w="38100">
            <a:solidFill>
              <a:schemeClr val="tx1"/>
            </a:solidFill>
            <a:round/>
            <a:headEnd/>
            <a:tailEnd type="triangle" w="med" len="med"/>
          </a:ln>
          <a:effectLst/>
        </p:spPr>
        <p:txBody>
          <a:bodyPr/>
          <a:lstStyle/>
          <a:p>
            <a:endParaRPr lang="en-GB"/>
          </a:p>
        </p:txBody>
      </p:sp>
      <p:sp>
        <p:nvSpPr>
          <p:cNvPr id="7" name="Line 10"/>
          <p:cNvSpPr>
            <a:spLocks noChangeShapeType="1"/>
          </p:cNvSpPr>
          <p:nvPr/>
        </p:nvSpPr>
        <p:spPr bwMode="auto">
          <a:xfrm>
            <a:off x="3455987" y="5319696"/>
            <a:ext cx="2663825" cy="0"/>
          </a:xfrm>
          <a:prstGeom prst="line">
            <a:avLst/>
          </a:prstGeom>
          <a:noFill/>
          <a:ln w="38100">
            <a:solidFill>
              <a:schemeClr val="tx1"/>
            </a:solidFill>
            <a:round/>
            <a:headEnd/>
            <a:tailEnd type="triangle" w="med" len="med"/>
          </a:ln>
          <a:effectLst/>
        </p:spPr>
        <p:txBody>
          <a:bodyPr/>
          <a:lstStyle/>
          <a:p>
            <a:endParaRPr lang="en-GB"/>
          </a:p>
        </p:txBody>
      </p:sp>
      <p:sp>
        <p:nvSpPr>
          <p:cNvPr id="8" name="Text Box 11"/>
          <p:cNvSpPr txBox="1">
            <a:spLocks noChangeArrowheads="1"/>
          </p:cNvSpPr>
          <p:nvPr/>
        </p:nvSpPr>
        <p:spPr bwMode="auto">
          <a:xfrm>
            <a:off x="2879725" y="1431908"/>
            <a:ext cx="1223962" cy="366713"/>
          </a:xfrm>
          <a:prstGeom prst="rect">
            <a:avLst/>
          </a:prstGeom>
          <a:noFill/>
          <a:ln w="9525">
            <a:noFill/>
            <a:miter lim="800000"/>
            <a:headEnd/>
            <a:tailEnd/>
          </a:ln>
          <a:effectLst/>
        </p:spPr>
        <p:txBody>
          <a:bodyPr>
            <a:spAutoFit/>
          </a:bodyPr>
          <a:lstStyle/>
          <a:p>
            <a:pPr>
              <a:spcBef>
                <a:spcPct val="50000"/>
              </a:spcBef>
            </a:pPr>
            <a:r>
              <a:rPr lang="en-GB"/>
              <a:t>Profit (£)</a:t>
            </a:r>
          </a:p>
        </p:txBody>
      </p:sp>
      <p:sp>
        <p:nvSpPr>
          <p:cNvPr id="9" name="Text Box 12"/>
          <p:cNvSpPr txBox="1">
            <a:spLocks noChangeArrowheads="1"/>
          </p:cNvSpPr>
          <p:nvPr/>
        </p:nvSpPr>
        <p:spPr bwMode="auto">
          <a:xfrm>
            <a:off x="4608512" y="5319696"/>
            <a:ext cx="1439863" cy="366712"/>
          </a:xfrm>
          <a:prstGeom prst="rect">
            <a:avLst/>
          </a:prstGeom>
          <a:noFill/>
          <a:ln w="9525">
            <a:noFill/>
            <a:miter lim="800000"/>
            <a:headEnd/>
            <a:tailEnd/>
          </a:ln>
          <a:effectLst/>
        </p:spPr>
        <p:txBody>
          <a:bodyPr>
            <a:spAutoFit/>
          </a:bodyPr>
          <a:lstStyle/>
          <a:p>
            <a:pPr>
              <a:spcBef>
                <a:spcPct val="50000"/>
              </a:spcBef>
            </a:pPr>
            <a:r>
              <a:rPr lang="en-GB"/>
              <a:t>Growth (%)</a:t>
            </a:r>
          </a:p>
        </p:txBody>
      </p:sp>
      <p:sp>
        <p:nvSpPr>
          <p:cNvPr id="10" name="Line 13"/>
          <p:cNvSpPr>
            <a:spLocks noChangeShapeType="1"/>
          </p:cNvSpPr>
          <p:nvPr/>
        </p:nvSpPr>
        <p:spPr bwMode="auto">
          <a:xfrm flipV="1">
            <a:off x="6192837" y="1935146"/>
            <a:ext cx="0" cy="3384550"/>
          </a:xfrm>
          <a:prstGeom prst="line">
            <a:avLst/>
          </a:prstGeom>
          <a:noFill/>
          <a:ln w="38100">
            <a:solidFill>
              <a:schemeClr val="tx1"/>
            </a:solidFill>
            <a:round/>
            <a:headEnd/>
            <a:tailEnd type="triangle" w="med" len="med"/>
          </a:ln>
          <a:effectLst/>
        </p:spPr>
        <p:txBody>
          <a:bodyPr/>
          <a:lstStyle/>
          <a:p>
            <a:endParaRPr lang="en-GB"/>
          </a:p>
        </p:txBody>
      </p:sp>
      <p:sp>
        <p:nvSpPr>
          <p:cNvPr id="11" name="Line 14"/>
          <p:cNvSpPr>
            <a:spLocks noChangeShapeType="1"/>
          </p:cNvSpPr>
          <p:nvPr/>
        </p:nvSpPr>
        <p:spPr bwMode="auto">
          <a:xfrm>
            <a:off x="6192837" y="5319696"/>
            <a:ext cx="2663825" cy="0"/>
          </a:xfrm>
          <a:prstGeom prst="line">
            <a:avLst/>
          </a:prstGeom>
          <a:noFill/>
          <a:ln w="38100">
            <a:solidFill>
              <a:schemeClr val="tx1"/>
            </a:solidFill>
            <a:round/>
            <a:headEnd/>
            <a:tailEnd type="triangle" w="med" len="med"/>
          </a:ln>
          <a:effectLst/>
        </p:spPr>
        <p:txBody>
          <a:bodyPr/>
          <a:lstStyle/>
          <a:p>
            <a:endParaRPr lang="en-GB"/>
          </a:p>
        </p:txBody>
      </p:sp>
      <p:sp>
        <p:nvSpPr>
          <p:cNvPr id="12" name="Text Box 15"/>
          <p:cNvSpPr txBox="1">
            <a:spLocks noChangeArrowheads="1"/>
          </p:cNvSpPr>
          <p:nvPr/>
        </p:nvSpPr>
        <p:spPr bwMode="auto">
          <a:xfrm>
            <a:off x="5616575" y="1431908"/>
            <a:ext cx="1223962" cy="366713"/>
          </a:xfrm>
          <a:prstGeom prst="rect">
            <a:avLst/>
          </a:prstGeom>
          <a:noFill/>
          <a:ln w="9525">
            <a:noFill/>
            <a:miter lim="800000"/>
            <a:headEnd/>
            <a:tailEnd/>
          </a:ln>
          <a:effectLst/>
        </p:spPr>
        <p:txBody>
          <a:bodyPr>
            <a:spAutoFit/>
          </a:bodyPr>
          <a:lstStyle/>
          <a:p>
            <a:pPr>
              <a:spcBef>
                <a:spcPct val="50000"/>
              </a:spcBef>
            </a:pPr>
            <a:r>
              <a:rPr lang="en-GB"/>
              <a:t>Profit (£)</a:t>
            </a:r>
          </a:p>
        </p:txBody>
      </p:sp>
      <p:sp>
        <p:nvSpPr>
          <p:cNvPr id="13" name="Text Box 16"/>
          <p:cNvSpPr txBox="1">
            <a:spLocks noChangeArrowheads="1"/>
          </p:cNvSpPr>
          <p:nvPr/>
        </p:nvSpPr>
        <p:spPr bwMode="auto">
          <a:xfrm>
            <a:off x="7524750" y="5319696"/>
            <a:ext cx="1439862" cy="366712"/>
          </a:xfrm>
          <a:prstGeom prst="rect">
            <a:avLst/>
          </a:prstGeom>
          <a:noFill/>
          <a:ln w="9525">
            <a:noFill/>
            <a:miter lim="800000"/>
            <a:headEnd/>
            <a:tailEnd/>
          </a:ln>
          <a:effectLst/>
        </p:spPr>
        <p:txBody>
          <a:bodyPr>
            <a:spAutoFit/>
          </a:bodyPr>
          <a:lstStyle/>
          <a:p>
            <a:pPr>
              <a:spcBef>
                <a:spcPct val="50000"/>
              </a:spcBef>
            </a:pPr>
            <a:r>
              <a:rPr lang="en-GB"/>
              <a:t>Growth (%)</a:t>
            </a:r>
          </a:p>
        </p:txBody>
      </p:sp>
      <p:sp>
        <p:nvSpPr>
          <p:cNvPr id="14" name="Line 17"/>
          <p:cNvSpPr>
            <a:spLocks noChangeShapeType="1"/>
          </p:cNvSpPr>
          <p:nvPr/>
        </p:nvSpPr>
        <p:spPr bwMode="auto">
          <a:xfrm flipV="1">
            <a:off x="576262" y="3736958"/>
            <a:ext cx="2592388" cy="1511300"/>
          </a:xfrm>
          <a:prstGeom prst="line">
            <a:avLst/>
          </a:prstGeom>
          <a:noFill/>
          <a:ln w="9525">
            <a:solidFill>
              <a:schemeClr val="tx1"/>
            </a:solidFill>
            <a:round/>
            <a:headEnd/>
            <a:tailEnd/>
          </a:ln>
          <a:effectLst/>
        </p:spPr>
        <p:txBody>
          <a:bodyPr/>
          <a:lstStyle/>
          <a:p>
            <a:endParaRPr lang="en-GB"/>
          </a:p>
        </p:txBody>
      </p:sp>
      <p:sp>
        <p:nvSpPr>
          <p:cNvPr id="15" name="Line 19"/>
          <p:cNvSpPr>
            <a:spLocks noChangeShapeType="1"/>
          </p:cNvSpPr>
          <p:nvPr/>
        </p:nvSpPr>
        <p:spPr bwMode="auto">
          <a:xfrm flipV="1">
            <a:off x="6192837" y="3736958"/>
            <a:ext cx="2592388" cy="1582738"/>
          </a:xfrm>
          <a:prstGeom prst="line">
            <a:avLst/>
          </a:prstGeom>
          <a:noFill/>
          <a:ln w="9525">
            <a:solidFill>
              <a:schemeClr val="tx1"/>
            </a:solidFill>
            <a:round/>
            <a:headEnd/>
            <a:tailEnd/>
          </a:ln>
          <a:effectLst/>
        </p:spPr>
        <p:txBody>
          <a:bodyPr/>
          <a:lstStyle/>
          <a:p>
            <a:endParaRPr lang="en-GB"/>
          </a:p>
        </p:txBody>
      </p:sp>
      <p:sp>
        <p:nvSpPr>
          <p:cNvPr id="16" name="Freeform 20"/>
          <p:cNvSpPr>
            <a:spLocks/>
          </p:cNvSpPr>
          <p:nvPr/>
        </p:nvSpPr>
        <p:spPr bwMode="auto">
          <a:xfrm>
            <a:off x="3455987" y="4384658"/>
            <a:ext cx="2520950" cy="935038"/>
          </a:xfrm>
          <a:custGeom>
            <a:avLst/>
            <a:gdLst/>
            <a:ahLst/>
            <a:cxnLst>
              <a:cxn ang="0">
                <a:pos x="0" y="589"/>
              </a:cxn>
              <a:cxn ang="0">
                <a:pos x="681" y="0"/>
              </a:cxn>
              <a:cxn ang="0">
                <a:pos x="1588" y="589"/>
              </a:cxn>
            </a:cxnLst>
            <a:rect l="0" t="0" r="r" b="b"/>
            <a:pathLst>
              <a:path w="1588" h="589">
                <a:moveTo>
                  <a:pt x="0" y="589"/>
                </a:moveTo>
                <a:cubicBezTo>
                  <a:pt x="208" y="294"/>
                  <a:pt x="416" y="0"/>
                  <a:pt x="681" y="0"/>
                </a:cubicBezTo>
                <a:cubicBezTo>
                  <a:pt x="946" y="0"/>
                  <a:pt x="1267" y="294"/>
                  <a:pt x="1588" y="589"/>
                </a:cubicBezTo>
              </a:path>
            </a:pathLst>
          </a:custGeom>
          <a:noFill/>
          <a:ln w="9525">
            <a:solidFill>
              <a:schemeClr val="tx1"/>
            </a:solidFill>
            <a:round/>
            <a:headEnd/>
            <a:tailEnd/>
          </a:ln>
          <a:effectLst/>
        </p:spPr>
        <p:txBody>
          <a:bodyPr/>
          <a:lstStyle/>
          <a:p>
            <a:endParaRPr lang="en-GB"/>
          </a:p>
        </p:txBody>
      </p:sp>
      <p:sp>
        <p:nvSpPr>
          <p:cNvPr id="17" name="Freeform 21"/>
          <p:cNvSpPr>
            <a:spLocks/>
          </p:cNvSpPr>
          <p:nvPr/>
        </p:nvSpPr>
        <p:spPr bwMode="auto">
          <a:xfrm>
            <a:off x="6192837" y="4384658"/>
            <a:ext cx="2520950" cy="935038"/>
          </a:xfrm>
          <a:custGeom>
            <a:avLst/>
            <a:gdLst/>
            <a:ahLst/>
            <a:cxnLst>
              <a:cxn ang="0">
                <a:pos x="0" y="589"/>
              </a:cxn>
              <a:cxn ang="0">
                <a:pos x="681" y="0"/>
              </a:cxn>
              <a:cxn ang="0">
                <a:pos x="1588" y="589"/>
              </a:cxn>
            </a:cxnLst>
            <a:rect l="0" t="0" r="r" b="b"/>
            <a:pathLst>
              <a:path w="1588" h="589">
                <a:moveTo>
                  <a:pt x="0" y="589"/>
                </a:moveTo>
                <a:cubicBezTo>
                  <a:pt x="208" y="294"/>
                  <a:pt x="416" y="0"/>
                  <a:pt x="681" y="0"/>
                </a:cubicBezTo>
                <a:cubicBezTo>
                  <a:pt x="946" y="0"/>
                  <a:pt x="1267" y="294"/>
                  <a:pt x="1588" y="589"/>
                </a:cubicBezTo>
              </a:path>
            </a:pathLst>
          </a:custGeom>
          <a:noFill/>
          <a:ln w="9525">
            <a:solidFill>
              <a:schemeClr val="tx1"/>
            </a:solidFill>
            <a:round/>
            <a:headEnd/>
            <a:tailEnd/>
          </a:ln>
          <a:effectLst/>
        </p:spPr>
        <p:txBody>
          <a:bodyPr/>
          <a:lstStyle/>
          <a:p>
            <a:endParaRPr lang="en-GB"/>
          </a:p>
        </p:txBody>
      </p:sp>
      <p:sp>
        <p:nvSpPr>
          <p:cNvPr id="18" name="Line 22"/>
          <p:cNvSpPr>
            <a:spLocks noChangeShapeType="1"/>
          </p:cNvSpPr>
          <p:nvPr/>
        </p:nvSpPr>
        <p:spPr bwMode="auto">
          <a:xfrm>
            <a:off x="2232025" y="4384658"/>
            <a:ext cx="431800" cy="649288"/>
          </a:xfrm>
          <a:prstGeom prst="line">
            <a:avLst/>
          </a:prstGeom>
          <a:noFill/>
          <a:ln w="28575">
            <a:solidFill>
              <a:schemeClr val="tx1"/>
            </a:solidFill>
            <a:round/>
            <a:headEnd/>
            <a:tailEnd type="triangle" w="med" len="med"/>
          </a:ln>
          <a:effectLst/>
        </p:spPr>
        <p:txBody>
          <a:bodyPr/>
          <a:lstStyle/>
          <a:p>
            <a:endParaRPr lang="en-GB"/>
          </a:p>
        </p:txBody>
      </p:sp>
      <p:sp>
        <p:nvSpPr>
          <p:cNvPr id="19" name="Text Box 23"/>
          <p:cNvSpPr txBox="1">
            <a:spLocks noChangeArrowheads="1"/>
          </p:cNvSpPr>
          <p:nvPr/>
        </p:nvSpPr>
        <p:spPr bwMode="auto">
          <a:xfrm>
            <a:off x="1944687" y="4311633"/>
            <a:ext cx="1368425" cy="641350"/>
          </a:xfrm>
          <a:prstGeom prst="rect">
            <a:avLst/>
          </a:prstGeom>
          <a:noFill/>
          <a:ln w="9525">
            <a:noFill/>
            <a:miter lim="800000"/>
            <a:headEnd/>
            <a:tailEnd/>
          </a:ln>
          <a:effectLst/>
        </p:spPr>
        <p:txBody>
          <a:bodyPr>
            <a:spAutoFit/>
          </a:bodyPr>
          <a:lstStyle/>
          <a:p>
            <a:pPr>
              <a:spcBef>
                <a:spcPct val="50000"/>
              </a:spcBef>
            </a:pPr>
            <a:r>
              <a:rPr lang="en-GB"/>
              <a:t>Retained earnings</a:t>
            </a:r>
          </a:p>
        </p:txBody>
      </p:sp>
      <p:sp>
        <p:nvSpPr>
          <p:cNvPr id="20" name="Line 24"/>
          <p:cNvSpPr>
            <a:spLocks noChangeShapeType="1"/>
          </p:cNvSpPr>
          <p:nvPr/>
        </p:nvSpPr>
        <p:spPr bwMode="auto">
          <a:xfrm flipH="1" flipV="1">
            <a:off x="1296987" y="3448033"/>
            <a:ext cx="863600" cy="576263"/>
          </a:xfrm>
          <a:prstGeom prst="line">
            <a:avLst/>
          </a:prstGeom>
          <a:noFill/>
          <a:ln w="28575">
            <a:solidFill>
              <a:schemeClr val="tx1"/>
            </a:solidFill>
            <a:round/>
            <a:headEnd/>
            <a:tailEnd type="triangle" w="med" len="med"/>
          </a:ln>
          <a:effectLst/>
        </p:spPr>
        <p:txBody>
          <a:bodyPr/>
          <a:lstStyle/>
          <a:p>
            <a:endParaRPr lang="en-GB"/>
          </a:p>
        </p:txBody>
      </p:sp>
      <p:sp>
        <p:nvSpPr>
          <p:cNvPr id="21" name="Text Box 25"/>
          <p:cNvSpPr txBox="1">
            <a:spLocks noChangeArrowheads="1"/>
          </p:cNvSpPr>
          <p:nvPr/>
        </p:nvSpPr>
        <p:spPr bwMode="auto">
          <a:xfrm>
            <a:off x="792162" y="2800333"/>
            <a:ext cx="2087563" cy="641350"/>
          </a:xfrm>
          <a:prstGeom prst="rect">
            <a:avLst/>
          </a:prstGeom>
          <a:noFill/>
          <a:ln w="9525">
            <a:noFill/>
            <a:miter lim="800000"/>
            <a:headEnd/>
            <a:tailEnd/>
          </a:ln>
          <a:effectLst/>
        </p:spPr>
        <p:txBody>
          <a:bodyPr>
            <a:spAutoFit/>
          </a:bodyPr>
          <a:lstStyle/>
          <a:p>
            <a:pPr>
              <a:spcBef>
                <a:spcPct val="50000"/>
              </a:spcBef>
            </a:pPr>
            <a:r>
              <a:rPr lang="en-GB"/>
              <a:t>Distributed earnings</a:t>
            </a:r>
          </a:p>
        </p:txBody>
      </p:sp>
      <p:sp>
        <p:nvSpPr>
          <p:cNvPr id="23" name="Text Box 27"/>
          <p:cNvSpPr txBox="1">
            <a:spLocks noChangeArrowheads="1"/>
          </p:cNvSpPr>
          <p:nvPr/>
        </p:nvSpPr>
        <p:spPr bwMode="auto">
          <a:xfrm>
            <a:off x="3571868" y="3357562"/>
            <a:ext cx="1368425" cy="1200329"/>
          </a:xfrm>
          <a:prstGeom prst="rect">
            <a:avLst/>
          </a:prstGeom>
          <a:noFill/>
          <a:ln w="9525">
            <a:noFill/>
            <a:miter lim="800000"/>
            <a:headEnd/>
            <a:tailEnd/>
          </a:ln>
          <a:effectLst/>
        </p:spPr>
        <p:txBody>
          <a:bodyPr>
            <a:spAutoFit/>
          </a:bodyPr>
          <a:lstStyle/>
          <a:p>
            <a:pPr>
              <a:spcBef>
                <a:spcPct val="50000"/>
              </a:spcBef>
            </a:pPr>
            <a:r>
              <a:rPr lang="en-GB" dirty="0"/>
              <a:t>Project profitability initially rises</a:t>
            </a:r>
          </a:p>
        </p:txBody>
      </p:sp>
      <p:sp>
        <p:nvSpPr>
          <p:cNvPr id="25" name="Text Box 29"/>
          <p:cNvSpPr txBox="1">
            <a:spLocks noChangeArrowheads="1"/>
          </p:cNvSpPr>
          <p:nvPr/>
        </p:nvSpPr>
        <p:spPr bwMode="auto">
          <a:xfrm>
            <a:off x="4929190" y="3929066"/>
            <a:ext cx="1368425" cy="923330"/>
          </a:xfrm>
          <a:prstGeom prst="rect">
            <a:avLst/>
          </a:prstGeom>
          <a:noFill/>
          <a:ln w="9525">
            <a:noFill/>
            <a:miter lim="800000"/>
            <a:headEnd/>
            <a:tailEnd/>
          </a:ln>
          <a:effectLst/>
        </p:spPr>
        <p:txBody>
          <a:bodyPr>
            <a:spAutoFit/>
          </a:bodyPr>
          <a:lstStyle/>
          <a:p>
            <a:pPr>
              <a:spcBef>
                <a:spcPct val="50000"/>
              </a:spcBef>
            </a:pPr>
            <a:r>
              <a:rPr lang="en-GB" dirty="0"/>
              <a:t>Project profitability then falls</a:t>
            </a:r>
          </a:p>
        </p:txBody>
      </p:sp>
      <p:sp>
        <p:nvSpPr>
          <p:cNvPr id="27" name="Text Box 31"/>
          <p:cNvSpPr txBox="1">
            <a:spLocks noChangeArrowheads="1"/>
          </p:cNvSpPr>
          <p:nvPr/>
        </p:nvSpPr>
        <p:spPr bwMode="auto">
          <a:xfrm>
            <a:off x="6929454" y="5929330"/>
            <a:ext cx="1582738" cy="641350"/>
          </a:xfrm>
          <a:prstGeom prst="rect">
            <a:avLst/>
          </a:prstGeom>
          <a:noFill/>
          <a:ln w="9525">
            <a:noFill/>
            <a:miter lim="800000"/>
            <a:headEnd/>
            <a:tailEnd/>
          </a:ln>
          <a:effectLst/>
        </p:spPr>
        <p:txBody>
          <a:bodyPr>
            <a:spAutoFit/>
          </a:bodyPr>
          <a:lstStyle/>
          <a:p>
            <a:pPr>
              <a:spcBef>
                <a:spcPct val="50000"/>
              </a:spcBef>
            </a:pPr>
            <a:r>
              <a:rPr lang="en-GB" dirty="0"/>
              <a:t>Optimum Growth Rate</a:t>
            </a:r>
          </a:p>
        </p:txBody>
      </p:sp>
      <p:sp>
        <p:nvSpPr>
          <p:cNvPr id="28" name="Text Box 32"/>
          <p:cNvSpPr txBox="1">
            <a:spLocks noChangeArrowheads="1"/>
          </p:cNvSpPr>
          <p:nvPr/>
        </p:nvSpPr>
        <p:spPr bwMode="auto">
          <a:xfrm>
            <a:off x="571472" y="571480"/>
            <a:ext cx="2592388" cy="830997"/>
          </a:xfrm>
          <a:prstGeom prst="rect">
            <a:avLst/>
          </a:prstGeom>
          <a:noFill/>
          <a:ln w="9525">
            <a:noFill/>
            <a:miter lim="800000"/>
            <a:headEnd/>
            <a:tailEnd/>
          </a:ln>
          <a:effectLst/>
        </p:spPr>
        <p:txBody>
          <a:bodyPr>
            <a:spAutoFit/>
          </a:bodyPr>
          <a:lstStyle/>
          <a:p>
            <a:pPr>
              <a:spcBef>
                <a:spcPct val="50000"/>
              </a:spcBef>
            </a:pPr>
            <a:r>
              <a:rPr lang="en-GB" sz="2400" dirty="0"/>
              <a:t>Supply – Growth Relationship</a:t>
            </a:r>
          </a:p>
        </p:txBody>
      </p:sp>
      <p:sp>
        <p:nvSpPr>
          <p:cNvPr id="29" name="Text Box 33"/>
          <p:cNvSpPr txBox="1">
            <a:spLocks noChangeArrowheads="1"/>
          </p:cNvSpPr>
          <p:nvPr/>
        </p:nvSpPr>
        <p:spPr bwMode="auto">
          <a:xfrm>
            <a:off x="3286116" y="571480"/>
            <a:ext cx="2714644" cy="830997"/>
          </a:xfrm>
          <a:prstGeom prst="rect">
            <a:avLst/>
          </a:prstGeom>
          <a:noFill/>
          <a:ln w="9525">
            <a:noFill/>
            <a:miter lim="800000"/>
            <a:headEnd/>
            <a:tailEnd/>
          </a:ln>
          <a:effectLst/>
        </p:spPr>
        <p:txBody>
          <a:bodyPr wrap="square">
            <a:spAutoFit/>
          </a:bodyPr>
          <a:lstStyle/>
          <a:p>
            <a:pPr>
              <a:spcBef>
                <a:spcPct val="50000"/>
              </a:spcBef>
            </a:pPr>
            <a:r>
              <a:rPr lang="en-GB" sz="2400" dirty="0"/>
              <a:t>Demand – Growth Relationship</a:t>
            </a:r>
          </a:p>
        </p:txBody>
      </p:sp>
      <p:sp>
        <p:nvSpPr>
          <p:cNvPr id="31" name="Up Arrow 30"/>
          <p:cNvSpPr/>
          <p:nvPr/>
        </p:nvSpPr>
        <p:spPr>
          <a:xfrm>
            <a:off x="7358082" y="4500570"/>
            <a:ext cx="500066" cy="1500198"/>
          </a:xfrm>
          <a:prstGeom prst="upArrow">
            <a:avLst/>
          </a:prstGeom>
          <a:solidFill>
            <a:srgbClr val="0066FF">
              <a:alpha val="1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32913"/>
            <a:ext cx="792088" cy="5877635"/>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Weekly wage / consumption (£)</a:t>
            </a:r>
          </a:p>
        </p:txBody>
      </p:sp>
      <p:sp>
        <p:nvSpPr>
          <p:cNvPr id="4" name="Right Arrow 3"/>
          <p:cNvSpPr/>
          <p:nvPr/>
        </p:nvSpPr>
        <p:spPr>
          <a:xfrm>
            <a:off x="1293962" y="5301208"/>
            <a:ext cx="7742533"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leisure</a:t>
            </a:r>
          </a:p>
        </p:txBody>
      </p:sp>
      <p:sp>
        <p:nvSpPr>
          <p:cNvPr id="5" name="TextBox 4"/>
          <p:cNvSpPr txBox="1"/>
          <p:nvPr/>
        </p:nvSpPr>
        <p:spPr>
          <a:xfrm>
            <a:off x="1497448" y="6107916"/>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27584"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467544" y="3933056"/>
            <a:ext cx="804891" cy="369332"/>
          </a:xfrm>
          <a:prstGeom prst="rect">
            <a:avLst/>
          </a:prstGeom>
          <a:noFill/>
        </p:spPr>
        <p:txBody>
          <a:bodyPr wrap="square" rtlCol="0">
            <a:spAutoFit/>
          </a:bodyPr>
          <a:lstStyle/>
          <a:p>
            <a:r>
              <a:rPr lang="en-GB" dirty="0"/>
              <a:t>£540</a:t>
            </a:r>
          </a:p>
        </p:txBody>
      </p:sp>
      <p:cxnSp>
        <p:nvCxnSpPr>
          <p:cNvPr id="8" name="Straight Connector 7"/>
          <p:cNvCxnSpPr/>
          <p:nvPr/>
        </p:nvCxnSpPr>
        <p:spPr>
          <a:xfrm>
            <a:off x="1673525" y="4140679"/>
            <a:ext cx="6498875" cy="1448561"/>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691680" y="3140968"/>
            <a:ext cx="2585743" cy="461665"/>
          </a:xfrm>
          <a:prstGeom prst="rect">
            <a:avLst/>
          </a:prstGeom>
          <a:noFill/>
        </p:spPr>
        <p:txBody>
          <a:bodyPr wrap="square" rtlCol="0">
            <a:spAutoFit/>
          </a:bodyPr>
          <a:lstStyle/>
          <a:p>
            <a:r>
              <a:rPr lang="en-GB" b="1" dirty="0">
                <a:solidFill>
                  <a:srgbClr val="0000FF"/>
                </a:solidFill>
              </a:rPr>
              <a:t>Budget Line 2</a:t>
            </a:r>
          </a:p>
        </p:txBody>
      </p:sp>
      <p:sp>
        <p:nvSpPr>
          <p:cNvPr id="10" name="TextBox 9"/>
          <p:cNvSpPr txBox="1"/>
          <p:nvPr/>
        </p:nvSpPr>
        <p:spPr>
          <a:xfrm>
            <a:off x="539552" y="3212976"/>
            <a:ext cx="792088" cy="369332"/>
          </a:xfrm>
          <a:prstGeom prst="rect">
            <a:avLst/>
          </a:prstGeom>
          <a:noFill/>
        </p:spPr>
        <p:txBody>
          <a:bodyPr wrap="square" rtlCol="0">
            <a:spAutoFit/>
          </a:bodyPr>
          <a:lstStyle/>
          <a:p>
            <a:r>
              <a:rPr lang="en-GB" dirty="0"/>
              <a:t>£810</a:t>
            </a:r>
          </a:p>
        </p:txBody>
      </p:sp>
      <p:sp>
        <p:nvSpPr>
          <p:cNvPr id="11" name="TextBox 10"/>
          <p:cNvSpPr txBox="1"/>
          <p:nvPr/>
        </p:nvSpPr>
        <p:spPr>
          <a:xfrm>
            <a:off x="7892994" y="6101923"/>
            <a:ext cx="576064" cy="461665"/>
          </a:xfrm>
          <a:prstGeom prst="rect">
            <a:avLst/>
          </a:prstGeom>
          <a:noFill/>
        </p:spPr>
        <p:txBody>
          <a:bodyPr wrap="square" rtlCol="0">
            <a:spAutoFit/>
          </a:bodyPr>
          <a:lstStyle/>
          <a:p>
            <a:r>
              <a:rPr lang="en-GB" dirty="0"/>
              <a:t>90</a:t>
            </a:r>
          </a:p>
        </p:txBody>
      </p:sp>
      <p:cxnSp>
        <p:nvCxnSpPr>
          <p:cNvPr id="12" name="Straight Connector 11"/>
          <p:cNvCxnSpPr/>
          <p:nvPr/>
        </p:nvCxnSpPr>
        <p:spPr>
          <a:xfrm>
            <a:off x="1691680" y="3429000"/>
            <a:ext cx="6480720" cy="2160240"/>
          </a:xfrm>
          <a:prstGeom prst="line">
            <a:avLst/>
          </a:prstGeom>
          <a:ln w="63500">
            <a:solidFill>
              <a:srgbClr val="0000FF"/>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035834" y="4581128"/>
            <a:ext cx="2104118" cy="461665"/>
          </a:xfrm>
          <a:prstGeom prst="rect">
            <a:avLst/>
          </a:prstGeom>
          <a:noFill/>
        </p:spPr>
        <p:txBody>
          <a:bodyPr wrap="square" rtlCol="0">
            <a:spAutoFit/>
          </a:bodyPr>
          <a:lstStyle/>
          <a:p>
            <a:r>
              <a:rPr lang="en-GB" b="1" dirty="0">
                <a:solidFill>
                  <a:srgbClr val="FF0000"/>
                </a:solidFill>
              </a:rPr>
              <a:t>Budget Line 1</a:t>
            </a:r>
          </a:p>
        </p:txBody>
      </p:sp>
      <p:sp>
        <p:nvSpPr>
          <p:cNvPr id="15" name="Freeform 14"/>
          <p:cNvSpPr/>
          <p:nvPr/>
        </p:nvSpPr>
        <p:spPr>
          <a:xfrm>
            <a:off x="1866841" y="2161369"/>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Freeform 15"/>
          <p:cNvSpPr/>
          <p:nvPr/>
        </p:nvSpPr>
        <p:spPr>
          <a:xfrm>
            <a:off x="2267744" y="1844824"/>
            <a:ext cx="5832648" cy="2952328"/>
          </a:xfrm>
          <a:custGeom>
            <a:avLst/>
            <a:gdLst>
              <a:gd name="connsiteX0" fmla="*/ 0 w 5805577"/>
              <a:gd name="connsiteY0" fmla="*/ 0 h 2907101"/>
              <a:gd name="connsiteX1" fmla="*/ 379562 w 5805577"/>
              <a:gd name="connsiteY1" fmla="*/ 741871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23358 w 5805577"/>
              <a:gd name="connsiteY2" fmla="*/ 1449237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165230 h 2907101"/>
              <a:gd name="connsiteX4" fmla="*/ 4321833 w 5805577"/>
              <a:gd name="connsiteY4" fmla="*/ 2536166 h 2907101"/>
              <a:gd name="connsiteX5" fmla="*/ 5805577 w 5805577"/>
              <a:gd name="connsiteY5" fmla="*/ 2907101 h 2907101"/>
              <a:gd name="connsiteX0" fmla="*/ 0 w 5805577"/>
              <a:gd name="connsiteY0" fmla="*/ 0 h 2907101"/>
              <a:gd name="connsiteX1" fmla="*/ 306187 w 5805577"/>
              <a:gd name="connsiteY1" fmla="*/ 1377455 h 2907101"/>
              <a:gd name="connsiteX2" fmla="*/ 1458315 w 5805577"/>
              <a:gd name="connsiteY2" fmla="*/ 2169543 h 2907101"/>
              <a:gd name="connsiteX3" fmla="*/ 2898475 w 5805577"/>
              <a:gd name="connsiteY3" fmla="*/ 2601591 h 2907101"/>
              <a:gd name="connsiteX4" fmla="*/ 4321833 w 5805577"/>
              <a:gd name="connsiteY4" fmla="*/ 2536166 h 2907101"/>
              <a:gd name="connsiteX5" fmla="*/ 5805577 w 5805577"/>
              <a:gd name="connsiteY5" fmla="*/ 2907101 h 2907101"/>
              <a:gd name="connsiteX0" fmla="*/ 0 w 5805577"/>
              <a:gd name="connsiteY0" fmla="*/ 0 h 3013268"/>
              <a:gd name="connsiteX1" fmla="*/ 306187 w 5805577"/>
              <a:gd name="connsiteY1" fmla="*/ 1377455 h 3013268"/>
              <a:gd name="connsiteX2" fmla="*/ 1458315 w 5805577"/>
              <a:gd name="connsiteY2" fmla="*/ 2169543 h 3013268"/>
              <a:gd name="connsiteX3" fmla="*/ 2898475 w 5805577"/>
              <a:gd name="connsiteY3" fmla="*/ 2601591 h 3013268"/>
              <a:gd name="connsiteX4" fmla="*/ 4338635 w 5805577"/>
              <a:gd name="connsiteY4" fmla="*/ 2889623 h 3013268"/>
              <a:gd name="connsiteX5" fmla="*/ 5805577 w 5805577"/>
              <a:gd name="connsiteY5" fmla="*/ 2907101 h 3013268"/>
              <a:gd name="connsiteX0" fmla="*/ 0 w 5778795"/>
              <a:gd name="connsiteY0" fmla="*/ 0 h 3033638"/>
              <a:gd name="connsiteX1" fmla="*/ 306187 w 5778795"/>
              <a:gd name="connsiteY1" fmla="*/ 1377455 h 3033638"/>
              <a:gd name="connsiteX2" fmla="*/ 1458315 w 5778795"/>
              <a:gd name="connsiteY2" fmla="*/ 2169543 h 3033638"/>
              <a:gd name="connsiteX3" fmla="*/ 2898475 w 5778795"/>
              <a:gd name="connsiteY3" fmla="*/ 2601591 h 3033638"/>
              <a:gd name="connsiteX4" fmla="*/ 4338635 w 5778795"/>
              <a:gd name="connsiteY4" fmla="*/ 2889623 h 3033638"/>
              <a:gd name="connsiteX5" fmla="*/ 5778795 w 5778795"/>
              <a:gd name="connsiteY5" fmla="*/ 3033638 h 3033638"/>
              <a:gd name="connsiteX0" fmla="*/ 0 w 5778795"/>
              <a:gd name="connsiteY0" fmla="*/ 0 h 3105646"/>
              <a:gd name="connsiteX1" fmla="*/ 306187 w 5778795"/>
              <a:gd name="connsiteY1" fmla="*/ 1377455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38635 w 5778795"/>
              <a:gd name="connsiteY4" fmla="*/ 2889623 h 3105646"/>
              <a:gd name="connsiteX5" fmla="*/ 5778795 w 5778795"/>
              <a:gd name="connsiteY5" fmla="*/ 3105646 h 3105646"/>
              <a:gd name="connsiteX0" fmla="*/ 0 w 5778795"/>
              <a:gd name="connsiteY0" fmla="*/ 0 h 3105646"/>
              <a:gd name="connsiteX1" fmla="*/ 504056 w 5778795"/>
              <a:gd name="connsiteY1" fmla="*/ 1368152 h 3105646"/>
              <a:gd name="connsiteX2" fmla="*/ 1458315 w 5778795"/>
              <a:gd name="connsiteY2" fmla="*/ 2169543 h 3105646"/>
              <a:gd name="connsiteX3" fmla="*/ 2898475 w 5778795"/>
              <a:gd name="connsiteY3" fmla="*/ 2601591 h 3105646"/>
              <a:gd name="connsiteX4" fmla="*/ 4320480 w 5778795"/>
              <a:gd name="connsiteY4" fmla="*/ 2808312 h 3105646"/>
              <a:gd name="connsiteX5" fmla="*/ 5778795 w 5778795"/>
              <a:gd name="connsiteY5" fmla="*/ 3105646 h 3105646"/>
              <a:gd name="connsiteX0" fmla="*/ 0 w 5832648"/>
              <a:gd name="connsiteY0" fmla="*/ 0 h 2952328"/>
              <a:gd name="connsiteX1" fmla="*/ 504056 w 5832648"/>
              <a:gd name="connsiteY1" fmla="*/ 1368152 h 2952328"/>
              <a:gd name="connsiteX2" fmla="*/ 1458315 w 5832648"/>
              <a:gd name="connsiteY2" fmla="*/ 2169543 h 2952328"/>
              <a:gd name="connsiteX3" fmla="*/ 2898475 w 5832648"/>
              <a:gd name="connsiteY3" fmla="*/ 2601591 h 2952328"/>
              <a:gd name="connsiteX4" fmla="*/ 4320480 w 5832648"/>
              <a:gd name="connsiteY4" fmla="*/ 2808312 h 2952328"/>
              <a:gd name="connsiteX5" fmla="*/ 5832648 w 5832648"/>
              <a:gd name="connsiteY5" fmla="*/ 2952328 h 295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648" h="2952328">
                <a:moveTo>
                  <a:pt x="0" y="0"/>
                </a:moveTo>
                <a:cubicBezTo>
                  <a:pt x="71168" y="250165"/>
                  <a:pt x="261004" y="1006562"/>
                  <a:pt x="504056" y="1368152"/>
                </a:cubicBezTo>
                <a:cubicBezTo>
                  <a:pt x="747109" y="1729743"/>
                  <a:pt x="1059245" y="1963970"/>
                  <a:pt x="1458315" y="2169543"/>
                </a:cubicBezTo>
                <a:cubicBezTo>
                  <a:pt x="1857385" y="2375116"/>
                  <a:pt x="2421448" y="2495130"/>
                  <a:pt x="2898475" y="2601591"/>
                </a:cubicBezTo>
                <a:cubicBezTo>
                  <a:pt x="3375502" y="2708052"/>
                  <a:pt x="4320480" y="2808312"/>
                  <a:pt x="4320480" y="2808312"/>
                </a:cubicBezTo>
                <a:cubicBezTo>
                  <a:pt x="4804997" y="2931957"/>
                  <a:pt x="5483278" y="2879004"/>
                  <a:pt x="5832648" y="2952328"/>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TextBox 16"/>
          <p:cNvSpPr txBox="1"/>
          <p:nvPr/>
        </p:nvSpPr>
        <p:spPr>
          <a:xfrm>
            <a:off x="7806906" y="4891177"/>
            <a:ext cx="828136" cy="461665"/>
          </a:xfrm>
          <a:prstGeom prst="rect">
            <a:avLst/>
          </a:prstGeom>
          <a:noFill/>
        </p:spPr>
        <p:txBody>
          <a:bodyPr wrap="square" rtlCol="0">
            <a:spAutoFit/>
          </a:bodyPr>
          <a:lstStyle/>
          <a:p>
            <a:r>
              <a:rPr lang="en-GB" b="1" dirty="0">
                <a:solidFill>
                  <a:srgbClr val="92D050"/>
                </a:solidFill>
              </a:rPr>
              <a:t>IC</a:t>
            </a:r>
            <a:r>
              <a:rPr lang="en-GB" b="1" baseline="-25000" dirty="0">
                <a:solidFill>
                  <a:srgbClr val="92D050"/>
                </a:solidFill>
              </a:rPr>
              <a:t>1</a:t>
            </a:r>
          </a:p>
        </p:txBody>
      </p:sp>
      <p:sp>
        <p:nvSpPr>
          <p:cNvPr id="18" name="TextBox 17"/>
          <p:cNvSpPr txBox="1"/>
          <p:nvPr/>
        </p:nvSpPr>
        <p:spPr>
          <a:xfrm>
            <a:off x="8100392" y="4581128"/>
            <a:ext cx="828136" cy="461665"/>
          </a:xfrm>
          <a:prstGeom prst="rect">
            <a:avLst/>
          </a:prstGeom>
          <a:noFill/>
        </p:spPr>
        <p:txBody>
          <a:bodyPr wrap="square" rtlCol="0">
            <a:spAutoFit/>
          </a:bodyPr>
          <a:lstStyle/>
          <a:p>
            <a:r>
              <a:rPr lang="en-GB" b="1" dirty="0">
                <a:solidFill>
                  <a:srgbClr val="00B050"/>
                </a:solidFill>
              </a:rPr>
              <a:t>IC</a:t>
            </a:r>
            <a:r>
              <a:rPr lang="en-GB" b="1" baseline="-25000" dirty="0">
                <a:solidFill>
                  <a:srgbClr val="00B050"/>
                </a:solidFill>
              </a:rPr>
              <a:t>2</a:t>
            </a:r>
          </a:p>
        </p:txBody>
      </p:sp>
      <p:cxnSp>
        <p:nvCxnSpPr>
          <p:cNvPr id="19" name="Straight Connector 18"/>
          <p:cNvCxnSpPr/>
          <p:nvPr/>
        </p:nvCxnSpPr>
        <p:spPr bwMode="auto">
          <a:xfrm>
            <a:off x="4563374" y="4761781"/>
            <a:ext cx="8626" cy="905774"/>
          </a:xfrm>
          <a:prstGeom prst="line">
            <a:avLst/>
          </a:prstGeom>
          <a:solidFill>
            <a:schemeClr val="accent1"/>
          </a:solidFill>
          <a:ln w="60325" cap="flat" cmpd="sng" algn="ctr">
            <a:solidFill>
              <a:srgbClr val="92D050"/>
            </a:solidFill>
            <a:prstDash val="dash"/>
            <a:round/>
            <a:headEnd type="none" w="med" len="med"/>
            <a:tailEnd type="none" w="med" len="med"/>
          </a:ln>
          <a:effectLst/>
        </p:spPr>
      </p:cxnSp>
      <p:cxnSp>
        <p:nvCxnSpPr>
          <p:cNvPr id="20" name="Straight Connector 19"/>
          <p:cNvCxnSpPr/>
          <p:nvPr/>
        </p:nvCxnSpPr>
        <p:spPr bwMode="auto">
          <a:xfrm>
            <a:off x="4139952" y="4221088"/>
            <a:ext cx="0" cy="2016224"/>
          </a:xfrm>
          <a:prstGeom prst="line">
            <a:avLst/>
          </a:prstGeom>
          <a:solidFill>
            <a:schemeClr val="accent1"/>
          </a:solidFill>
          <a:ln w="60325" cap="flat" cmpd="sng" algn="ctr">
            <a:solidFill>
              <a:srgbClr val="00B050"/>
            </a:solidFill>
            <a:prstDash val="dash"/>
            <a:round/>
            <a:headEnd type="none" w="med" len="med"/>
            <a:tailEnd type="none" w="med" len="med"/>
          </a:ln>
          <a:effectLst/>
        </p:spPr>
      </p:cxnSp>
      <p:sp>
        <p:nvSpPr>
          <p:cNvPr id="21" name="TextBox 20"/>
          <p:cNvSpPr txBox="1"/>
          <p:nvPr/>
        </p:nvSpPr>
        <p:spPr>
          <a:xfrm>
            <a:off x="4275651" y="6116300"/>
            <a:ext cx="576064" cy="461665"/>
          </a:xfrm>
          <a:prstGeom prst="rect">
            <a:avLst/>
          </a:prstGeom>
          <a:noFill/>
        </p:spPr>
        <p:txBody>
          <a:bodyPr wrap="square" rtlCol="0">
            <a:spAutoFit/>
          </a:bodyPr>
          <a:lstStyle/>
          <a:p>
            <a:r>
              <a:rPr lang="en-GB" b="1" dirty="0">
                <a:solidFill>
                  <a:srgbClr val="00B050"/>
                </a:solidFill>
              </a:rPr>
              <a:t>40</a:t>
            </a:r>
          </a:p>
        </p:txBody>
      </p:sp>
      <p:sp>
        <p:nvSpPr>
          <p:cNvPr id="22" name="TextBox 21"/>
          <p:cNvSpPr txBox="1"/>
          <p:nvPr/>
        </p:nvSpPr>
        <p:spPr>
          <a:xfrm>
            <a:off x="3923928" y="6237312"/>
            <a:ext cx="576064" cy="369332"/>
          </a:xfrm>
          <a:prstGeom prst="rect">
            <a:avLst/>
          </a:prstGeom>
          <a:noFill/>
        </p:spPr>
        <p:txBody>
          <a:bodyPr wrap="square" rtlCol="0">
            <a:spAutoFit/>
          </a:bodyPr>
          <a:lstStyle/>
          <a:p>
            <a:r>
              <a:rPr lang="en-GB" b="1" dirty="0">
                <a:solidFill>
                  <a:srgbClr val="00B050"/>
                </a:solidFill>
              </a:rPr>
              <a:t>34</a:t>
            </a:r>
          </a:p>
        </p:txBody>
      </p:sp>
      <p:cxnSp>
        <p:nvCxnSpPr>
          <p:cNvPr id="24" name="Straight Connector 23"/>
          <p:cNvCxnSpPr/>
          <p:nvPr/>
        </p:nvCxnSpPr>
        <p:spPr bwMode="auto">
          <a:xfrm>
            <a:off x="3707904" y="4581128"/>
            <a:ext cx="0" cy="1008112"/>
          </a:xfrm>
          <a:prstGeom prst="line">
            <a:avLst/>
          </a:prstGeom>
          <a:solidFill>
            <a:schemeClr val="accent1"/>
          </a:solidFill>
          <a:ln w="60325" cap="flat" cmpd="sng" algn="ctr">
            <a:solidFill>
              <a:srgbClr val="0000FF"/>
            </a:solidFill>
            <a:prstDash val="dash"/>
            <a:round/>
            <a:headEnd type="none" w="med" len="med"/>
            <a:tailEnd type="none" w="med" len="med"/>
          </a:ln>
          <a:effectLst/>
        </p:spPr>
      </p:cxnSp>
      <p:sp>
        <p:nvSpPr>
          <p:cNvPr id="25" name="TextBox 24"/>
          <p:cNvSpPr txBox="1"/>
          <p:nvPr/>
        </p:nvSpPr>
        <p:spPr>
          <a:xfrm>
            <a:off x="3491880" y="6093296"/>
            <a:ext cx="576064" cy="369332"/>
          </a:xfrm>
          <a:prstGeom prst="rect">
            <a:avLst/>
          </a:prstGeom>
          <a:noFill/>
        </p:spPr>
        <p:txBody>
          <a:bodyPr wrap="square" rtlCol="0">
            <a:spAutoFit/>
          </a:bodyPr>
          <a:lstStyle/>
          <a:p>
            <a:r>
              <a:rPr lang="en-GB" b="1" dirty="0">
                <a:solidFill>
                  <a:srgbClr val="0000FF"/>
                </a:solidFill>
              </a:rPr>
              <a:t>28</a:t>
            </a:r>
          </a:p>
        </p:txBody>
      </p:sp>
      <p:cxnSp>
        <p:nvCxnSpPr>
          <p:cNvPr id="30" name="Straight Connector 29"/>
          <p:cNvCxnSpPr/>
          <p:nvPr/>
        </p:nvCxnSpPr>
        <p:spPr>
          <a:xfrm>
            <a:off x="1619672" y="3861048"/>
            <a:ext cx="5256584" cy="1728192"/>
          </a:xfrm>
          <a:prstGeom prst="line">
            <a:avLst/>
          </a:prstGeom>
          <a:ln w="63500">
            <a:solidFill>
              <a:srgbClr val="0000FF"/>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83200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Hourly Wage / Consumption (£)</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Work</a:t>
            </a:r>
          </a:p>
        </p:txBody>
      </p:sp>
      <p:sp>
        <p:nvSpPr>
          <p:cNvPr id="5" name="TextBox 4"/>
          <p:cNvSpPr txBox="1"/>
          <p:nvPr/>
        </p:nvSpPr>
        <p:spPr>
          <a:xfrm>
            <a:off x="1506075" y="6220059"/>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99592"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827584" y="3933056"/>
            <a:ext cx="467544" cy="369332"/>
          </a:xfrm>
          <a:prstGeom prst="rect">
            <a:avLst/>
          </a:prstGeom>
          <a:noFill/>
        </p:spPr>
        <p:txBody>
          <a:bodyPr wrap="square" rtlCol="0">
            <a:spAutoFit/>
          </a:bodyPr>
          <a:lstStyle/>
          <a:p>
            <a:r>
              <a:rPr lang="en-GB" dirty="0"/>
              <a:t>£6</a:t>
            </a:r>
          </a:p>
        </p:txBody>
      </p:sp>
      <p:sp>
        <p:nvSpPr>
          <p:cNvPr id="10" name="TextBox 9"/>
          <p:cNvSpPr txBox="1"/>
          <p:nvPr/>
        </p:nvSpPr>
        <p:spPr>
          <a:xfrm>
            <a:off x="827584" y="3284984"/>
            <a:ext cx="576064" cy="369332"/>
          </a:xfrm>
          <a:prstGeom prst="rect">
            <a:avLst/>
          </a:prstGeom>
          <a:noFill/>
        </p:spPr>
        <p:txBody>
          <a:bodyPr wrap="square" rtlCol="0">
            <a:spAutoFit/>
          </a:bodyPr>
          <a:lstStyle/>
          <a:p>
            <a:r>
              <a:rPr lang="en-GB" dirty="0"/>
              <a:t>£9</a:t>
            </a:r>
          </a:p>
        </p:txBody>
      </p:sp>
      <p:sp>
        <p:nvSpPr>
          <p:cNvPr id="15" name="Freeform 14"/>
          <p:cNvSpPr/>
          <p:nvPr/>
        </p:nvSpPr>
        <p:spPr>
          <a:xfrm>
            <a:off x="2432649" y="1302589"/>
            <a:ext cx="4192438" cy="3821502"/>
          </a:xfrm>
          <a:custGeom>
            <a:avLst/>
            <a:gdLst>
              <a:gd name="connsiteX0" fmla="*/ 0 w 4192438"/>
              <a:gd name="connsiteY0" fmla="*/ 3821502 h 3821502"/>
              <a:gd name="connsiteX1" fmla="*/ 4192438 w 4192438"/>
              <a:gd name="connsiteY1" fmla="*/ 0 h 3821502"/>
            </a:gdLst>
            <a:ahLst/>
            <a:cxnLst>
              <a:cxn ang="0">
                <a:pos x="connsiteX0" y="connsiteY0"/>
              </a:cxn>
              <a:cxn ang="0">
                <a:pos x="connsiteX1" y="connsiteY1"/>
              </a:cxn>
            </a:cxnLst>
            <a:rect l="l" t="t" r="r" b="b"/>
            <a:pathLst>
              <a:path w="4192438" h="3821502">
                <a:moveTo>
                  <a:pt x="0" y="3821502"/>
                </a:moveTo>
                <a:lnTo>
                  <a:pt x="4192438" y="0"/>
                </a:lnTo>
              </a:path>
            </a:pathLst>
          </a:custGeom>
          <a:ln w="508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35140691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p Arrow 2"/>
          <p:cNvSpPr/>
          <p:nvPr/>
        </p:nvSpPr>
        <p:spPr>
          <a:xfrm>
            <a:off x="1091278" y="267419"/>
            <a:ext cx="792088" cy="5843129"/>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Hourly Wage / Consumption (£)</a:t>
            </a:r>
          </a:p>
        </p:txBody>
      </p:sp>
      <p:sp>
        <p:nvSpPr>
          <p:cNvPr id="4" name="Right Arrow 3"/>
          <p:cNvSpPr/>
          <p:nvPr/>
        </p:nvSpPr>
        <p:spPr>
          <a:xfrm>
            <a:off x="1293963" y="5301208"/>
            <a:ext cx="6734421" cy="1080120"/>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Hours of Work</a:t>
            </a:r>
          </a:p>
        </p:txBody>
      </p:sp>
      <p:sp>
        <p:nvSpPr>
          <p:cNvPr id="5" name="TextBox 4"/>
          <p:cNvSpPr txBox="1"/>
          <p:nvPr/>
        </p:nvSpPr>
        <p:spPr>
          <a:xfrm>
            <a:off x="1506075" y="6220059"/>
            <a:ext cx="360040" cy="369332"/>
          </a:xfrm>
          <a:prstGeom prst="rect">
            <a:avLst/>
          </a:prstGeom>
          <a:noFill/>
        </p:spPr>
        <p:txBody>
          <a:bodyPr wrap="square" rtlCol="0">
            <a:spAutoFit/>
          </a:bodyPr>
          <a:lstStyle/>
          <a:p>
            <a:r>
              <a:rPr lang="en-GB" dirty="0"/>
              <a:t>0</a:t>
            </a:r>
          </a:p>
        </p:txBody>
      </p:sp>
      <p:sp>
        <p:nvSpPr>
          <p:cNvPr id="6" name="TextBox 5"/>
          <p:cNvSpPr txBox="1"/>
          <p:nvPr/>
        </p:nvSpPr>
        <p:spPr>
          <a:xfrm>
            <a:off x="899592" y="5373216"/>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827584" y="3933056"/>
            <a:ext cx="467544" cy="369332"/>
          </a:xfrm>
          <a:prstGeom prst="rect">
            <a:avLst/>
          </a:prstGeom>
          <a:noFill/>
        </p:spPr>
        <p:txBody>
          <a:bodyPr wrap="square" rtlCol="0">
            <a:spAutoFit/>
          </a:bodyPr>
          <a:lstStyle/>
          <a:p>
            <a:r>
              <a:rPr lang="en-GB" dirty="0"/>
              <a:t>£6</a:t>
            </a:r>
          </a:p>
        </p:txBody>
      </p:sp>
      <p:sp>
        <p:nvSpPr>
          <p:cNvPr id="10" name="TextBox 9"/>
          <p:cNvSpPr txBox="1"/>
          <p:nvPr/>
        </p:nvSpPr>
        <p:spPr>
          <a:xfrm>
            <a:off x="827584" y="3284984"/>
            <a:ext cx="576064" cy="369332"/>
          </a:xfrm>
          <a:prstGeom prst="rect">
            <a:avLst/>
          </a:prstGeom>
          <a:noFill/>
        </p:spPr>
        <p:txBody>
          <a:bodyPr wrap="square" rtlCol="0">
            <a:spAutoFit/>
          </a:bodyPr>
          <a:lstStyle/>
          <a:p>
            <a:r>
              <a:rPr lang="en-GB" dirty="0"/>
              <a:t>£9</a:t>
            </a:r>
          </a:p>
        </p:txBody>
      </p:sp>
      <p:sp>
        <p:nvSpPr>
          <p:cNvPr id="11" name="Freeform 10"/>
          <p:cNvSpPr/>
          <p:nvPr/>
        </p:nvSpPr>
        <p:spPr>
          <a:xfrm>
            <a:off x="1979712" y="2060848"/>
            <a:ext cx="3347049" cy="3226279"/>
          </a:xfrm>
          <a:custGeom>
            <a:avLst/>
            <a:gdLst>
              <a:gd name="connsiteX0" fmla="*/ 0 w 3347049"/>
              <a:gd name="connsiteY0" fmla="*/ 3226279 h 3226279"/>
              <a:gd name="connsiteX1" fmla="*/ 3286664 w 3347049"/>
              <a:gd name="connsiteY1" fmla="*/ 2139351 h 3226279"/>
              <a:gd name="connsiteX2" fmla="*/ 362310 w 3347049"/>
              <a:gd name="connsiteY2" fmla="*/ 0 h 3226279"/>
            </a:gdLst>
            <a:ahLst/>
            <a:cxnLst>
              <a:cxn ang="0">
                <a:pos x="connsiteX0" y="connsiteY0"/>
              </a:cxn>
              <a:cxn ang="0">
                <a:pos x="connsiteX1" y="connsiteY1"/>
              </a:cxn>
              <a:cxn ang="0">
                <a:pos x="connsiteX2" y="connsiteY2"/>
              </a:cxn>
            </a:cxnLst>
            <a:rect l="l" t="t" r="r" b="b"/>
            <a:pathLst>
              <a:path w="3347049" h="3226279">
                <a:moveTo>
                  <a:pt x="0" y="3226279"/>
                </a:moveTo>
                <a:cubicBezTo>
                  <a:pt x="1613139" y="2951671"/>
                  <a:pt x="3226279" y="2677064"/>
                  <a:pt x="3286664" y="2139351"/>
                </a:cubicBezTo>
                <a:cubicBezTo>
                  <a:pt x="3347049" y="1601638"/>
                  <a:pt x="1854679" y="800819"/>
                  <a:pt x="362310" y="0"/>
                </a:cubicBezTo>
              </a:path>
            </a:pathLst>
          </a:custGeom>
          <a:ln w="5080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3" name="Straight Connector 12"/>
          <p:cNvCxnSpPr/>
          <p:nvPr/>
        </p:nvCxnSpPr>
        <p:spPr>
          <a:xfrm>
            <a:off x="1691680" y="4149080"/>
            <a:ext cx="3744416" cy="0"/>
          </a:xfrm>
          <a:prstGeom prst="line">
            <a:avLst/>
          </a:prstGeom>
          <a:ln w="31750">
            <a:solidFill>
              <a:srgbClr val="FDCFD6"/>
            </a:solidFill>
            <a:prstDash val="lg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123728" y="1700808"/>
            <a:ext cx="2304256" cy="369332"/>
          </a:xfrm>
          <a:prstGeom prst="rect">
            <a:avLst/>
          </a:prstGeom>
          <a:noFill/>
        </p:spPr>
        <p:txBody>
          <a:bodyPr wrap="square" rtlCol="0">
            <a:spAutoFit/>
          </a:bodyPr>
          <a:lstStyle/>
          <a:p>
            <a:r>
              <a:rPr lang="en-GB" dirty="0">
                <a:solidFill>
                  <a:srgbClr val="0000FF"/>
                </a:solidFill>
              </a:rPr>
              <a:t>Labour supply curve</a:t>
            </a:r>
          </a:p>
        </p:txBody>
      </p:sp>
    </p:spTree>
    <p:extLst>
      <p:ext uri="{BB962C8B-B14F-4D97-AF65-F5344CB8AC3E}">
        <p14:creationId xmlns:p14="http://schemas.microsoft.com/office/powerpoint/2010/main" val="27902122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3924300" y="908050"/>
            <a:ext cx="1223963" cy="519113"/>
          </a:xfrm>
          <a:prstGeom prst="rect">
            <a:avLst/>
          </a:prstGeom>
          <a:solidFill>
            <a:srgbClr val="CCFFCC"/>
          </a:solidFill>
          <a:ln w="9525">
            <a:noFill/>
            <a:miter lim="800000"/>
            <a:headEnd/>
            <a:tailEnd/>
          </a:ln>
        </p:spPr>
        <p:txBody>
          <a:bodyPr>
            <a:spAutoFit/>
          </a:bodyPr>
          <a:lstStyle/>
          <a:p>
            <a:pPr>
              <a:spcBef>
                <a:spcPct val="50000"/>
              </a:spcBef>
            </a:pPr>
            <a:r>
              <a:rPr lang="en-GB" sz="2800" dirty="0"/>
              <a:t>Firms</a:t>
            </a:r>
          </a:p>
        </p:txBody>
      </p:sp>
      <p:sp>
        <p:nvSpPr>
          <p:cNvPr id="3075" name="Text Box 5"/>
          <p:cNvSpPr txBox="1">
            <a:spLocks noChangeArrowheads="1"/>
          </p:cNvSpPr>
          <p:nvPr/>
        </p:nvSpPr>
        <p:spPr bwMode="auto">
          <a:xfrm>
            <a:off x="3563938" y="6021388"/>
            <a:ext cx="2160587" cy="519112"/>
          </a:xfrm>
          <a:prstGeom prst="rect">
            <a:avLst/>
          </a:prstGeom>
          <a:solidFill>
            <a:srgbClr val="CCFFFF"/>
          </a:solidFill>
          <a:ln w="9525">
            <a:noFill/>
            <a:miter lim="800000"/>
            <a:headEnd/>
            <a:tailEnd/>
          </a:ln>
        </p:spPr>
        <p:txBody>
          <a:bodyPr>
            <a:spAutoFit/>
          </a:bodyPr>
          <a:lstStyle/>
          <a:p>
            <a:pPr>
              <a:spcBef>
                <a:spcPct val="50000"/>
              </a:spcBef>
            </a:pPr>
            <a:r>
              <a:rPr lang="en-GB" sz="2800" dirty="0"/>
              <a:t>Households</a:t>
            </a:r>
          </a:p>
        </p:txBody>
      </p:sp>
      <p:sp>
        <p:nvSpPr>
          <p:cNvPr id="3076" name="Text Box 10"/>
          <p:cNvSpPr txBox="1">
            <a:spLocks noChangeArrowheads="1"/>
          </p:cNvSpPr>
          <p:nvPr/>
        </p:nvSpPr>
        <p:spPr bwMode="auto">
          <a:xfrm rot="-5400000">
            <a:off x="1119981" y="3245645"/>
            <a:ext cx="3095625" cy="366712"/>
          </a:xfrm>
          <a:prstGeom prst="rect">
            <a:avLst/>
          </a:prstGeom>
          <a:noFill/>
          <a:ln w="9525">
            <a:noFill/>
            <a:miter lim="800000"/>
            <a:headEnd/>
            <a:tailEnd/>
          </a:ln>
        </p:spPr>
        <p:txBody>
          <a:bodyPr>
            <a:spAutoFit/>
          </a:bodyPr>
          <a:lstStyle/>
          <a:p>
            <a:pPr>
              <a:spcBef>
                <a:spcPct val="50000"/>
              </a:spcBef>
            </a:pPr>
            <a:r>
              <a:rPr lang="en-GB"/>
              <a:t>Flow of Goods and services.</a:t>
            </a:r>
          </a:p>
        </p:txBody>
      </p:sp>
      <p:sp>
        <p:nvSpPr>
          <p:cNvPr id="3077" name="Text Box 12"/>
          <p:cNvSpPr txBox="1">
            <a:spLocks noChangeArrowheads="1"/>
          </p:cNvSpPr>
          <p:nvPr/>
        </p:nvSpPr>
        <p:spPr bwMode="auto">
          <a:xfrm rot="-5400000">
            <a:off x="-1077913" y="3244851"/>
            <a:ext cx="5040313" cy="366712"/>
          </a:xfrm>
          <a:prstGeom prst="rect">
            <a:avLst/>
          </a:prstGeom>
          <a:noFill/>
          <a:ln w="9525">
            <a:noFill/>
            <a:miter lim="800000"/>
            <a:headEnd/>
            <a:tailEnd/>
          </a:ln>
        </p:spPr>
        <p:txBody>
          <a:bodyPr>
            <a:spAutoFit/>
          </a:bodyPr>
          <a:lstStyle/>
          <a:p>
            <a:pPr>
              <a:spcBef>
                <a:spcPct val="50000"/>
              </a:spcBef>
            </a:pPr>
            <a:r>
              <a:rPr lang="en-GB"/>
              <a:t>Consumer expenditure on goods and services</a:t>
            </a:r>
          </a:p>
        </p:txBody>
      </p:sp>
      <p:sp>
        <p:nvSpPr>
          <p:cNvPr id="3078" name="Text Box 15"/>
          <p:cNvSpPr txBox="1">
            <a:spLocks noChangeArrowheads="1"/>
          </p:cNvSpPr>
          <p:nvPr/>
        </p:nvSpPr>
        <p:spPr bwMode="auto">
          <a:xfrm rot="5400000">
            <a:off x="4547393" y="3253582"/>
            <a:ext cx="4462463" cy="641350"/>
          </a:xfrm>
          <a:prstGeom prst="rect">
            <a:avLst/>
          </a:prstGeom>
          <a:noFill/>
          <a:ln w="9525">
            <a:noFill/>
            <a:miter lim="800000"/>
            <a:headEnd/>
            <a:tailEnd/>
          </a:ln>
        </p:spPr>
        <p:txBody>
          <a:bodyPr>
            <a:spAutoFit/>
          </a:bodyPr>
          <a:lstStyle/>
          <a:p>
            <a:pPr>
              <a:spcBef>
                <a:spcPct val="50000"/>
              </a:spcBef>
            </a:pPr>
            <a:r>
              <a:rPr lang="en-GB"/>
              <a:t>Flow of factors of production (land, labour, capital and enterprise)</a:t>
            </a:r>
          </a:p>
        </p:txBody>
      </p:sp>
      <p:sp>
        <p:nvSpPr>
          <p:cNvPr id="3079" name="Text Box 16"/>
          <p:cNvSpPr txBox="1">
            <a:spLocks noChangeArrowheads="1"/>
          </p:cNvSpPr>
          <p:nvPr/>
        </p:nvSpPr>
        <p:spPr bwMode="auto">
          <a:xfrm rot="5400000">
            <a:off x="4783931" y="3359944"/>
            <a:ext cx="5545138" cy="641350"/>
          </a:xfrm>
          <a:prstGeom prst="rect">
            <a:avLst/>
          </a:prstGeom>
          <a:noFill/>
          <a:ln w="9525">
            <a:noFill/>
            <a:miter lim="800000"/>
            <a:headEnd/>
            <a:tailEnd/>
          </a:ln>
        </p:spPr>
        <p:txBody>
          <a:bodyPr>
            <a:spAutoFit/>
          </a:bodyPr>
          <a:lstStyle/>
          <a:p>
            <a:pPr>
              <a:spcBef>
                <a:spcPct val="50000"/>
              </a:spcBef>
            </a:pPr>
            <a:r>
              <a:rPr lang="en-GB"/>
              <a:t>Flow of factor payments (wages, dividends, interest and rent).</a:t>
            </a:r>
          </a:p>
        </p:txBody>
      </p:sp>
      <p:sp>
        <p:nvSpPr>
          <p:cNvPr id="3080" name="Text Box 18"/>
          <p:cNvSpPr txBox="1">
            <a:spLocks noChangeArrowheads="1"/>
          </p:cNvSpPr>
          <p:nvPr/>
        </p:nvSpPr>
        <p:spPr bwMode="auto">
          <a:xfrm>
            <a:off x="0" y="620688"/>
            <a:ext cx="1692275" cy="366713"/>
          </a:xfrm>
          <a:prstGeom prst="rect">
            <a:avLst/>
          </a:prstGeom>
          <a:noFill/>
          <a:ln w="9525">
            <a:noFill/>
            <a:miter lim="800000"/>
            <a:headEnd/>
            <a:tailEnd/>
          </a:ln>
        </p:spPr>
        <p:txBody>
          <a:bodyPr>
            <a:spAutoFit/>
          </a:bodyPr>
          <a:lstStyle/>
          <a:p>
            <a:pPr>
              <a:spcBef>
                <a:spcPct val="50000"/>
              </a:spcBef>
            </a:pPr>
            <a:r>
              <a:rPr lang="en-GB" dirty="0"/>
              <a:t>Real economy</a:t>
            </a:r>
          </a:p>
        </p:txBody>
      </p:sp>
      <p:sp>
        <p:nvSpPr>
          <p:cNvPr id="3081" name="Text Box 20"/>
          <p:cNvSpPr txBox="1">
            <a:spLocks noChangeArrowheads="1"/>
          </p:cNvSpPr>
          <p:nvPr/>
        </p:nvSpPr>
        <p:spPr bwMode="auto">
          <a:xfrm>
            <a:off x="72008" y="1484784"/>
            <a:ext cx="971550" cy="366713"/>
          </a:xfrm>
          <a:prstGeom prst="rect">
            <a:avLst/>
          </a:prstGeom>
          <a:noFill/>
          <a:ln w="9525">
            <a:noFill/>
            <a:miter lim="800000"/>
            <a:headEnd/>
            <a:tailEnd/>
          </a:ln>
        </p:spPr>
        <p:txBody>
          <a:bodyPr>
            <a:spAutoFit/>
          </a:bodyPr>
          <a:lstStyle/>
          <a:p>
            <a:pPr>
              <a:spcBef>
                <a:spcPct val="50000"/>
              </a:spcBef>
            </a:pPr>
            <a:r>
              <a:rPr lang="en-GB" dirty="0"/>
              <a:t>Money</a:t>
            </a:r>
          </a:p>
        </p:txBody>
      </p:sp>
      <p:sp>
        <p:nvSpPr>
          <p:cNvPr id="3082" name="Freeform 21"/>
          <p:cNvSpPr>
            <a:spLocks/>
          </p:cNvSpPr>
          <p:nvPr/>
        </p:nvSpPr>
        <p:spPr bwMode="auto">
          <a:xfrm>
            <a:off x="2916238" y="1389063"/>
            <a:ext cx="1008062" cy="4638675"/>
          </a:xfrm>
          <a:custGeom>
            <a:avLst/>
            <a:gdLst>
              <a:gd name="T0" fmla="*/ 635 w 635"/>
              <a:gd name="T1" fmla="*/ 0 h 2922"/>
              <a:gd name="T2" fmla="*/ 13 w 635"/>
              <a:gd name="T3" fmla="*/ 1 h 2922"/>
              <a:gd name="T4" fmla="*/ 0 w 635"/>
              <a:gd name="T5" fmla="*/ 2914 h 2922"/>
              <a:gd name="T6" fmla="*/ 399 w 635"/>
              <a:gd name="T7" fmla="*/ 2922 h 2922"/>
              <a:gd name="T8" fmla="*/ 0 60000 65536"/>
              <a:gd name="T9" fmla="*/ 0 60000 65536"/>
              <a:gd name="T10" fmla="*/ 0 60000 65536"/>
              <a:gd name="T11" fmla="*/ 0 60000 65536"/>
              <a:gd name="T12" fmla="*/ 0 w 635"/>
              <a:gd name="T13" fmla="*/ 0 h 2922"/>
              <a:gd name="T14" fmla="*/ 635 w 635"/>
              <a:gd name="T15" fmla="*/ 2922 h 2922"/>
            </a:gdLst>
            <a:ahLst/>
            <a:cxnLst>
              <a:cxn ang="T8">
                <a:pos x="T0" y="T1"/>
              </a:cxn>
              <a:cxn ang="T9">
                <a:pos x="T2" y="T3"/>
              </a:cxn>
              <a:cxn ang="T10">
                <a:pos x="T4" y="T5"/>
              </a:cxn>
              <a:cxn ang="T11">
                <a:pos x="T6" y="T7"/>
              </a:cxn>
            </a:cxnLst>
            <a:rect l="T12" t="T13" r="T14" b="T15"/>
            <a:pathLst>
              <a:path w="635" h="2922">
                <a:moveTo>
                  <a:pt x="635" y="0"/>
                </a:moveTo>
                <a:lnTo>
                  <a:pt x="13" y="1"/>
                </a:lnTo>
                <a:lnTo>
                  <a:pt x="0" y="2914"/>
                </a:lnTo>
                <a:lnTo>
                  <a:pt x="399" y="2922"/>
                </a:lnTo>
              </a:path>
            </a:pathLst>
          </a:custGeom>
          <a:noFill/>
          <a:ln w="57150">
            <a:solidFill>
              <a:srgbClr val="99CCFF"/>
            </a:solidFill>
            <a:round/>
            <a:headEnd/>
            <a:tailEnd type="triangle" w="med" len="med"/>
          </a:ln>
        </p:spPr>
        <p:txBody>
          <a:bodyPr/>
          <a:lstStyle/>
          <a:p>
            <a:endParaRPr lang="en-US"/>
          </a:p>
        </p:txBody>
      </p:sp>
      <p:sp>
        <p:nvSpPr>
          <p:cNvPr id="3083" name="Freeform 22"/>
          <p:cNvSpPr>
            <a:spLocks/>
          </p:cNvSpPr>
          <p:nvPr/>
        </p:nvSpPr>
        <p:spPr bwMode="auto">
          <a:xfrm>
            <a:off x="1647825" y="908050"/>
            <a:ext cx="2278063" cy="5621338"/>
          </a:xfrm>
          <a:custGeom>
            <a:avLst/>
            <a:gdLst>
              <a:gd name="T0" fmla="*/ 1435 w 1435"/>
              <a:gd name="T1" fmla="*/ 0 h 3541"/>
              <a:gd name="T2" fmla="*/ 17 w 1435"/>
              <a:gd name="T3" fmla="*/ 4 h 3541"/>
              <a:gd name="T4" fmla="*/ 0 w 1435"/>
              <a:gd name="T5" fmla="*/ 3541 h 3541"/>
              <a:gd name="T6" fmla="*/ 1208 w 1435"/>
              <a:gd name="T7" fmla="*/ 3538 h 3541"/>
              <a:gd name="T8" fmla="*/ 0 60000 65536"/>
              <a:gd name="T9" fmla="*/ 0 60000 65536"/>
              <a:gd name="T10" fmla="*/ 0 60000 65536"/>
              <a:gd name="T11" fmla="*/ 0 60000 65536"/>
              <a:gd name="T12" fmla="*/ 0 w 1435"/>
              <a:gd name="T13" fmla="*/ 0 h 3541"/>
              <a:gd name="T14" fmla="*/ 1435 w 1435"/>
              <a:gd name="T15" fmla="*/ 3541 h 3541"/>
            </a:gdLst>
            <a:ahLst/>
            <a:cxnLst>
              <a:cxn ang="T8">
                <a:pos x="T0" y="T1"/>
              </a:cxn>
              <a:cxn ang="T9">
                <a:pos x="T2" y="T3"/>
              </a:cxn>
              <a:cxn ang="T10">
                <a:pos x="T4" y="T5"/>
              </a:cxn>
              <a:cxn ang="T11">
                <a:pos x="T6" y="T7"/>
              </a:cxn>
            </a:cxnLst>
            <a:rect l="T12" t="T13" r="T14" b="T15"/>
            <a:pathLst>
              <a:path w="1435" h="3541">
                <a:moveTo>
                  <a:pt x="1435" y="0"/>
                </a:moveTo>
                <a:lnTo>
                  <a:pt x="17" y="4"/>
                </a:lnTo>
                <a:lnTo>
                  <a:pt x="0" y="3541"/>
                </a:lnTo>
                <a:lnTo>
                  <a:pt x="1208" y="3538"/>
                </a:lnTo>
              </a:path>
            </a:pathLst>
          </a:custGeom>
          <a:noFill/>
          <a:ln w="57150">
            <a:solidFill>
              <a:srgbClr val="FF0066"/>
            </a:solidFill>
            <a:round/>
            <a:headEnd type="triangle" w="med" len="med"/>
            <a:tailEnd/>
          </a:ln>
        </p:spPr>
        <p:txBody>
          <a:bodyPr/>
          <a:lstStyle/>
          <a:p>
            <a:endParaRPr lang="en-US"/>
          </a:p>
        </p:txBody>
      </p:sp>
      <p:sp>
        <p:nvSpPr>
          <p:cNvPr id="3084" name="Freeform 23"/>
          <p:cNvSpPr>
            <a:spLocks/>
          </p:cNvSpPr>
          <p:nvPr/>
        </p:nvSpPr>
        <p:spPr bwMode="auto">
          <a:xfrm>
            <a:off x="5113338" y="901700"/>
            <a:ext cx="2124075" cy="5602288"/>
          </a:xfrm>
          <a:custGeom>
            <a:avLst/>
            <a:gdLst>
              <a:gd name="T0" fmla="*/ 0 w 1338"/>
              <a:gd name="T1" fmla="*/ 16 h 3529"/>
              <a:gd name="T2" fmla="*/ 1338 w 1338"/>
              <a:gd name="T3" fmla="*/ 0 h 3529"/>
              <a:gd name="T4" fmla="*/ 1330 w 1338"/>
              <a:gd name="T5" fmla="*/ 3521 h 3529"/>
              <a:gd name="T6" fmla="*/ 373 w 1338"/>
              <a:gd name="T7" fmla="*/ 3529 h 3529"/>
              <a:gd name="T8" fmla="*/ 0 60000 65536"/>
              <a:gd name="T9" fmla="*/ 0 60000 65536"/>
              <a:gd name="T10" fmla="*/ 0 60000 65536"/>
              <a:gd name="T11" fmla="*/ 0 60000 65536"/>
              <a:gd name="T12" fmla="*/ 0 w 1338"/>
              <a:gd name="T13" fmla="*/ 0 h 3529"/>
              <a:gd name="T14" fmla="*/ 1338 w 1338"/>
              <a:gd name="T15" fmla="*/ 3529 h 3529"/>
            </a:gdLst>
            <a:ahLst/>
            <a:cxnLst>
              <a:cxn ang="T8">
                <a:pos x="T0" y="T1"/>
              </a:cxn>
              <a:cxn ang="T9">
                <a:pos x="T2" y="T3"/>
              </a:cxn>
              <a:cxn ang="T10">
                <a:pos x="T4" y="T5"/>
              </a:cxn>
              <a:cxn ang="T11">
                <a:pos x="T6" y="T7"/>
              </a:cxn>
            </a:cxnLst>
            <a:rect l="T12" t="T13" r="T14" b="T15"/>
            <a:pathLst>
              <a:path w="1338" h="3529">
                <a:moveTo>
                  <a:pt x="0" y="16"/>
                </a:moveTo>
                <a:lnTo>
                  <a:pt x="1338" y="0"/>
                </a:lnTo>
                <a:lnTo>
                  <a:pt x="1330" y="3521"/>
                </a:lnTo>
                <a:lnTo>
                  <a:pt x="373" y="3529"/>
                </a:lnTo>
              </a:path>
            </a:pathLst>
          </a:custGeom>
          <a:noFill/>
          <a:ln w="57150">
            <a:solidFill>
              <a:srgbClr val="FF0066"/>
            </a:solidFill>
            <a:round/>
            <a:headEnd/>
            <a:tailEnd type="triangle" w="med" len="med"/>
          </a:ln>
        </p:spPr>
        <p:txBody>
          <a:bodyPr/>
          <a:lstStyle/>
          <a:p>
            <a:endParaRPr lang="en-US"/>
          </a:p>
        </p:txBody>
      </p:sp>
      <p:sp>
        <p:nvSpPr>
          <p:cNvPr id="3085" name="Freeform 24"/>
          <p:cNvSpPr>
            <a:spLocks/>
          </p:cNvSpPr>
          <p:nvPr/>
        </p:nvSpPr>
        <p:spPr bwMode="auto">
          <a:xfrm>
            <a:off x="5100638" y="1365250"/>
            <a:ext cx="1201737" cy="4686300"/>
          </a:xfrm>
          <a:custGeom>
            <a:avLst/>
            <a:gdLst>
              <a:gd name="T0" fmla="*/ 0 w 757"/>
              <a:gd name="T1" fmla="*/ 0 h 2952"/>
              <a:gd name="T2" fmla="*/ 746 w 757"/>
              <a:gd name="T3" fmla="*/ 8 h 2952"/>
              <a:gd name="T4" fmla="*/ 757 w 757"/>
              <a:gd name="T5" fmla="*/ 2944 h 2952"/>
              <a:gd name="T6" fmla="*/ 358 w 757"/>
              <a:gd name="T7" fmla="*/ 2952 h 2952"/>
              <a:gd name="T8" fmla="*/ 0 60000 65536"/>
              <a:gd name="T9" fmla="*/ 0 60000 65536"/>
              <a:gd name="T10" fmla="*/ 0 60000 65536"/>
              <a:gd name="T11" fmla="*/ 0 60000 65536"/>
              <a:gd name="T12" fmla="*/ 0 w 757"/>
              <a:gd name="T13" fmla="*/ 0 h 2952"/>
              <a:gd name="T14" fmla="*/ 757 w 757"/>
              <a:gd name="T15" fmla="*/ 2952 h 2952"/>
            </a:gdLst>
            <a:ahLst/>
            <a:cxnLst>
              <a:cxn ang="T8">
                <a:pos x="T0" y="T1"/>
              </a:cxn>
              <a:cxn ang="T9">
                <a:pos x="T2" y="T3"/>
              </a:cxn>
              <a:cxn ang="T10">
                <a:pos x="T4" y="T5"/>
              </a:cxn>
              <a:cxn ang="T11">
                <a:pos x="T6" y="T7"/>
              </a:cxn>
            </a:cxnLst>
            <a:rect l="T12" t="T13" r="T14" b="T15"/>
            <a:pathLst>
              <a:path w="757" h="2952">
                <a:moveTo>
                  <a:pt x="0" y="0"/>
                </a:moveTo>
                <a:lnTo>
                  <a:pt x="746" y="8"/>
                </a:lnTo>
                <a:lnTo>
                  <a:pt x="757" y="2944"/>
                </a:lnTo>
                <a:lnTo>
                  <a:pt x="358" y="2952"/>
                </a:lnTo>
              </a:path>
            </a:pathLst>
          </a:custGeom>
          <a:noFill/>
          <a:ln w="57150">
            <a:solidFill>
              <a:srgbClr val="99CCFF"/>
            </a:solidFill>
            <a:round/>
            <a:headEnd type="triangle" w="med" len="med"/>
            <a:tailEnd/>
          </a:ln>
        </p:spPr>
        <p:txBody>
          <a:bodyPr/>
          <a:lstStyle/>
          <a:p>
            <a:endParaRPr lang="en-US"/>
          </a:p>
        </p:txBody>
      </p:sp>
      <p:sp>
        <p:nvSpPr>
          <p:cNvPr id="3086" name="Line 25"/>
          <p:cNvSpPr>
            <a:spLocks noChangeShapeType="1"/>
          </p:cNvSpPr>
          <p:nvPr/>
        </p:nvSpPr>
        <p:spPr bwMode="auto">
          <a:xfrm flipH="1">
            <a:off x="0" y="1412776"/>
            <a:ext cx="863600" cy="0"/>
          </a:xfrm>
          <a:prstGeom prst="line">
            <a:avLst/>
          </a:prstGeom>
          <a:noFill/>
          <a:ln w="57150">
            <a:solidFill>
              <a:srgbClr val="FF0066"/>
            </a:solidFill>
            <a:round/>
            <a:headEnd/>
            <a:tailEnd type="triangle" w="med" len="med"/>
          </a:ln>
        </p:spPr>
        <p:txBody>
          <a:bodyPr/>
          <a:lstStyle/>
          <a:p>
            <a:endParaRPr lang="en-GB"/>
          </a:p>
        </p:txBody>
      </p:sp>
      <p:sp>
        <p:nvSpPr>
          <p:cNvPr id="3087" name="Line 27"/>
          <p:cNvSpPr>
            <a:spLocks noChangeShapeType="1"/>
          </p:cNvSpPr>
          <p:nvPr/>
        </p:nvSpPr>
        <p:spPr bwMode="auto">
          <a:xfrm>
            <a:off x="144016" y="1052736"/>
            <a:ext cx="1368425" cy="0"/>
          </a:xfrm>
          <a:prstGeom prst="line">
            <a:avLst/>
          </a:prstGeom>
          <a:noFill/>
          <a:ln w="57150">
            <a:solidFill>
              <a:srgbClr val="99CCFF"/>
            </a:solidFill>
            <a:round/>
            <a:headEnd/>
            <a:tailEnd type="triangle" w="med" len="med"/>
          </a:ln>
        </p:spPr>
        <p:txBody>
          <a:bodyPr/>
          <a:lstStyle/>
          <a:p>
            <a:endParaRPr lang="en-GB"/>
          </a:p>
        </p:txBody>
      </p:sp>
      <p:cxnSp>
        <p:nvCxnSpPr>
          <p:cNvPr id="17" name="Straight Connector 16"/>
          <p:cNvCxnSpPr/>
          <p:nvPr/>
        </p:nvCxnSpPr>
        <p:spPr>
          <a:xfrm rot="5400000">
            <a:off x="-585192" y="3429000"/>
            <a:ext cx="6858000" cy="0"/>
          </a:xfrm>
          <a:prstGeom prst="line">
            <a:avLst/>
          </a:prstGeom>
          <a:ln w="41275">
            <a:solidFill>
              <a:srgbClr val="0066FF"/>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943200" y="3429000"/>
            <a:ext cx="6858000" cy="0"/>
          </a:xfrm>
          <a:prstGeom prst="line">
            <a:avLst/>
          </a:prstGeom>
          <a:ln w="41275">
            <a:solidFill>
              <a:srgbClr val="0066FF"/>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67544" y="116632"/>
            <a:ext cx="2160240" cy="523220"/>
          </a:xfrm>
          <a:prstGeom prst="rect">
            <a:avLst/>
          </a:prstGeom>
          <a:noFill/>
        </p:spPr>
        <p:txBody>
          <a:bodyPr wrap="square" rtlCol="0">
            <a:spAutoFit/>
          </a:bodyPr>
          <a:lstStyle/>
          <a:p>
            <a:r>
              <a:rPr lang="en-GB" sz="2800" dirty="0"/>
              <a:t>Expenditure</a:t>
            </a:r>
            <a:endParaRPr lang="en-GB" sz="2000" dirty="0"/>
          </a:p>
        </p:txBody>
      </p:sp>
      <p:sp>
        <p:nvSpPr>
          <p:cNvPr id="21" name="TextBox 20"/>
          <p:cNvSpPr txBox="1"/>
          <p:nvPr/>
        </p:nvSpPr>
        <p:spPr>
          <a:xfrm>
            <a:off x="3563888" y="116632"/>
            <a:ext cx="1872208" cy="523220"/>
          </a:xfrm>
          <a:prstGeom prst="rect">
            <a:avLst/>
          </a:prstGeom>
          <a:noFill/>
        </p:spPr>
        <p:txBody>
          <a:bodyPr wrap="square" rtlCol="0">
            <a:spAutoFit/>
          </a:bodyPr>
          <a:lstStyle/>
          <a:p>
            <a:r>
              <a:rPr lang="en-GB" sz="2800" dirty="0"/>
              <a:t>= Output</a:t>
            </a:r>
          </a:p>
        </p:txBody>
      </p:sp>
      <p:sp>
        <p:nvSpPr>
          <p:cNvPr id="24" name="TextBox 23"/>
          <p:cNvSpPr txBox="1"/>
          <p:nvPr/>
        </p:nvSpPr>
        <p:spPr>
          <a:xfrm>
            <a:off x="6804248" y="116632"/>
            <a:ext cx="1872208" cy="523220"/>
          </a:xfrm>
          <a:prstGeom prst="rect">
            <a:avLst/>
          </a:prstGeom>
          <a:noFill/>
        </p:spPr>
        <p:txBody>
          <a:bodyPr wrap="square" rtlCol="0">
            <a:spAutoFit/>
          </a:bodyPr>
          <a:lstStyle/>
          <a:p>
            <a:r>
              <a:rPr lang="en-GB" sz="2800" dirty="0"/>
              <a:t>= Income</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3923928" y="1124744"/>
            <a:ext cx="1223963" cy="519113"/>
          </a:xfrm>
          <a:prstGeom prst="rect">
            <a:avLst/>
          </a:prstGeom>
          <a:solidFill>
            <a:srgbClr val="CCFFCC"/>
          </a:solidFill>
          <a:ln w="9525">
            <a:noFill/>
            <a:miter lim="800000"/>
            <a:headEnd/>
            <a:tailEnd/>
          </a:ln>
        </p:spPr>
        <p:txBody>
          <a:bodyPr>
            <a:spAutoFit/>
          </a:bodyPr>
          <a:lstStyle/>
          <a:p>
            <a:pPr>
              <a:spcBef>
                <a:spcPct val="50000"/>
              </a:spcBef>
            </a:pPr>
            <a:r>
              <a:rPr lang="en-GB" sz="2800" dirty="0"/>
              <a:t>Firms</a:t>
            </a:r>
          </a:p>
        </p:txBody>
      </p:sp>
      <p:sp>
        <p:nvSpPr>
          <p:cNvPr id="3075" name="Text Box 5"/>
          <p:cNvSpPr txBox="1">
            <a:spLocks noChangeArrowheads="1"/>
          </p:cNvSpPr>
          <p:nvPr/>
        </p:nvSpPr>
        <p:spPr bwMode="auto">
          <a:xfrm>
            <a:off x="3275856" y="5877272"/>
            <a:ext cx="2880320" cy="523220"/>
          </a:xfrm>
          <a:prstGeom prst="rect">
            <a:avLst/>
          </a:prstGeom>
          <a:solidFill>
            <a:srgbClr val="CCFFFF"/>
          </a:solidFill>
          <a:ln w="9525">
            <a:noFill/>
            <a:miter lim="800000"/>
            <a:headEnd/>
            <a:tailEnd/>
          </a:ln>
        </p:spPr>
        <p:txBody>
          <a:bodyPr wrap="square">
            <a:spAutoFit/>
          </a:bodyPr>
          <a:lstStyle/>
          <a:p>
            <a:pPr algn="ctr">
              <a:spcBef>
                <a:spcPct val="50000"/>
              </a:spcBef>
            </a:pPr>
            <a:r>
              <a:rPr lang="en-GB" sz="2800" dirty="0"/>
              <a:t>Households</a:t>
            </a:r>
          </a:p>
        </p:txBody>
      </p:sp>
      <p:sp>
        <p:nvSpPr>
          <p:cNvPr id="3080" name="Text Box 18"/>
          <p:cNvSpPr txBox="1">
            <a:spLocks noChangeArrowheads="1"/>
          </p:cNvSpPr>
          <p:nvPr/>
        </p:nvSpPr>
        <p:spPr bwMode="auto">
          <a:xfrm>
            <a:off x="251520" y="188640"/>
            <a:ext cx="1692275" cy="366713"/>
          </a:xfrm>
          <a:prstGeom prst="rect">
            <a:avLst/>
          </a:prstGeom>
          <a:noFill/>
          <a:ln w="9525">
            <a:noFill/>
            <a:miter lim="800000"/>
            <a:headEnd/>
            <a:tailEnd/>
          </a:ln>
        </p:spPr>
        <p:txBody>
          <a:bodyPr>
            <a:spAutoFit/>
          </a:bodyPr>
          <a:lstStyle/>
          <a:p>
            <a:pPr>
              <a:spcBef>
                <a:spcPct val="50000"/>
              </a:spcBef>
            </a:pPr>
            <a:r>
              <a:rPr lang="en-GB" dirty="0"/>
              <a:t>Real economy</a:t>
            </a:r>
          </a:p>
        </p:txBody>
      </p:sp>
      <p:sp>
        <p:nvSpPr>
          <p:cNvPr id="3082" name="Freeform 21"/>
          <p:cNvSpPr>
            <a:spLocks/>
          </p:cNvSpPr>
          <p:nvPr/>
        </p:nvSpPr>
        <p:spPr bwMode="auto">
          <a:xfrm>
            <a:off x="2051720" y="1389063"/>
            <a:ext cx="1872580" cy="4638675"/>
          </a:xfrm>
          <a:custGeom>
            <a:avLst/>
            <a:gdLst>
              <a:gd name="T0" fmla="*/ 635 w 635"/>
              <a:gd name="T1" fmla="*/ 0 h 2922"/>
              <a:gd name="T2" fmla="*/ 13 w 635"/>
              <a:gd name="T3" fmla="*/ 1 h 2922"/>
              <a:gd name="T4" fmla="*/ 0 w 635"/>
              <a:gd name="T5" fmla="*/ 2914 h 2922"/>
              <a:gd name="T6" fmla="*/ 399 w 635"/>
              <a:gd name="T7" fmla="*/ 2922 h 2922"/>
              <a:gd name="T8" fmla="*/ 0 60000 65536"/>
              <a:gd name="T9" fmla="*/ 0 60000 65536"/>
              <a:gd name="T10" fmla="*/ 0 60000 65536"/>
              <a:gd name="T11" fmla="*/ 0 60000 65536"/>
              <a:gd name="T12" fmla="*/ 0 w 635"/>
              <a:gd name="T13" fmla="*/ 0 h 2922"/>
              <a:gd name="T14" fmla="*/ 635 w 635"/>
              <a:gd name="T15" fmla="*/ 2922 h 2922"/>
            </a:gdLst>
            <a:ahLst/>
            <a:cxnLst>
              <a:cxn ang="T8">
                <a:pos x="T0" y="T1"/>
              </a:cxn>
              <a:cxn ang="T9">
                <a:pos x="T2" y="T3"/>
              </a:cxn>
              <a:cxn ang="T10">
                <a:pos x="T4" y="T5"/>
              </a:cxn>
              <a:cxn ang="T11">
                <a:pos x="T6" y="T7"/>
              </a:cxn>
            </a:cxnLst>
            <a:rect l="T12" t="T13" r="T14" b="T15"/>
            <a:pathLst>
              <a:path w="635" h="2922">
                <a:moveTo>
                  <a:pt x="635" y="0"/>
                </a:moveTo>
                <a:lnTo>
                  <a:pt x="13" y="1"/>
                </a:lnTo>
                <a:lnTo>
                  <a:pt x="0" y="2914"/>
                </a:lnTo>
                <a:lnTo>
                  <a:pt x="399" y="2922"/>
                </a:lnTo>
              </a:path>
            </a:pathLst>
          </a:custGeom>
          <a:noFill/>
          <a:ln w="225425">
            <a:solidFill>
              <a:srgbClr val="99CCFF"/>
            </a:solidFill>
            <a:round/>
            <a:headEnd/>
            <a:tailEnd type="triangle" w="med" len="med"/>
          </a:ln>
        </p:spPr>
        <p:txBody>
          <a:bodyPr lIns="216000" tIns="144000"/>
          <a:lstStyle/>
          <a:p>
            <a:r>
              <a:rPr lang="en-GB" b="1" dirty="0"/>
              <a:t>Flow of Goods and services</a:t>
            </a:r>
            <a:endParaRPr lang="en-US" b="1" dirty="0"/>
          </a:p>
        </p:txBody>
      </p:sp>
      <p:sp>
        <p:nvSpPr>
          <p:cNvPr id="3085" name="Freeform 24"/>
          <p:cNvSpPr>
            <a:spLocks/>
          </p:cNvSpPr>
          <p:nvPr/>
        </p:nvSpPr>
        <p:spPr bwMode="auto">
          <a:xfrm>
            <a:off x="5100638" y="1365250"/>
            <a:ext cx="2279674" cy="4686300"/>
          </a:xfrm>
          <a:custGeom>
            <a:avLst/>
            <a:gdLst>
              <a:gd name="T0" fmla="*/ 0 w 757"/>
              <a:gd name="T1" fmla="*/ 0 h 2952"/>
              <a:gd name="T2" fmla="*/ 746 w 757"/>
              <a:gd name="T3" fmla="*/ 8 h 2952"/>
              <a:gd name="T4" fmla="*/ 757 w 757"/>
              <a:gd name="T5" fmla="*/ 2944 h 2952"/>
              <a:gd name="T6" fmla="*/ 358 w 757"/>
              <a:gd name="T7" fmla="*/ 2952 h 2952"/>
              <a:gd name="T8" fmla="*/ 0 60000 65536"/>
              <a:gd name="T9" fmla="*/ 0 60000 65536"/>
              <a:gd name="T10" fmla="*/ 0 60000 65536"/>
              <a:gd name="T11" fmla="*/ 0 60000 65536"/>
              <a:gd name="T12" fmla="*/ 0 w 757"/>
              <a:gd name="T13" fmla="*/ 0 h 2952"/>
              <a:gd name="T14" fmla="*/ 757 w 757"/>
              <a:gd name="T15" fmla="*/ 2952 h 2952"/>
            </a:gdLst>
            <a:ahLst/>
            <a:cxnLst>
              <a:cxn ang="T8">
                <a:pos x="T0" y="T1"/>
              </a:cxn>
              <a:cxn ang="T9">
                <a:pos x="T2" y="T3"/>
              </a:cxn>
              <a:cxn ang="T10">
                <a:pos x="T4" y="T5"/>
              </a:cxn>
              <a:cxn ang="T11">
                <a:pos x="T6" y="T7"/>
              </a:cxn>
            </a:cxnLst>
            <a:rect l="T12" t="T13" r="T14" b="T15"/>
            <a:pathLst>
              <a:path w="757" h="2952">
                <a:moveTo>
                  <a:pt x="0" y="0"/>
                </a:moveTo>
                <a:lnTo>
                  <a:pt x="746" y="8"/>
                </a:lnTo>
                <a:lnTo>
                  <a:pt x="757" y="2944"/>
                </a:lnTo>
                <a:lnTo>
                  <a:pt x="358" y="2952"/>
                </a:lnTo>
              </a:path>
            </a:pathLst>
          </a:custGeom>
          <a:noFill/>
          <a:ln w="225425">
            <a:solidFill>
              <a:srgbClr val="99CCFF"/>
            </a:solidFill>
            <a:round/>
            <a:headEnd type="triangle"/>
            <a:tailEnd type="none" w="med" len="med"/>
          </a:ln>
        </p:spPr>
        <p:txBody>
          <a:bodyPr lIns="216000" tIns="3384000"/>
          <a:lstStyle/>
          <a:p>
            <a:r>
              <a:rPr lang="en-GB" b="1" dirty="0"/>
              <a:t>Flow of factors of production </a:t>
            </a:r>
            <a:r>
              <a:rPr lang="en-GB" dirty="0"/>
              <a:t>(land, labour, capital and enterprise)</a:t>
            </a:r>
          </a:p>
        </p:txBody>
      </p:sp>
      <p:sp>
        <p:nvSpPr>
          <p:cNvPr id="3087" name="Line 27"/>
          <p:cNvSpPr>
            <a:spLocks noChangeShapeType="1"/>
          </p:cNvSpPr>
          <p:nvPr/>
        </p:nvSpPr>
        <p:spPr bwMode="auto">
          <a:xfrm>
            <a:off x="395536" y="620688"/>
            <a:ext cx="1368425" cy="0"/>
          </a:xfrm>
          <a:prstGeom prst="line">
            <a:avLst/>
          </a:prstGeom>
          <a:noFill/>
          <a:ln w="57150">
            <a:solidFill>
              <a:srgbClr val="99CCFF"/>
            </a:solidFill>
            <a:round/>
            <a:headEnd/>
            <a:tailEnd type="triangle" w="med" len="med"/>
          </a:ln>
        </p:spPr>
        <p:txBody>
          <a:bodyPr/>
          <a:lstStyle/>
          <a:p>
            <a:endParaRPr lang="en-GB"/>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3924300" y="908050"/>
            <a:ext cx="1223963" cy="519113"/>
          </a:xfrm>
          <a:prstGeom prst="rect">
            <a:avLst/>
          </a:prstGeom>
          <a:solidFill>
            <a:srgbClr val="CCFFCC"/>
          </a:solidFill>
          <a:ln w="9525">
            <a:noFill/>
            <a:miter lim="800000"/>
            <a:headEnd/>
            <a:tailEnd/>
          </a:ln>
        </p:spPr>
        <p:txBody>
          <a:bodyPr>
            <a:spAutoFit/>
          </a:bodyPr>
          <a:lstStyle/>
          <a:p>
            <a:pPr>
              <a:spcBef>
                <a:spcPct val="50000"/>
              </a:spcBef>
            </a:pPr>
            <a:r>
              <a:rPr lang="en-GB" sz="2800" dirty="0"/>
              <a:t>Firms</a:t>
            </a:r>
          </a:p>
        </p:txBody>
      </p:sp>
      <p:sp>
        <p:nvSpPr>
          <p:cNvPr id="3075" name="Text Box 5"/>
          <p:cNvSpPr txBox="1">
            <a:spLocks noChangeArrowheads="1"/>
          </p:cNvSpPr>
          <p:nvPr/>
        </p:nvSpPr>
        <p:spPr bwMode="auto">
          <a:xfrm>
            <a:off x="3563938" y="6021388"/>
            <a:ext cx="2160587" cy="519112"/>
          </a:xfrm>
          <a:prstGeom prst="rect">
            <a:avLst/>
          </a:prstGeom>
          <a:solidFill>
            <a:srgbClr val="CCFFFF"/>
          </a:solidFill>
          <a:ln w="9525">
            <a:noFill/>
            <a:miter lim="800000"/>
            <a:headEnd/>
            <a:tailEnd/>
          </a:ln>
        </p:spPr>
        <p:txBody>
          <a:bodyPr>
            <a:spAutoFit/>
          </a:bodyPr>
          <a:lstStyle/>
          <a:p>
            <a:pPr>
              <a:spcBef>
                <a:spcPct val="50000"/>
              </a:spcBef>
            </a:pPr>
            <a:r>
              <a:rPr lang="en-GB" sz="2800" dirty="0"/>
              <a:t>Households</a:t>
            </a:r>
          </a:p>
        </p:txBody>
      </p:sp>
      <p:sp>
        <p:nvSpPr>
          <p:cNvPr id="3076" name="Text Box 10"/>
          <p:cNvSpPr txBox="1">
            <a:spLocks noChangeArrowheads="1"/>
          </p:cNvSpPr>
          <p:nvPr/>
        </p:nvSpPr>
        <p:spPr bwMode="auto">
          <a:xfrm rot="-5400000">
            <a:off x="1479352" y="3281288"/>
            <a:ext cx="3095625" cy="366712"/>
          </a:xfrm>
          <a:prstGeom prst="rect">
            <a:avLst/>
          </a:prstGeom>
          <a:noFill/>
          <a:ln w="9525">
            <a:noFill/>
            <a:miter lim="800000"/>
            <a:headEnd/>
            <a:tailEnd/>
          </a:ln>
        </p:spPr>
        <p:txBody>
          <a:bodyPr>
            <a:spAutoFit/>
          </a:bodyPr>
          <a:lstStyle/>
          <a:p>
            <a:pPr>
              <a:spcBef>
                <a:spcPct val="50000"/>
              </a:spcBef>
            </a:pPr>
            <a:r>
              <a:rPr lang="en-GB" dirty="0"/>
              <a:t>Flow of Goods and services.</a:t>
            </a:r>
          </a:p>
        </p:txBody>
      </p:sp>
      <p:sp>
        <p:nvSpPr>
          <p:cNvPr id="3077" name="Text Box 12"/>
          <p:cNvSpPr txBox="1">
            <a:spLocks noChangeArrowheads="1"/>
          </p:cNvSpPr>
          <p:nvPr/>
        </p:nvSpPr>
        <p:spPr bwMode="auto">
          <a:xfrm rot="-5400000">
            <a:off x="-141064" y="3389536"/>
            <a:ext cx="5040313" cy="366712"/>
          </a:xfrm>
          <a:prstGeom prst="rect">
            <a:avLst/>
          </a:prstGeom>
          <a:noFill/>
          <a:ln w="9525">
            <a:noFill/>
            <a:miter lim="800000"/>
            <a:headEnd/>
            <a:tailEnd/>
          </a:ln>
        </p:spPr>
        <p:txBody>
          <a:bodyPr>
            <a:spAutoFit/>
          </a:bodyPr>
          <a:lstStyle/>
          <a:p>
            <a:pPr>
              <a:spcBef>
                <a:spcPct val="50000"/>
              </a:spcBef>
            </a:pPr>
            <a:r>
              <a:rPr lang="en-GB" dirty="0"/>
              <a:t>Consumer expenditure on goods and services</a:t>
            </a:r>
          </a:p>
        </p:txBody>
      </p:sp>
      <p:sp>
        <p:nvSpPr>
          <p:cNvPr id="3078" name="Text Box 15"/>
          <p:cNvSpPr txBox="1">
            <a:spLocks noChangeArrowheads="1"/>
          </p:cNvSpPr>
          <p:nvPr/>
        </p:nvSpPr>
        <p:spPr bwMode="auto">
          <a:xfrm rot="5400000">
            <a:off x="4468633" y="3460359"/>
            <a:ext cx="3168353" cy="369332"/>
          </a:xfrm>
          <a:prstGeom prst="rect">
            <a:avLst/>
          </a:prstGeom>
          <a:noFill/>
          <a:ln w="9525">
            <a:noFill/>
            <a:miter lim="800000"/>
            <a:headEnd/>
            <a:tailEnd/>
          </a:ln>
        </p:spPr>
        <p:txBody>
          <a:bodyPr wrap="square">
            <a:spAutoFit/>
          </a:bodyPr>
          <a:lstStyle/>
          <a:p>
            <a:pPr>
              <a:spcBef>
                <a:spcPct val="50000"/>
              </a:spcBef>
            </a:pPr>
            <a:r>
              <a:rPr lang="en-GB" dirty="0"/>
              <a:t>Flow of factors of production</a:t>
            </a:r>
          </a:p>
        </p:txBody>
      </p:sp>
      <p:sp>
        <p:nvSpPr>
          <p:cNvPr id="3079" name="Text Box 16"/>
          <p:cNvSpPr txBox="1">
            <a:spLocks noChangeArrowheads="1"/>
          </p:cNvSpPr>
          <p:nvPr/>
        </p:nvSpPr>
        <p:spPr bwMode="auto">
          <a:xfrm rot="5400000">
            <a:off x="5116371" y="3388685"/>
            <a:ext cx="2880990" cy="369332"/>
          </a:xfrm>
          <a:prstGeom prst="rect">
            <a:avLst/>
          </a:prstGeom>
          <a:noFill/>
          <a:ln w="9525">
            <a:noFill/>
            <a:miter lim="800000"/>
            <a:headEnd/>
            <a:tailEnd/>
          </a:ln>
        </p:spPr>
        <p:txBody>
          <a:bodyPr wrap="square">
            <a:spAutoFit/>
          </a:bodyPr>
          <a:lstStyle/>
          <a:p>
            <a:pPr>
              <a:spcBef>
                <a:spcPct val="50000"/>
              </a:spcBef>
            </a:pPr>
            <a:r>
              <a:rPr lang="en-GB" dirty="0"/>
              <a:t>Flow of factor payments </a:t>
            </a:r>
          </a:p>
        </p:txBody>
      </p:sp>
      <p:sp>
        <p:nvSpPr>
          <p:cNvPr id="3082" name="Freeform 21"/>
          <p:cNvSpPr>
            <a:spLocks/>
          </p:cNvSpPr>
          <p:nvPr/>
        </p:nvSpPr>
        <p:spPr bwMode="auto">
          <a:xfrm>
            <a:off x="3275856" y="1389063"/>
            <a:ext cx="648444" cy="4638675"/>
          </a:xfrm>
          <a:custGeom>
            <a:avLst/>
            <a:gdLst>
              <a:gd name="T0" fmla="*/ 635 w 635"/>
              <a:gd name="T1" fmla="*/ 0 h 2922"/>
              <a:gd name="T2" fmla="*/ 13 w 635"/>
              <a:gd name="T3" fmla="*/ 1 h 2922"/>
              <a:gd name="T4" fmla="*/ 0 w 635"/>
              <a:gd name="T5" fmla="*/ 2914 h 2922"/>
              <a:gd name="T6" fmla="*/ 399 w 635"/>
              <a:gd name="T7" fmla="*/ 2922 h 2922"/>
              <a:gd name="T8" fmla="*/ 0 60000 65536"/>
              <a:gd name="T9" fmla="*/ 0 60000 65536"/>
              <a:gd name="T10" fmla="*/ 0 60000 65536"/>
              <a:gd name="T11" fmla="*/ 0 60000 65536"/>
              <a:gd name="T12" fmla="*/ 0 w 635"/>
              <a:gd name="T13" fmla="*/ 0 h 2922"/>
              <a:gd name="T14" fmla="*/ 635 w 635"/>
              <a:gd name="T15" fmla="*/ 2922 h 2922"/>
            </a:gdLst>
            <a:ahLst/>
            <a:cxnLst>
              <a:cxn ang="T8">
                <a:pos x="T0" y="T1"/>
              </a:cxn>
              <a:cxn ang="T9">
                <a:pos x="T2" y="T3"/>
              </a:cxn>
              <a:cxn ang="T10">
                <a:pos x="T4" y="T5"/>
              </a:cxn>
              <a:cxn ang="T11">
                <a:pos x="T6" y="T7"/>
              </a:cxn>
            </a:cxnLst>
            <a:rect l="T12" t="T13" r="T14" b="T15"/>
            <a:pathLst>
              <a:path w="635" h="2922">
                <a:moveTo>
                  <a:pt x="635" y="0"/>
                </a:moveTo>
                <a:lnTo>
                  <a:pt x="13" y="1"/>
                </a:lnTo>
                <a:lnTo>
                  <a:pt x="0" y="2914"/>
                </a:lnTo>
                <a:lnTo>
                  <a:pt x="399" y="2922"/>
                </a:lnTo>
              </a:path>
            </a:pathLst>
          </a:custGeom>
          <a:noFill/>
          <a:ln w="57150">
            <a:solidFill>
              <a:srgbClr val="99CCFF"/>
            </a:solidFill>
            <a:round/>
            <a:headEnd/>
            <a:tailEnd type="triangle" w="med" len="med"/>
          </a:ln>
        </p:spPr>
        <p:txBody>
          <a:bodyPr/>
          <a:lstStyle/>
          <a:p>
            <a:endParaRPr lang="en-US"/>
          </a:p>
        </p:txBody>
      </p:sp>
      <p:sp>
        <p:nvSpPr>
          <p:cNvPr id="3083" name="Freeform 22"/>
          <p:cNvSpPr>
            <a:spLocks/>
          </p:cNvSpPr>
          <p:nvPr/>
        </p:nvSpPr>
        <p:spPr bwMode="auto">
          <a:xfrm>
            <a:off x="2699792" y="908050"/>
            <a:ext cx="1226096" cy="5621338"/>
          </a:xfrm>
          <a:custGeom>
            <a:avLst/>
            <a:gdLst>
              <a:gd name="T0" fmla="*/ 1435 w 1435"/>
              <a:gd name="T1" fmla="*/ 0 h 3541"/>
              <a:gd name="T2" fmla="*/ 17 w 1435"/>
              <a:gd name="T3" fmla="*/ 4 h 3541"/>
              <a:gd name="T4" fmla="*/ 0 w 1435"/>
              <a:gd name="T5" fmla="*/ 3541 h 3541"/>
              <a:gd name="T6" fmla="*/ 1208 w 1435"/>
              <a:gd name="T7" fmla="*/ 3538 h 3541"/>
              <a:gd name="T8" fmla="*/ 0 60000 65536"/>
              <a:gd name="T9" fmla="*/ 0 60000 65536"/>
              <a:gd name="T10" fmla="*/ 0 60000 65536"/>
              <a:gd name="T11" fmla="*/ 0 60000 65536"/>
              <a:gd name="T12" fmla="*/ 0 w 1435"/>
              <a:gd name="T13" fmla="*/ 0 h 3541"/>
              <a:gd name="T14" fmla="*/ 1435 w 1435"/>
              <a:gd name="T15" fmla="*/ 3541 h 3541"/>
            </a:gdLst>
            <a:ahLst/>
            <a:cxnLst>
              <a:cxn ang="T8">
                <a:pos x="T0" y="T1"/>
              </a:cxn>
              <a:cxn ang="T9">
                <a:pos x="T2" y="T3"/>
              </a:cxn>
              <a:cxn ang="T10">
                <a:pos x="T4" y="T5"/>
              </a:cxn>
              <a:cxn ang="T11">
                <a:pos x="T6" y="T7"/>
              </a:cxn>
            </a:cxnLst>
            <a:rect l="T12" t="T13" r="T14" b="T15"/>
            <a:pathLst>
              <a:path w="1435" h="3541">
                <a:moveTo>
                  <a:pt x="1435" y="0"/>
                </a:moveTo>
                <a:lnTo>
                  <a:pt x="17" y="4"/>
                </a:lnTo>
                <a:lnTo>
                  <a:pt x="0" y="3541"/>
                </a:lnTo>
                <a:lnTo>
                  <a:pt x="1208" y="3538"/>
                </a:lnTo>
              </a:path>
            </a:pathLst>
          </a:custGeom>
          <a:noFill/>
          <a:ln w="57150">
            <a:solidFill>
              <a:srgbClr val="FF0066"/>
            </a:solidFill>
            <a:round/>
            <a:headEnd type="triangle" w="med" len="med"/>
            <a:tailEnd/>
          </a:ln>
        </p:spPr>
        <p:txBody>
          <a:bodyPr/>
          <a:lstStyle/>
          <a:p>
            <a:endParaRPr lang="en-US"/>
          </a:p>
        </p:txBody>
      </p:sp>
      <p:sp>
        <p:nvSpPr>
          <p:cNvPr id="3084" name="Freeform 23"/>
          <p:cNvSpPr>
            <a:spLocks/>
          </p:cNvSpPr>
          <p:nvPr/>
        </p:nvSpPr>
        <p:spPr bwMode="auto">
          <a:xfrm>
            <a:off x="5113339" y="901700"/>
            <a:ext cx="1186853" cy="5602288"/>
          </a:xfrm>
          <a:custGeom>
            <a:avLst/>
            <a:gdLst>
              <a:gd name="T0" fmla="*/ 0 w 1338"/>
              <a:gd name="T1" fmla="*/ 16 h 3529"/>
              <a:gd name="T2" fmla="*/ 1338 w 1338"/>
              <a:gd name="T3" fmla="*/ 0 h 3529"/>
              <a:gd name="T4" fmla="*/ 1330 w 1338"/>
              <a:gd name="T5" fmla="*/ 3521 h 3529"/>
              <a:gd name="T6" fmla="*/ 373 w 1338"/>
              <a:gd name="T7" fmla="*/ 3529 h 3529"/>
              <a:gd name="T8" fmla="*/ 0 60000 65536"/>
              <a:gd name="T9" fmla="*/ 0 60000 65536"/>
              <a:gd name="T10" fmla="*/ 0 60000 65536"/>
              <a:gd name="T11" fmla="*/ 0 60000 65536"/>
              <a:gd name="T12" fmla="*/ 0 w 1338"/>
              <a:gd name="T13" fmla="*/ 0 h 3529"/>
              <a:gd name="T14" fmla="*/ 1338 w 1338"/>
              <a:gd name="T15" fmla="*/ 3529 h 3529"/>
            </a:gdLst>
            <a:ahLst/>
            <a:cxnLst>
              <a:cxn ang="T8">
                <a:pos x="T0" y="T1"/>
              </a:cxn>
              <a:cxn ang="T9">
                <a:pos x="T2" y="T3"/>
              </a:cxn>
              <a:cxn ang="T10">
                <a:pos x="T4" y="T5"/>
              </a:cxn>
              <a:cxn ang="T11">
                <a:pos x="T6" y="T7"/>
              </a:cxn>
            </a:cxnLst>
            <a:rect l="T12" t="T13" r="T14" b="T15"/>
            <a:pathLst>
              <a:path w="1338" h="3529">
                <a:moveTo>
                  <a:pt x="0" y="16"/>
                </a:moveTo>
                <a:lnTo>
                  <a:pt x="1338" y="0"/>
                </a:lnTo>
                <a:lnTo>
                  <a:pt x="1330" y="3521"/>
                </a:lnTo>
                <a:lnTo>
                  <a:pt x="373" y="3529"/>
                </a:lnTo>
              </a:path>
            </a:pathLst>
          </a:custGeom>
          <a:noFill/>
          <a:ln w="57150">
            <a:solidFill>
              <a:srgbClr val="FF0066"/>
            </a:solidFill>
            <a:round/>
            <a:headEnd/>
            <a:tailEnd type="triangle" w="med" len="med"/>
          </a:ln>
        </p:spPr>
        <p:txBody>
          <a:bodyPr/>
          <a:lstStyle/>
          <a:p>
            <a:endParaRPr lang="en-US"/>
          </a:p>
        </p:txBody>
      </p:sp>
      <p:sp>
        <p:nvSpPr>
          <p:cNvPr id="3085" name="Freeform 24"/>
          <p:cNvSpPr>
            <a:spLocks/>
          </p:cNvSpPr>
          <p:nvPr/>
        </p:nvSpPr>
        <p:spPr bwMode="auto">
          <a:xfrm>
            <a:off x="5100639" y="1365250"/>
            <a:ext cx="767505" cy="4686300"/>
          </a:xfrm>
          <a:custGeom>
            <a:avLst/>
            <a:gdLst>
              <a:gd name="T0" fmla="*/ 0 w 757"/>
              <a:gd name="T1" fmla="*/ 0 h 2952"/>
              <a:gd name="T2" fmla="*/ 746 w 757"/>
              <a:gd name="T3" fmla="*/ 8 h 2952"/>
              <a:gd name="T4" fmla="*/ 757 w 757"/>
              <a:gd name="T5" fmla="*/ 2944 h 2952"/>
              <a:gd name="T6" fmla="*/ 358 w 757"/>
              <a:gd name="T7" fmla="*/ 2952 h 2952"/>
              <a:gd name="T8" fmla="*/ 0 60000 65536"/>
              <a:gd name="T9" fmla="*/ 0 60000 65536"/>
              <a:gd name="T10" fmla="*/ 0 60000 65536"/>
              <a:gd name="T11" fmla="*/ 0 60000 65536"/>
              <a:gd name="T12" fmla="*/ 0 w 757"/>
              <a:gd name="T13" fmla="*/ 0 h 2952"/>
              <a:gd name="T14" fmla="*/ 757 w 757"/>
              <a:gd name="T15" fmla="*/ 2952 h 2952"/>
            </a:gdLst>
            <a:ahLst/>
            <a:cxnLst>
              <a:cxn ang="T8">
                <a:pos x="T0" y="T1"/>
              </a:cxn>
              <a:cxn ang="T9">
                <a:pos x="T2" y="T3"/>
              </a:cxn>
              <a:cxn ang="T10">
                <a:pos x="T4" y="T5"/>
              </a:cxn>
              <a:cxn ang="T11">
                <a:pos x="T6" y="T7"/>
              </a:cxn>
            </a:cxnLst>
            <a:rect l="T12" t="T13" r="T14" b="T15"/>
            <a:pathLst>
              <a:path w="757" h="2952">
                <a:moveTo>
                  <a:pt x="0" y="0"/>
                </a:moveTo>
                <a:lnTo>
                  <a:pt x="746" y="8"/>
                </a:lnTo>
                <a:lnTo>
                  <a:pt x="757" y="2944"/>
                </a:lnTo>
                <a:lnTo>
                  <a:pt x="358" y="2952"/>
                </a:lnTo>
              </a:path>
            </a:pathLst>
          </a:custGeom>
          <a:noFill/>
          <a:ln w="57150">
            <a:solidFill>
              <a:srgbClr val="99CCFF"/>
            </a:solidFill>
            <a:round/>
            <a:headEnd type="triangle" w="med" len="med"/>
            <a:tailEnd/>
          </a:ln>
        </p:spPr>
        <p:txBody>
          <a:bodyPr/>
          <a:lstStyle/>
          <a:p>
            <a:endParaRPr lang="en-US"/>
          </a:p>
        </p:txBody>
      </p:sp>
      <p:sp>
        <p:nvSpPr>
          <p:cNvPr id="16" name="Text Box 29"/>
          <p:cNvSpPr txBox="1">
            <a:spLocks noChangeArrowheads="1"/>
          </p:cNvSpPr>
          <p:nvPr/>
        </p:nvSpPr>
        <p:spPr bwMode="auto">
          <a:xfrm>
            <a:off x="107504" y="404664"/>
            <a:ext cx="2376264" cy="830997"/>
          </a:xfrm>
          <a:prstGeom prst="rect">
            <a:avLst/>
          </a:prstGeom>
          <a:noFill/>
          <a:ln w="9525">
            <a:noFill/>
            <a:miter lim="800000"/>
            <a:headEnd/>
            <a:tailEnd/>
          </a:ln>
        </p:spPr>
        <p:txBody>
          <a:bodyPr wrap="square">
            <a:spAutoFit/>
          </a:bodyPr>
          <a:lstStyle/>
          <a:p>
            <a:pPr>
              <a:spcBef>
                <a:spcPct val="50000"/>
              </a:spcBef>
            </a:pPr>
            <a:r>
              <a:rPr lang="en-GB" sz="2400" u="sng" dirty="0"/>
              <a:t>Injections into Circular Flow</a:t>
            </a:r>
            <a:endParaRPr lang="en-GB" sz="2400" dirty="0"/>
          </a:p>
        </p:txBody>
      </p:sp>
      <p:sp>
        <p:nvSpPr>
          <p:cNvPr id="17" name="Right Arrow 16"/>
          <p:cNvSpPr/>
          <p:nvPr/>
        </p:nvSpPr>
        <p:spPr>
          <a:xfrm>
            <a:off x="107504" y="1772816"/>
            <a:ext cx="2160240" cy="93610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Investment</a:t>
            </a:r>
          </a:p>
        </p:txBody>
      </p:sp>
      <p:sp>
        <p:nvSpPr>
          <p:cNvPr id="18" name="Right Arrow 17"/>
          <p:cNvSpPr/>
          <p:nvPr/>
        </p:nvSpPr>
        <p:spPr>
          <a:xfrm>
            <a:off x="107504" y="2996952"/>
            <a:ext cx="2160240" cy="1152128"/>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Government spending</a:t>
            </a:r>
          </a:p>
        </p:txBody>
      </p:sp>
      <p:sp>
        <p:nvSpPr>
          <p:cNvPr id="19" name="Right Arrow 18"/>
          <p:cNvSpPr/>
          <p:nvPr/>
        </p:nvSpPr>
        <p:spPr>
          <a:xfrm>
            <a:off x="107504" y="4509120"/>
            <a:ext cx="2160240" cy="936104"/>
          </a:xfrm>
          <a:prstGeom prst="rightArrow">
            <a:avLst/>
          </a:prstGeom>
          <a:solidFill>
            <a:srgbClr val="FF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Exports</a:t>
            </a:r>
          </a:p>
        </p:txBody>
      </p:sp>
      <p:sp>
        <p:nvSpPr>
          <p:cNvPr id="20" name="Text Box 16"/>
          <p:cNvSpPr txBox="1">
            <a:spLocks noChangeArrowheads="1"/>
          </p:cNvSpPr>
          <p:nvPr/>
        </p:nvSpPr>
        <p:spPr bwMode="auto">
          <a:xfrm>
            <a:off x="6804248" y="332656"/>
            <a:ext cx="2160240" cy="1200329"/>
          </a:xfrm>
          <a:prstGeom prst="rect">
            <a:avLst/>
          </a:prstGeom>
          <a:noFill/>
          <a:ln w="9525">
            <a:noFill/>
            <a:miter lim="800000"/>
            <a:headEnd/>
            <a:tailEnd/>
          </a:ln>
        </p:spPr>
        <p:txBody>
          <a:bodyPr wrap="square">
            <a:spAutoFit/>
          </a:bodyPr>
          <a:lstStyle/>
          <a:p>
            <a:pPr>
              <a:spcBef>
                <a:spcPct val="50000"/>
              </a:spcBef>
            </a:pPr>
            <a:r>
              <a:rPr lang="en-GB" sz="2400" u="sng" dirty="0"/>
              <a:t>Withdrawals from Circular Flow</a:t>
            </a:r>
            <a:endParaRPr lang="en-GB" sz="2400" dirty="0"/>
          </a:p>
        </p:txBody>
      </p:sp>
      <p:sp>
        <p:nvSpPr>
          <p:cNvPr id="21" name="Right Arrow 20"/>
          <p:cNvSpPr/>
          <p:nvPr/>
        </p:nvSpPr>
        <p:spPr>
          <a:xfrm>
            <a:off x="6804248" y="1628800"/>
            <a:ext cx="2160240" cy="936104"/>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Saving</a:t>
            </a:r>
          </a:p>
        </p:txBody>
      </p:sp>
      <p:sp>
        <p:nvSpPr>
          <p:cNvPr id="22" name="Right Arrow 21"/>
          <p:cNvSpPr/>
          <p:nvPr/>
        </p:nvSpPr>
        <p:spPr>
          <a:xfrm>
            <a:off x="6876256" y="2996952"/>
            <a:ext cx="2160240" cy="936104"/>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Taxation</a:t>
            </a:r>
          </a:p>
        </p:txBody>
      </p:sp>
      <p:sp>
        <p:nvSpPr>
          <p:cNvPr id="23" name="Right Arrow 22"/>
          <p:cNvSpPr/>
          <p:nvPr/>
        </p:nvSpPr>
        <p:spPr>
          <a:xfrm>
            <a:off x="6876256" y="4509120"/>
            <a:ext cx="2160240" cy="936104"/>
          </a:xfrm>
          <a:prstGeom prst="rightArrow">
            <a:avLst/>
          </a:prstGeom>
          <a:solidFill>
            <a:srgbClr val="DAE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Imports</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0"/>
          <p:cNvSpPr txBox="1">
            <a:spLocks noChangeArrowheads="1"/>
          </p:cNvSpPr>
          <p:nvPr/>
        </p:nvSpPr>
        <p:spPr bwMode="auto">
          <a:xfrm>
            <a:off x="539552" y="332656"/>
            <a:ext cx="7848872" cy="369332"/>
          </a:xfrm>
          <a:prstGeom prst="rect">
            <a:avLst/>
          </a:prstGeom>
          <a:solidFill>
            <a:srgbClr val="CCFFFF"/>
          </a:solidFill>
          <a:ln w="9525">
            <a:noFill/>
            <a:miter lim="800000"/>
            <a:headEnd/>
            <a:tailEnd/>
          </a:ln>
        </p:spPr>
        <p:txBody>
          <a:bodyPr wrap="square">
            <a:spAutoFit/>
          </a:bodyPr>
          <a:lstStyle/>
          <a:p>
            <a:pPr algn="ctr">
              <a:spcBef>
                <a:spcPct val="50000"/>
              </a:spcBef>
            </a:pPr>
            <a:r>
              <a:rPr lang="en-GB" dirty="0"/>
              <a:t>Financial Markets </a:t>
            </a:r>
          </a:p>
        </p:txBody>
      </p:sp>
      <p:sp>
        <p:nvSpPr>
          <p:cNvPr id="3" name="Text Box 20"/>
          <p:cNvSpPr txBox="1">
            <a:spLocks noChangeArrowheads="1"/>
          </p:cNvSpPr>
          <p:nvPr/>
        </p:nvSpPr>
        <p:spPr bwMode="auto">
          <a:xfrm>
            <a:off x="467544" y="5733256"/>
            <a:ext cx="7920880" cy="646331"/>
          </a:xfrm>
          <a:prstGeom prst="rect">
            <a:avLst/>
          </a:prstGeom>
          <a:solidFill>
            <a:srgbClr val="CCFFFF"/>
          </a:solidFill>
          <a:ln w="9525">
            <a:noFill/>
            <a:miter lim="800000"/>
            <a:headEnd/>
            <a:tailEnd/>
          </a:ln>
        </p:spPr>
        <p:txBody>
          <a:bodyPr wrap="square">
            <a:spAutoFit/>
          </a:bodyPr>
          <a:lstStyle/>
          <a:p>
            <a:pPr algn="ctr">
              <a:spcBef>
                <a:spcPct val="50000"/>
              </a:spcBef>
            </a:pPr>
            <a:r>
              <a:rPr lang="en-GB" dirty="0"/>
              <a:t>Classical view - Interest rate (price of borrowing, and income from deferred consumption) in financial market equates saving and investment</a:t>
            </a:r>
          </a:p>
        </p:txBody>
      </p:sp>
      <p:sp>
        <p:nvSpPr>
          <p:cNvPr id="5" name="Down Arrow 4"/>
          <p:cNvSpPr/>
          <p:nvPr/>
        </p:nvSpPr>
        <p:spPr>
          <a:xfrm rot="10800000">
            <a:off x="179512" y="692696"/>
            <a:ext cx="1368152" cy="5040560"/>
          </a:xfrm>
          <a:prstGeom prst="downArrow">
            <a:avLst/>
          </a:prstGeom>
          <a:solidFill>
            <a:srgbClr val="D2FA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sz="2800" dirty="0">
                <a:solidFill>
                  <a:schemeClr val="tx1"/>
                </a:solidFill>
              </a:rPr>
              <a:t>Saving</a:t>
            </a:r>
          </a:p>
        </p:txBody>
      </p:sp>
      <p:sp>
        <p:nvSpPr>
          <p:cNvPr id="6" name="Down Arrow 5"/>
          <p:cNvSpPr/>
          <p:nvPr/>
        </p:nvSpPr>
        <p:spPr>
          <a:xfrm>
            <a:off x="7380312" y="692696"/>
            <a:ext cx="1368152" cy="5040560"/>
          </a:xfrm>
          <a:prstGeom prst="downArrow">
            <a:avLst/>
          </a:prstGeom>
          <a:solidFill>
            <a:srgbClr val="CEF9FE"/>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sz="2800" dirty="0">
                <a:solidFill>
                  <a:schemeClr val="tx1"/>
                </a:solidFill>
              </a:rPr>
              <a:t>Investment</a:t>
            </a:r>
          </a:p>
        </p:txBody>
      </p:sp>
      <p:sp>
        <p:nvSpPr>
          <p:cNvPr id="7" name="Text Box 23"/>
          <p:cNvSpPr txBox="1">
            <a:spLocks noChangeArrowheads="1"/>
          </p:cNvSpPr>
          <p:nvPr/>
        </p:nvSpPr>
        <p:spPr bwMode="auto">
          <a:xfrm>
            <a:off x="1763688" y="1052736"/>
            <a:ext cx="5544616" cy="369332"/>
          </a:xfrm>
          <a:prstGeom prst="rect">
            <a:avLst/>
          </a:prstGeom>
          <a:solidFill>
            <a:srgbClr val="CCFFCC"/>
          </a:solidFill>
          <a:ln w="9525">
            <a:noFill/>
            <a:miter lim="800000"/>
            <a:headEnd/>
            <a:tailEnd/>
          </a:ln>
        </p:spPr>
        <p:txBody>
          <a:bodyPr wrap="square">
            <a:spAutoFit/>
          </a:bodyPr>
          <a:lstStyle/>
          <a:p>
            <a:pPr algn="ctr">
              <a:spcBef>
                <a:spcPct val="50000"/>
              </a:spcBef>
            </a:pPr>
            <a:r>
              <a:rPr lang="en-GB" dirty="0"/>
              <a:t>Foreign Exchange Market</a:t>
            </a:r>
          </a:p>
        </p:txBody>
      </p:sp>
      <p:sp>
        <p:nvSpPr>
          <p:cNvPr id="8" name="Text Box 23"/>
          <p:cNvSpPr txBox="1">
            <a:spLocks noChangeArrowheads="1"/>
          </p:cNvSpPr>
          <p:nvPr/>
        </p:nvSpPr>
        <p:spPr bwMode="auto">
          <a:xfrm>
            <a:off x="1907704" y="4797152"/>
            <a:ext cx="5256584" cy="646331"/>
          </a:xfrm>
          <a:prstGeom prst="rect">
            <a:avLst/>
          </a:prstGeom>
          <a:solidFill>
            <a:srgbClr val="CCFFCC"/>
          </a:solidFill>
          <a:ln w="9525">
            <a:noFill/>
            <a:miter lim="800000"/>
            <a:headEnd/>
            <a:tailEnd/>
          </a:ln>
        </p:spPr>
        <p:txBody>
          <a:bodyPr wrap="square">
            <a:spAutoFit/>
          </a:bodyPr>
          <a:lstStyle/>
          <a:p>
            <a:pPr algn="ctr">
              <a:spcBef>
                <a:spcPct val="50000"/>
              </a:spcBef>
            </a:pPr>
            <a:r>
              <a:rPr lang="en-GB" dirty="0"/>
              <a:t>Classical view - Exchange rate (price of £ sterling) equates supply and demand for £ Sterling</a:t>
            </a:r>
          </a:p>
        </p:txBody>
      </p:sp>
      <p:sp>
        <p:nvSpPr>
          <p:cNvPr id="9" name="Up Arrow 8"/>
          <p:cNvSpPr/>
          <p:nvPr/>
        </p:nvSpPr>
        <p:spPr>
          <a:xfrm>
            <a:off x="1619672" y="1412776"/>
            <a:ext cx="1152128" cy="3384376"/>
          </a:xfrm>
          <a:prstGeom prst="upArrow">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dirty="0">
                <a:solidFill>
                  <a:schemeClr val="tx1"/>
                </a:solidFill>
              </a:rPr>
              <a:t>Imports (£s to foreign exchange market)</a:t>
            </a:r>
          </a:p>
        </p:txBody>
      </p:sp>
      <p:sp>
        <p:nvSpPr>
          <p:cNvPr id="10" name="Down Arrow 9"/>
          <p:cNvSpPr/>
          <p:nvPr/>
        </p:nvSpPr>
        <p:spPr>
          <a:xfrm>
            <a:off x="6444208" y="1412776"/>
            <a:ext cx="1080120" cy="3384376"/>
          </a:xfrm>
          <a:prstGeom prst="downArrow">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GB" dirty="0">
                <a:solidFill>
                  <a:schemeClr val="tx1"/>
                </a:solidFill>
              </a:rPr>
              <a:t>Exports (£s from foreign exchange market)</a:t>
            </a:r>
          </a:p>
        </p:txBody>
      </p:sp>
      <p:sp>
        <p:nvSpPr>
          <p:cNvPr id="11" name="Text Box 26"/>
          <p:cNvSpPr txBox="1">
            <a:spLocks noChangeArrowheads="1"/>
          </p:cNvSpPr>
          <p:nvPr/>
        </p:nvSpPr>
        <p:spPr bwMode="auto">
          <a:xfrm>
            <a:off x="3635896" y="1772816"/>
            <a:ext cx="1655762" cy="366712"/>
          </a:xfrm>
          <a:prstGeom prst="rect">
            <a:avLst/>
          </a:prstGeom>
          <a:solidFill>
            <a:srgbClr val="DAEEFE"/>
          </a:solidFill>
          <a:ln w="9525">
            <a:noFill/>
            <a:miter lim="800000"/>
            <a:headEnd/>
            <a:tailEnd/>
          </a:ln>
        </p:spPr>
        <p:txBody>
          <a:bodyPr>
            <a:spAutoFit/>
          </a:bodyPr>
          <a:lstStyle/>
          <a:p>
            <a:pPr>
              <a:spcBef>
                <a:spcPct val="50000"/>
              </a:spcBef>
            </a:pPr>
            <a:r>
              <a:rPr lang="en-GB"/>
              <a:t>Government</a:t>
            </a:r>
          </a:p>
        </p:txBody>
      </p:sp>
      <p:sp>
        <p:nvSpPr>
          <p:cNvPr id="12" name="Circular Arrow 11"/>
          <p:cNvSpPr/>
          <p:nvPr/>
        </p:nvSpPr>
        <p:spPr>
          <a:xfrm rot="16200000">
            <a:off x="2587021" y="2173620"/>
            <a:ext cx="2088231" cy="1430639"/>
          </a:xfrm>
          <a:prstGeom prst="circularArrow">
            <a:avLst>
              <a:gd name="adj1" fmla="val 12500"/>
              <a:gd name="adj2" fmla="val 1142319"/>
              <a:gd name="adj3" fmla="val 20457681"/>
              <a:gd name="adj4" fmla="val 9870460"/>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Taxation</a:t>
            </a:r>
          </a:p>
        </p:txBody>
      </p:sp>
      <p:sp>
        <p:nvSpPr>
          <p:cNvPr id="13" name="Circular Arrow 12"/>
          <p:cNvSpPr/>
          <p:nvPr/>
        </p:nvSpPr>
        <p:spPr>
          <a:xfrm rot="5555162">
            <a:off x="4294080" y="2131446"/>
            <a:ext cx="2229637" cy="1430639"/>
          </a:xfrm>
          <a:prstGeom prst="circularArrow">
            <a:avLst>
              <a:gd name="adj1" fmla="val 12500"/>
              <a:gd name="adj2" fmla="val 1142319"/>
              <a:gd name="adj3" fmla="val 20457681"/>
              <a:gd name="adj4" fmla="val 9870460"/>
              <a:gd name="adj5"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Government Spending</a:t>
            </a:r>
          </a:p>
        </p:txBody>
      </p:sp>
      <p:sp>
        <p:nvSpPr>
          <p:cNvPr id="14" name="Text Box 26"/>
          <p:cNvSpPr txBox="1">
            <a:spLocks noChangeArrowheads="1"/>
          </p:cNvSpPr>
          <p:nvPr/>
        </p:nvSpPr>
        <p:spPr bwMode="auto">
          <a:xfrm>
            <a:off x="3635896" y="3861048"/>
            <a:ext cx="2016224" cy="369332"/>
          </a:xfrm>
          <a:prstGeom prst="rect">
            <a:avLst/>
          </a:prstGeom>
          <a:solidFill>
            <a:srgbClr val="DAEEFE"/>
          </a:solidFill>
          <a:ln w="9525">
            <a:noFill/>
            <a:miter lim="800000"/>
            <a:headEnd/>
            <a:tailEnd/>
          </a:ln>
        </p:spPr>
        <p:txBody>
          <a:bodyPr wrap="square">
            <a:spAutoFit/>
          </a:bodyPr>
          <a:lstStyle/>
          <a:p>
            <a:pPr>
              <a:spcBef>
                <a:spcPct val="50000"/>
              </a:spcBef>
            </a:pPr>
            <a:r>
              <a:rPr lang="en-GB" dirty="0"/>
              <a:t>Balanced Budget</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6375" y="1484313"/>
            <a:ext cx="6048375" cy="3168650"/>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5364088" y="6117610"/>
            <a:ext cx="3095700" cy="369332"/>
          </a:xfrm>
          <a:prstGeom prst="rect">
            <a:avLst/>
          </a:prstGeom>
          <a:noFill/>
          <a:ln w="9525">
            <a:noFill/>
            <a:miter lim="800000"/>
            <a:headEnd/>
            <a:tailEnd/>
          </a:ln>
        </p:spPr>
        <p:txBody>
          <a:bodyPr wrap="square">
            <a:spAutoFit/>
          </a:bodyPr>
          <a:lstStyle/>
          <a:p>
            <a:pPr>
              <a:spcBef>
                <a:spcPct val="50000"/>
              </a:spcBef>
            </a:pPr>
            <a:r>
              <a:rPr lang="en-GB" dirty="0">
                <a:solidFill>
                  <a:srgbClr val="0000FF"/>
                </a:solidFill>
              </a:rPr>
              <a:t>Real Income (Real GDP) [£]</a:t>
            </a:r>
          </a:p>
        </p:txBody>
      </p:sp>
      <p:sp>
        <p:nvSpPr>
          <p:cNvPr id="6150" name="Text Box 8"/>
          <p:cNvSpPr txBox="1">
            <a:spLocks noChangeArrowheads="1"/>
          </p:cNvSpPr>
          <p:nvPr/>
        </p:nvSpPr>
        <p:spPr bwMode="auto">
          <a:xfrm>
            <a:off x="179388" y="404813"/>
            <a:ext cx="1800324" cy="646331"/>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Consumer Expenditure (£)</a:t>
            </a:r>
          </a:p>
        </p:txBody>
      </p:sp>
      <p:sp>
        <p:nvSpPr>
          <p:cNvPr id="6151" name="Line 9"/>
          <p:cNvSpPr>
            <a:spLocks noChangeShapeType="1"/>
          </p:cNvSpPr>
          <p:nvPr/>
        </p:nvSpPr>
        <p:spPr bwMode="auto">
          <a:xfrm>
            <a:off x="1476375" y="4652963"/>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2" name="Text Box 10"/>
          <p:cNvSpPr txBox="1">
            <a:spLocks noChangeArrowheads="1"/>
          </p:cNvSpPr>
          <p:nvPr/>
        </p:nvSpPr>
        <p:spPr bwMode="auto">
          <a:xfrm>
            <a:off x="1476375" y="4437063"/>
            <a:ext cx="1655763" cy="1555750"/>
          </a:xfrm>
          <a:prstGeom prst="rect">
            <a:avLst/>
          </a:prstGeom>
          <a:noFill/>
          <a:ln w="9525">
            <a:noFill/>
            <a:miter lim="800000"/>
            <a:headEnd/>
            <a:tailEnd/>
          </a:ln>
        </p:spPr>
        <p:txBody>
          <a:bodyPr>
            <a:spAutoFit/>
          </a:bodyPr>
          <a:lstStyle/>
          <a:p>
            <a:pPr>
              <a:spcBef>
                <a:spcPct val="50000"/>
              </a:spcBef>
            </a:pPr>
            <a:r>
              <a:rPr lang="en-GB" sz="9600" dirty="0">
                <a:solidFill>
                  <a:srgbClr val="0066FF"/>
                </a:solidFill>
              </a:rPr>
              <a:t>} a</a:t>
            </a:r>
          </a:p>
        </p:txBody>
      </p:sp>
      <p:sp>
        <p:nvSpPr>
          <p:cNvPr id="6153" name="Text Box 11"/>
          <p:cNvSpPr txBox="1">
            <a:spLocks noChangeArrowheads="1"/>
          </p:cNvSpPr>
          <p:nvPr/>
        </p:nvSpPr>
        <p:spPr bwMode="auto">
          <a:xfrm>
            <a:off x="7524750" y="1117600"/>
            <a:ext cx="1582738" cy="366713"/>
          </a:xfrm>
          <a:prstGeom prst="rect">
            <a:avLst/>
          </a:prstGeom>
          <a:noFill/>
          <a:ln w="9525">
            <a:noFill/>
            <a:miter lim="800000"/>
            <a:headEnd/>
            <a:tailEnd/>
          </a:ln>
        </p:spPr>
        <p:txBody>
          <a:bodyPr>
            <a:spAutoFit/>
          </a:bodyPr>
          <a:lstStyle/>
          <a:p>
            <a:pPr>
              <a:spcBef>
                <a:spcPct val="50000"/>
              </a:spcBef>
            </a:pPr>
            <a:r>
              <a:rPr lang="en-GB" dirty="0">
                <a:solidFill>
                  <a:srgbClr val="00B050"/>
                </a:solidFill>
              </a:rPr>
              <a:t>Consumption</a:t>
            </a:r>
          </a:p>
        </p:txBody>
      </p:sp>
      <p:sp>
        <p:nvSpPr>
          <p:cNvPr id="6154" name="Line 12"/>
          <p:cNvSpPr>
            <a:spLocks noChangeShapeType="1"/>
          </p:cNvSpPr>
          <p:nvPr/>
        </p:nvSpPr>
        <p:spPr bwMode="auto">
          <a:xfrm>
            <a:off x="1619673" y="4581128"/>
            <a:ext cx="4032448" cy="0"/>
          </a:xfrm>
          <a:prstGeom prst="line">
            <a:avLst/>
          </a:prstGeom>
          <a:noFill/>
          <a:ln w="41275">
            <a:solidFill>
              <a:srgbClr val="FF0000"/>
            </a:solidFill>
            <a:round/>
            <a:headEnd type="triangle" w="med" len="med"/>
            <a:tailEnd type="triangle" w="med" len="med"/>
          </a:ln>
        </p:spPr>
        <p:txBody>
          <a:bodyPr/>
          <a:lstStyle/>
          <a:p>
            <a:endParaRPr lang="en-GB"/>
          </a:p>
        </p:txBody>
      </p:sp>
      <p:sp>
        <p:nvSpPr>
          <p:cNvPr id="6155" name="Text Box 13"/>
          <p:cNvSpPr txBox="1">
            <a:spLocks noChangeArrowheads="1"/>
          </p:cNvSpPr>
          <p:nvPr/>
        </p:nvSpPr>
        <p:spPr bwMode="auto">
          <a:xfrm>
            <a:off x="3203848" y="4653136"/>
            <a:ext cx="2448148" cy="584775"/>
          </a:xfrm>
          <a:prstGeom prst="rect">
            <a:avLst/>
          </a:prstGeom>
          <a:noFill/>
          <a:ln w="9525">
            <a:noFill/>
            <a:miter lim="800000"/>
            <a:headEnd/>
            <a:tailEnd/>
          </a:ln>
        </p:spPr>
        <p:txBody>
          <a:bodyPr wrap="square">
            <a:spAutoFit/>
          </a:bodyPr>
          <a:lstStyle/>
          <a:p>
            <a:pPr>
              <a:spcBef>
                <a:spcPct val="50000"/>
              </a:spcBef>
            </a:pPr>
            <a:r>
              <a:rPr lang="en-GB" sz="3200" dirty="0">
                <a:solidFill>
                  <a:srgbClr val="FF0000"/>
                </a:solidFill>
              </a:rPr>
              <a:t>Y</a:t>
            </a:r>
            <a:r>
              <a:rPr lang="en-GB" dirty="0">
                <a:solidFill>
                  <a:srgbClr val="FF0000"/>
                </a:solidFill>
              </a:rPr>
              <a:t> = National Income</a:t>
            </a:r>
          </a:p>
        </p:txBody>
      </p:sp>
      <p:sp>
        <p:nvSpPr>
          <p:cNvPr id="6156" name="Line 14"/>
          <p:cNvSpPr>
            <a:spLocks noChangeShapeType="1"/>
          </p:cNvSpPr>
          <p:nvPr/>
        </p:nvSpPr>
        <p:spPr bwMode="auto">
          <a:xfrm flipV="1">
            <a:off x="5724525" y="2420938"/>
            <a:ext cx="0" cy="2160587"/>
          </a:xfrm>
          <a:prstGeom prst="line">
            <a:avLst/>
          </a:prstGeom>
          <a:noFill/>
          <a:ln w="41275">
            <a:solidFill>
              <a:srgbClr val="FF0000"/>
            </a:solidFill>
            <a:round/>
            <a:headEnd type="triangle" w="med" len="med"/>
            <a:tailEnd type="triangle" w="med" len="med"/>
          </a:ln>
        </p:spPr>
        <p:txBody>
          <a:bodyPr/>
          <a:lstStyle/>
          <a:p>
            <a:endParaRPr lang="en-GB"/>
          </a:p>
        </p:txBody>
      </p:sp>
      <p:sp>
        <p:nvSpPr>
          <p:cNvPr id="6157" name="Text Box 15"/>
          <p:cNvSpPr txBox="1">
            <a:spLocks noChangeArrowheads="1"/>
          </p:cNvSpPr>
          <p:nvPr/>
        </p:nvSpPr>
        <p:spPr bwMode="auto">
          <a:xfrm>
            <a:off x="5795963" y="3213100"/>
            <a:ext cx="431800" cy="646331"/>
          </a:xfrm>
          <a:prstGeom prst="rect">
            <a:avLst/>
          </a:prstGeom>
          <a:noFill/>
          <a:ln w="9525">
            <a:noFill/>
            <a:miter lim="800000"/>
            <a:headEnd/>
            <a:tailEnd/>
          </a:ln>
        </p:spPr>
        <p:txBody>
          <a:bodyPr>
            <a:spAutoFit/>
          </a:bodyPr>
          <a:lstStyle/>
          <a:p>
            <a:pPr>
              <a:spcBef>
                <a:spcPct val="50000"/>
              </a:spcBef>
            </a:pPr>
            <a:r>
              <a:rPr lang="en-GB" sz="3600" dirty="0">
                <a:solidFill>
                  <a:srgbClr val="FF0000"/>
                </a:solidFill>
              </a:rPr>
              <a:t>b</a:t>
            </a:r>
          </a:p>
        </p:txBody>
      </p:sp>
      <p:sp>
        <p:nvSpPr>
          <p:cNvPr id="6158" name="Text Box 16"/>
          <p:cNvSpPr txBox="1">
            <a:spLocks noChangeArrowheads="1"/>
          </p:cNvSpPr>
          <p:nvPr/>
        </p:nvSpPr>
        <p:spPr bwMode="auto">
          <a:xfrm>
            <a:off x="2195513" y="477838"/>
            <a:ext cx="4319587" cy="1006475"/>
          </a:xfrm>
          <a:prstGeom prst="rect">
            <a:avLst/>
          </a:prstGeom>
          <a:noFill/>
          <a:ln w="9525">
            <a:noFill/>
            <a:miter lim="800000"/>
            <a:headEnd/>
            <a:tailEnd/>
          </a:ln>
        </p:spPr>
        <p:txBody>
          <a:bodyPr>
            <a:spAutoFit/>
          </a:bodyPr>
          <a:lstStyle/>
          <a:p>
            <a:pPr>
              <a:spcBef>
                <a:spcPct val="50000"/>
              </a:spcBef>
            </a:pPr>
            <a:r>
              <a:rPr lang="en-GB" sz="6000" dirty="0">
                <a:solidFill>
                  <a:srgbClr val="0066FF"/>
                </a:solidFill>
              </a:rPr>
              <a:t>C = a + </a:t>
            </a:r>
            <a:r>
              <a:rPr lang="en-GB" sz="6000" dirty="0" err="1">
                <a:solidFill>
                  <a:srgbClr val="0066FF"/>
                </a:solidFill>
              </a:rPr>
              <a:t>bY</a:t>
            </a:r>
            <a:endParaRPr lang="en-GB" sz="6000" dirty="0">
              <a:solidFill>
                <a:srgbClr val="0066FF"/>
              </a:solidFill>
            </a:endParaRPr>
          </a:p>
        </p:txBody>
      </p:sp>
      <p:sp>
        <p:nvSpPr>
          <p:cNvPr id="6159" name="Text Box 17"/>
          <p:cNvSpPr txBox="1">
            <a:spLocks noChangeArrowheads="1"/>
          </p:cNvSpPr>
          <p:nvPr/>
        </p:nvSpPr>
        <p:spPr bwMode="auto">
          <a:xfrm>
            <a:off x="2987675" y="5373688"/>
            <a:ext cx="3816350"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Autonomous consumer expenditure </a:t>
            </a:r>
          </a:p>
        </p:txBody>
      </p:sp>
      <p:sp>
        <p:nvSpPr>
          <p:cNvPr id="6160" name="Text Box 18"/>
          <p:cNvSpPr txBox="1">
            <a:spLocks noChangeArrowheads="1"/>
          </p:cNvSpPr>
          <p:nvPr/>
        </p:nvSpPr>
        <p:spPr bwMode="auto">
          <a:xfrm>
            <a:off x="6156325" y="3141663"/>
            <a:ext cx="2808288" cy="641350"/>
          </a:xfrm>
          <a:prstGeom prst="rect">
            <a:avLst/>
          </a:prstGeom>
          <a:noFill/>
          <a:ln w="9525">
            <a:noFill/>
            <a:miter lim="800000"/>
            <a:headEnd/>
            <a:tailEnd/>
          </a:ln>
        </p:spPr>
        <p:txBody>
          <a:bodyPr>
            <a:spAutoFit/>
          </a:bodyPr>
          <a:lstStyle/>
          <a:p>
            <a:pPr>
              <a:spcBef>
                <a:spcPct val="50000"/>
              </a:spcBef>
            </a:pPr>
            <a:r>
              <a:rPr lang="en-GB" dirty="0">
                <a:solidFill>
                  <a:srgbClr val="FF0000"/>
                </a:solidFill>
              </a:rPr>
              <a:t>Income derived consumer expenditure</a:t>
            </a:r>
          </a:p>
        </p:txBody>
      </p:sp>
      <p:sp>
        <p:nvSpPr>
          <p:cNvPr id="17" name="Line 9"/>
          <p:cNvSpPr>
            <a:spLocks noChangeShapeType="1"/>
          </p:cNvSpPr>
          <p:nvPr/>
        </p:nvSpPr>
        <p:spPr bwMode="auto">
          <a:xfrm>
            <a:off x="5652120" y="2492896"/>
            <a:ext cx="0"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6375" y="1484313"/>
            <a:ext cx="6048375" cy="3168650"/>
          </a:xfrm>
          <a:prstGeom prst="line">
            <a:avLst/>
          </a:prstGeom>
          <a:noFill/>
          <a:ln w="50800">
            <a:solidFill>
              <a:srgbClr val="00B050"/>
            </a:solidFill>
            <a:round/>
            <a:headEnd/>
            <a:tailEnd/>
          </a:ln>
        </p:spPr>
        <p:txBody>
          <a:bodyPr/>
          <a:lstStyle/>
          <a:p>
            <a:endParaRPr lang="en-GB"/>
          </a:p>
        </p:txBody>
      </p:sp>
      <p:sp>
        <p:nvSpPr>
          <p:cNvPr id="6149" name="Text Box 7"/>
          <p:cNvSpPr txBox="1">
            <a:spLocks noChangeArrowheads="1"/>
          </p:cNvSpPr>
          <p:nvPr/>
        </p:nvSpPr>
        <p:spPr bwMode="auto">
          <a:xfrm>
            <a:off x="5220072" y="6119021"/>
            <a:ext cx="3095799" cy="369332"/>
          </a:xfrm>
          <a:prstGeom prst="rect">
            <a:avLst/>
          </a:prstGeom>
          <a:noFill/>
          <a:ln w="9525">
            <a:noFill/>
            <a:miter lim="800000"/>
            <a:headEnd/>
            <a:tailEnd/>
          </a:ln>
        </p:spPr>
        <p:txBody>
          <a:bodyPr wrap="square">
            <a:spAutoFit/>
          </a:bodyPr>
          <a:lstStyle/>
          <a:p>
            <a:pPr>
              <a:spcBef>
                <a:spcPct val="50000"/>
              </a:spcBef>
            </a:pPr>
            <a:r>
              <a:rPr lang="en-GB" dirty="0">
                <a:solidFill>
                  <a:srgbClr val="0000FF"/>
                </a:solidFill>
              </a:rPr>
              <a:t>Real Income (Real GDP) [£]</a:t>
            </a:r>
          </a:p>
        </p:txBody>
      </p:sp>
      <p:sp>
        <p:nvSpPr>
          <p:cNvPr id="6150" name="Text Box 8"/>
          <p:cNvSpPr txBox="1">
            <a:spLocks noChangeArrowheads="1"/>
          </p:cNvSpPr>
          <p:nvPr/>
        </p:nvSpPr>
        <p:spPr bwMode="auto">
          <a:xfrm rot="16200000">
            <a:off x="-540332" y="2920297"/>
            <a:ext cx="2952327"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Consumer Expenditure (£)</a:t>
            </a:r>
          </a:p>
        </p:txBody>
      </p:sp>
      <p:sp>
        <p:nvSpPr>
          <p:cNvPr id="6151" name="Line 9"/>
          <p:cNvSpPr>
            <a:spLocks noChangeShapeType="1"/>
          </p:cNvSpPr>
          <p:nvPr/>
        </p:nvSpPr>
        <p:spPr bwMode="auto">
          <a:xfrm>
            <a:off x="1476375" y="4652963"/>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2" name="Text Box 10"/>
          <p:cNvSpPr txBox="1">
            <a:spLocks noChangeArrowheads="1"/>
          </p:cNvSpPr>
          <p:nvPr/>
        </p:nvSpPr>
        <p:spPr bwMode="auto">
          <a:xfrm>
            <a:off x="1476375" y="4437063"/>
            <a:ext cx="1655763" cy="1555750"/>
          </a:xfrm>
          <a:prstGeom prst="rect">
            <a:avLst/>
          </a:prstGeom>
          <a:noFill/>
          <a:ln w="9525">
            <a:noFill/>
            <a:miter lim="800000"/>
            <a:headEnd/>
            <a:tailEnd/>
          </a:ln>
        </p:spPr>
        <p:txBody>
          <a:bodyPr>
            <a:spAutoFit/>
          </a:bodyPr>
          <a:lstStyle/>
          <a:p>
            <a:pPr>
              <a:spcBef>
                <a:spcPct val="50000"/>
              </a:spcBef>
            </a:pPr>
            <a:r>
              <a:rPr lang="en-GB" sz="9600" dirty="0">
                <a:solidFill>
                  <a:srgbClr val="0066FF"/>
                </a:solidFill>
              </a:rPr>
              <a:t>} a</a:t>
            </a:r>
          </a:p>
        </p:txBody>
      </p:sp>
      <p:sp>
        <p:nvSpPr>
          <p:cNvPr id="6153" name="Text Box 11"/>
          <p:cNvSpPr txBox="1">
            <a:spLocks noChangeArrowheads="1"/>
          </p:cNvSpPr>
          <p:nvPr/>
        </p:nvSpPr>
        <p:spPr bwMode="auto">
          <a:xfrm>
            <a:off x="6227763" y="1191697"/>
            <a:ext cx="2880171"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Consumer expenditure</a:t>
            </a:r>
          </a:p>
        </p:txBody>
      </p:sp>
      <p:sp>
        <p:nvSpPr>
          <p:cNvPr id="6154" name="Line 12"/>
          <p:cNvSpPr>
            <a:spLocks noChangeShapeType="1"/>
          </p:cNvSpPr>
          <p:nvPr/>
        </p:nvSpPr>
        <p:spPr bwMode="auto">
          <a:xfrm>
            <a:off x="1619673" y="4581128"/>
            <a:ext cx="4032448" cy="0"/>
          </a:xfrm>
          <a:prstGeom prst="line">
            <a:avLst/>
          </a:prstGeom>
          <a:noFill/>
          <a:ln w="41275">
            <a:solidFill>
              <a:srgbClr val="FF0000"/>
            </a:solidFill>
            <a:round/>
            <a:headEnd type="triangle" w="med" len="med"/>
            <a:tailEnd type="triangle" w="med" len="med"/>
          </a:ln>
        </p:spPr>
        <p:txBody>
          <a:bodyPr/>
          <a:lstStyle/>
          <a:p>
            <a:endParaRPr lang="en-GB"/>
          </a:p>
        </p:txBody>
      </p:sp>
      <p:sp>
        <p:nvSpPr>
          <p:cNvPr id="6155" name="Text Box 13"/>
          <p:cNvSpPr txBox="1">
            <a:spLocks noChangeArrowheads="1"/>
          </p:cNvSpPr>
          <p:nvPr/>
        </p:nvSpPr>
        <p:spPr bwMode="auto">
          <a:xfrm>
            <a:off x="3203848" y="4653136"/>
            <a:ext cx="2448148" cy="584775"/>
          </a:xfrm>
          <a:prstGeom prst="rect">
            <a:avLst/>
          </a:prstGeom>
          <a:noFill/>
          <a:ln w="9525">
            <a:noFill/>
            <a:miter lim="800000"/>
            <a:headEnd/>
            <a:tailEnd/>
          </a:ln>
        </p:spPr>
        <p:txBody>
          <a:bodyPr wrap="square">
            <a:spAutoFit/>
          </a:bodyPr>
          <a:lstStyle/>
          <a:p>
            <a:pPr>
              <a:spcBef>
                <a:spcPct val="50000"/>
              </a:spcBef>
            </a:pPr>
            <a:r>
              <a:rPr lang="en-GB" sz="3200" dirty="0">
                <a:solidFill>
                  <a:srgbClr val="FF0000"/>
                </a:solidFill>
              </a:rPr>
              <a:t>Y</a:t>
            </a:r>
            <a:r>
              <a:rPr lang="en-GB" dirty="0">
                <a:solidFill>
                  <a:srgbClr val="FF0000"/>
                </a:solidFill>
              </a:rPr>
              <a:t> = National Income</a:t>
            </a:r>
          </a:p>
        </p:txBody>
      </p:sp>
      <p:sp>
        <p:nvSpPr>
          <p:cNvPr id="6156" name="Line 14"/>
          <p:cNvSpPr>
            <a:spLocks noChangeShapeType="1"/>
          </p:cNvSpPr>
          <p:nvPr/>
        </p:nvSpPr>
        <p:spPr bwMode="auto">
          <a:xfrm flipV="1">
            <a:off x="5724525" y="2420938"/>
            <a:ext cx="0" cy="2160587"/>
          </a:xfrm>
          <a:prstGeom prst="line">
            <a:avLst/>
          </a:prstGeom>
          <a:noFill/>
          <a:ln w="41275">
            <a:solidFill>
              <a:srgbClr val="FF0000"/>
            </a:solidFill>
            <a:round/>
            <a:headEnd type="triangle" w="med" len="med"/>
            <a:tailEnd type="triangle" w="med" len="med"/>
          </a:ln>
        </p:spPr>
        <p:txBody>
          <a:bodyPr/>
          <a:lstStyle/>
          <a:p>
            <a:endParaRPr lang="en-GB"/>
          </a:p>
        </p:txBody>
      </p:sp>
      <p:sp>
        <p:nvSpPr>
          <p:cNvPr id="6157" name="Text Box 15"/>
          <p:cNvSpPr txBox="1">
            <a:spLocks noChangeArrowheads="1"/>
          </p:cNvSpPr>
          <p:nvPr/>
        </p:nvSpPr>
        <p:spPr bwMode="auto">
          <a:xfrm>
            <a:off x="5795963" y="3213100"/>
            <a:ext cx="431800" cy="646331"/>
          </a:xfrm>
          <a:prstGeom prst="rect">
            <a:avLst/>
          </a:prstGeom>
          <a:noFill/>
          <a:ln w="9525">
            <a:noFill/>
            <a:miter lim="800000"/>
            <a:headEnd/>
            <a:tailEnd/>
          </a:ln>
        </p:spPr>
        <p:txBody>
          <a:bodyPr>
            <a:spAutoFit/>
          </a:bodyPr>
          <a:lstStyle/>
          <a:p>
            <a:pPr>
              <a:spcBef>
                <a:spcPct val="50000"/>
              </a:spcBef>
            </a:pPr>
            <a:r>
              <a:rPr lang="en-GB" sz="3600" dirty="0">
                <a:solidFill>
                  <a:srgbClr val="FF0000"/>
                </a:solidFill>
              </a:rPr>
              <a:t>b</a:t>
            </a:r>
          </a:p>
        </p:txBody>
      </p:sp>
      <p:sp>
        <p:nvSpPr>
          <p:cNvPr id="6158" name="Text Box 16"/>
          <p:cNvSpPr txBox="1">
            <a:spLocks noChangeArrowheads="1"/>
          </p:cNvSpPr>
          <p:nvPr/>
        </p:nvSpPr>
        <p:spPr bwMode="auto">
          <a:xfrm>
            <a:off x="2123728" y="104841"/>
            <a:ext cx="4319587" cy="1006475"/>
          </a:xfrm>
          <a:prstGeom prst="rect">
            <a:avLst/>
          </a:prstGeom>
          <a:noFill/>
          <a:ln w="9525">
            <a:noFill/>
            <a:miter lim="800000"/>
            <a:headEnd/>
            <a:tailEnd/>
          </a:ln>
        </p:spPr>
        <p:txBody>
          <a:bodyPr>
            <a:spAutoFit/>
          </a:bodyPr>
          <a:lstStyle/>
          <a:p>
            <a:pPr>
              <a:spcBef>
                <a:spcPct val="50000"/>
              </a:spcBef>
            </a:pPr>
            <a:r>
              <a:rPr lang="en-GB" sz="6000" dirty="0">
                <a:solidFill>
                  <a:srgbClr val="0066FF"/>
                </a:solidFill>
              </a:rPr>
              <a:t>C = a + </a:t>
            </a:r>
            <a:r>
              <a:rPr lang="en-GB" sz="6000" dirty="0" err="1">
                <a:solidFill>
                  <a:srgbClr val="0066FF"/>
                </a:solidFill>
              </a:rPr>
              <a:t>bY</a:t>
            </a:r>
            <a:endParaRPr lang="en-GB" sz="6000" dirty="0">
              <a:solidFill>
                <a:srgbClr val="0066FF"/>
              </a:solidFill>
            </a:endParaRPr>
          </a:p>
        </p:txBody>
      </p:sp>
      <p:sp>
        <p:nvSpPr>
          <p:cNvPr id="6159" name="Text Box 17"/>
          <p:cNvSpPr txBox="1">
            <a:spLocks noChangeArrowheads="1"/>
          </p:cNvSpPr>
          <p:nvPr/>
        </p:nvSpPr>
        <p:spPr bwMode="auto">
          <a:xfrm>
            <a:off x="2987675" y="5373688"/>
            <a:ext cx="3816350" cy="366712"/>
          </a:xfrm>
          <a:prstGeom prst="rect">
            <a:avLst/>
          </a:prstGeom>
          <a:noFill/>
          <a:ln w="9525">
            <a:noFill/>
            <a:miter lim="800000"/>
            <a:headEnd/>
            <a:tailEnd/>
          </a:ln>
        </p:spPr>
        <p:txBody>
          <a:bodyPr>
            <a:spAutoFit/>
          </a:bodyPr>
          <a:lstStyle/>
          <a:p>
            <a:pPr>
              <a:spcBef>
                <a:spcPct val="50000"/>
              </a:spcBef>
            </a:pPr>
            <a:r>
              <a:rPr lang="en-GB" dirty="0">
                <a:solidFill>
                  <a:srgbClr val="0066FF"/>
                </a:solidFill>
              </a:rPr>
              <a:t>Autonomous consumer expenditure </a:t>
            </a:r>
          </a:p>
        </p:txBody>
      </p:sp>
      <p:sp>
        <p:nvSpPr>
          <p:cNvPr id="6160" name="Text Box 18"/>
          <p:cNvSpPr txBox="1">
            <a:spLocks noChangeArrowheads="1"/>
          </p:cNvSpPr>
          <p:nvPr/>
        </p:nvSpPr>
        <p:spPr bwMode="auto">
          <a:xfrm>
            <a:off x="6156325" y="3141663"/>
            <a:ext cx="2808288" cy="641350"/>
          </a:xfrm>
          <a:prstGeom prst="rect">
            <a:avLst/>
          </a:prstGeom>
          <a:noFill/>
          <a:ln w="9525">
            <a:noFill/>
            <a:miter lim="800000"/>
            <a:headEnd/>
            <a:tailEnd/>
          </a:ln>
        </p:spPr>
        <p:txBody>
          <a:bodyPr>
            <a:spAutoFit/>
          </a:bodyPr>
          <a:lstStyle/>
          <a:p>
            <a:pPr>
              <a:spcBef>
                <a:spcPct val="50000"/>
              </a:spcBef>
            </a:pPr>
            <a:r>
              <a:rPr lang="en-GB" dirty="0">
                <a:solidFill>
                  <a:srgbClr val="FF0000"/>
                </a:solidFill>
              </a:rPr>
              <a:t>Income derived consumer expenditure</a:t>
            </a:r>
          </a:p>
        </p:txBody>
      </p:sp>
      <p:sp>
        <p:nvSpPr>
          <p:cNvPr id="17" name="Line 9"/>
          <p:cNvSpPr>
            <a:spLocks noChangeShapeType="1"/>
          </p:cNvSpPr>
          <p:nvPr/>
        </p:nvSpPr>
        <p:spPr bwMode="auto">
          <a:xfrm>
            <a:off x="5652120" y="2492896"/>
            <a:ext cx="0"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extLst>
      <p:ext uri="{BB962C8B-B14F-4D97-AF65-F5344CB8AC3E}">
        <p14:creationId xmlns:p14="http://schemas.microsoft.com/office/powerpoint/2010/main" val="38137331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6375" y="1484313"/>
            <a:ext cx="6048375" cy="3168650"/>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5220072" y="6093296"/>
            <a:ext cx="3168352"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0" name="Text Box 8"/>
          <p:cNvSpPr txBox="1">
            <a:spLocks noChangeArrowheads="1"/>
          </p:cNvSpPr>
          <p:nvPr/>
        </p:nvSpPr>
        <p:spPr bwMode="auto">
          <a:xfrm rot="16200000">
            <a:off x="-182544" y="2994685"/>
            <a:ext cx="2083472"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a:t>
            </a:r>
          </a:p>
        </p:txBody>
      </p:sp>
      <p:sp>
        <p:nvSpPr>
          <p:cNvPr id="6151" name="Line 9"/>
          <p:cNvSpPr>
            <a:spLocks noChangeShapeType="1"/>
          </p:cNvSpPr>
          <p:nvPr/>
        </p:nvSpPr>
        <p:spPr bwMode="auto">
          <a:xfrm flipH="1">
            <a:off x="5436096" y="2492896"/>
            <a:ext cx="72008"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3" name="Text Box 11"/>
          <p:cNvSpPr txBox="1">
            <a:spLocks noChangeArrowheads="1"/>
          </p:cNvSpPr>
          <p:nvPr/>
        </p:nvSpPr>
        <p:spPr bwMode="auto">
          <a:xfrm>
            <a:off x="6112572" y="2137616"/>
            <a:ext cx="2887237" cy="646331"/>
          </a:xfrm>
          <a:prstGeom prst="rect">
            <a:avLst/>
          </a:prstGeom>
          <a:noFill/>
          <a:ln w="9525">
            <a:noFill/>
            <a:miter lim="800000"/>
            <a:headEnd/>
            <a:tailEnd/>
          </a:ln>
        </p:spPr>
        <p:txBody>
          <a:bodyPr wrap="square">
            <a:spAutoFit/>
          </a:bodyPr>
          <a:lstStyle/>
          <a:p>
            <a:pPr>
              <a:spcBef>
                <a:spcPct val="50000"/>
              </a:spcBef>
            </a:pPr>
            <a:r>
              <a:rPr lang="en-GB" dirty="0">
                <a:solidFill>
                  <a:srgbClr val="00B050"/>
                </a:solidFill>
              </a:rPr>
              <a:t>Aggregate Expenditure = C + I + G + (X – M)</a:t>
            </a:r>
          </a:p>
        </p:txBody>
      </p:sp>
      <p:sp>
        <p:nvSpPr>
          <p:cNvPr id="17" name="Line 9"/>
          <p:cNvSpPr>
            <a:spLocks noChangeShapeType="1"/>
          </p:cNvSpPr>
          <p:nvPr/>
        </p:nvSpPr>
        <p:spPr bwMode="auto">
          <a:xfrm flipH="1">
            <a:off x="1475656" y="980728"/>
            <a:ext cx="5832648" cy="504056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0" name="TextBox 19"/>
          <p:cNvSpPr txBox="1"/>
          <p:nvPr/>
        </p:nvSpPr>
        <p:spPr>
          <a:xfrm>
            <a:off x="6082425" y="323256"/>
            <a:ext cx="2591966" cy="646331"/>
          </a:xfrm>
          <a:prstGeom prst="rect">
            <a:avLst/>
          </a:prstGeom>
          <a:noFill/>
        </p:spPr>
        <p:txBody>
          <a:bodyPr wrap="square" rtlCol="0" anchor="t" anchorCtr="0">
            <a:spAutoFit/>
          </a:bodyPr>
          <a:lstStyle/>
          <a:p>
            <a:r>
              <a:rPr lang="en-GB" b="1" dirty="0">
                <a:solidFill>
                  <a:srgbClr val="0066FF"/>
                </a:solidFill>
              </a:rPr>
              <a:t>45 degree line: </a:t>
            </a:r>
          </a:p>
          <a:p>
            <a:r>
              <a:rPr lang="en-GB" b="1" dirty="0">
                <a:solidFill>
                  <a:srgbClr val="0066FF"/>
                </a:solidFill>
              </a:rPr>
              <a:t>Expenditure = Income</a:t>
            </a:r>
          </a:p>
        </p:txBody>
      </p:sp>
      <p:sp>
        <p:nvSpPr>
          <p:cNvPr id="21" name="Line 9"/>
          <p:cNvSpPr>
            <a:spLocks noChangeShapeType="1"/>
          </p:cNvSpPr>
          <p:nvPr/>
        </p:nvSpPr>
        <p:spPr bwMode="auto">
          <a:xfrm flipH="1">
            <a:off x="1475656" y="2492896"/>
            <a:ext cx="4032448" cy="14401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1"/>
          <p:cNvSpPr/>
          <p:nvPr/>
        </p:nvSpPr>
        <p:spPr>
          <a:xfrm>
            <a:off x="395536" y="692696"/>
            <a:ext cx="792088" cy="5472608"/>
          </a:xfrm>
          <a:prstGeom prst="up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b="1" dirty="0">
                <a:solidFill>
                  <a:srgbClr val="0066FF"/>
                </a:solidFill>
              </a:rPr>
              <a:t>Price of beer (£)</a:t>
            </a:r>
          </a:p>
        </p:txBody>
      </p:sp>
      <p:sp>
        <p:nvSpPr>
          <p:cNvPr id="3" name="Right Arrow 2"/>
          <p:cNvSpPr/>
          <p:nvPr/>
        </p:nvSpPr>
        <p:spPr>
          <a:xfrm>
            <a:off x="539552" y="5301208"/>
            <a:ext cx="8352928" cy="1008112"/>
          </a:xfrm>
          <a:prstGeom prst="rightArrow">
            <a:avLst/>
          </a:prstGeom>
          <a:solidFill>
            <a:srgbClr val="DAEEFE"/>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GB" b="1" dirty="0">
                <a:solidFill>
                  <a:srgbClr val="0066FF"/>
                </a:solidFill>
              </a:rPr>
              <a:t>Quantity (pints of beer)</a:t>
            </a:r>
          </a:p>
        </p:txBody>
      </p:sp>
      <p:sp>
        <p:nvSpPr>
          <p:cNvPr id="4" name="TextBox 3"/>
          <p:cNvSpPr txBox="1"/>
          <p:nvPr/>
        </p:nvSpPr>
        <p:spPr>
          <a:xfrm>
            <a:off x="395536" y="6309320"/>
            <a:ext cx="360040" cy="369332"/>
          </a:xfrm>
          <a:prstGeom prst="rect">
            <a:avLst/>
          </a:prstGeom>
          <a:noFill/>
        </p:spPr>
        <p:txBody>
          <a:bodyPr wrap="square" rtlCol="0">
            <a:spAutoFit/>
          </a:bodyPr>
          <a:lstStyle/>
          <a:p>
            <a:r>
              <a:rPr lang="en-GB" dirty="0"/>
              <a:t>0</a:t>
            </a:r>
          </a:p>
        </p:txBody>
      </p:sp>
      <p:sp>
        <p:nvSpPr>
          <p:cNvPr id="7" name="TextBox 6"/>
          <p:cNvSpPr txBox="1"/>
          <p:nvPr/>
        </p:nvSpPr>
        <p:spPr>
          <a:xfrm>
            <a:off x="0" y="5373216"/>
            <a:ext cx="360040" cy="369332"/>
          </a:xfrm>
          <a:prstGeom prst="rect">
            <a:avLst/>
          </a:prstGeom>
          <a:noFill/>
        </p:spPr>
        <p:txBody>
          <a:bodyPr wrap="square" rtlCol="0">
            <a:spAutoFit/>
          </a:bodyPr>
          <a:lstStyle/>
          <a:p>
            <a:r>
              <a:rPr lang="en-GB" dirty="0"/>
              <a:t>0</a:t>
            </a:r>
          </a:p>
        </p:txBody>
      </p:sp>
      <p:sp>
        <p:nvSpPr>
          <p:cNvPr id="13" name="Oval 12"/>
          <p:cNvSpPr/>
          <p:nvPr/>
        </p:nvSpPr>
        <p:spPr>
          <a:xfrm>
            <a:off x="2987824" y="2636912"/>
            <a:ext cx="216024" cy="21602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a:off x="5436096" y="4005064"/>
            <a:ext cx="216024" cy="216024"/>
          </a:xfrm>
          <a:prstGeom prst="ellips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0" y="1772816"/>
            <a:ext cx="539552" cy="369332"/>
          </a:xfrm>
          <a:prstGeom prst="rect">
            <a:avLst/>
          </a:prstGeom>
          <a:noFill/>
        </p:spPr>
        <p:txBody>
          <a:bodyPr wrap="square" rtlCol="0">
            <a:spAutoFit/>
          </a:bodyPr>
          <a:lstStyle/>
          <a:p>
            <a:r>
              <a:rPr lang="en-GB" dirty="0"/>
              <a:t>£5</a:t>
            </a:r>
          </a:p>
        </p:txBody>
      </p:sp>
      <p:sp>
        <p:nvSpPr>
          <p:cNvPr id="16" name="TextBox 15"/>
          <p:cNvSpPr txBox="1"/>
          <p:nvPr/>
        </p:nvSpPr>
        <p:spPr>
          <a:xfrm>
            <a:off x="0" y="4653136"/>
            <a:ext cx="539552" cy="369332"/>
          </a:xfrm>
          <a:prstGeom prst="rect">
            <a:avLst/>
          </a:prstGeom>
          <a:noFill/>
        </p:spPr>
        <p:txBody>
          <a:bodyPr wrap="square" rtlCol="0">
            <a:spAutoFit/>
          </a:bodyPr>
          <a:lstStyle/>
          <a:p>
            <a:r>
              <a:rPr lang="en-GB" dirty="0"/>
              <a:t>£1</a:t>
            </a:r>
          </a:p>
        </p:txBody>
      </p:sp>
      <p:sp>
        <p:nvSpPr>
          <p:cNvPr id="17" name="TextBox 16"/>
          <p:cNvSpPr txBox="1"/>
          <p:nvPr/>
        </p:nvSpPr>
        <p:spPr>
          <a:xfrm>
            <a:off x="0" y="3933056"/>
            <a:ext cx="539552" cy="369332"/>
          </a:xfrm>
          <a:prstGeom prst="rect">
            <a:avLst/>
          </a:prstGeom>
          <a:noFill/>
        </p:spPr>
        <p:txBody>
          <a:bodyPr wrap="square" rtlCol="0">
            <a:spAutoFit/>
          </a:bodyPr>
          <a:lstStyle/>
          <a:p>
            <a:r>
              <a:rPr lang="en-GB" dirty="0"/>
              <a:t>£2</a:t>
            </a:r>
          </a:p>
        </p:txBody>
      </p:sp>
      <p:sp>
        <p:nvSpPr>
          <p:cNvPr id="18" name="TextBox 17"/>
          <p:cNvSpPr txBox="1"/>
          <p:nvPr/>
        </p:nvSpPr>
        <p:spPr>
          <a:xfrm>
            <a:off x="0" y="3212976"/>
            <a:ext cx="539552" cy="369332"/>
          </a:xfrm>
          <a:prstGeom prst="rect">
            <a:avLst/>
          </a:prstGeom>
          <a:noFill/>
        </p:spPr>
        <p:txBody>
          <a:bodyPr wrap="square" rtlCol="0">
            <a:spAutoFit/>
          </a:bodyPr>
          <a:lstStyle/>
          <a:p>
            <a:r>
              <a:rPr lang="en-GB" dirty="0"/>
              <a:t>£3</a:t>
            </a:r>
          </a:p>
        </p:txBody>
      </p:sp>
      <p:sp>
        <p:nvSpPr>
          <p:cNvPr id="19" name="TextBox 18"/>
          <p:cNvSpPr txBox="1"/>
          <p:nvPr/>
        </p:nvSpPr>
        <p:spPr>
          <a:xfrm>
            <a:off x="0" y="2492896"/>
            <a:ext cx="539552" cy="369332"/>
          </a:xfrm>
          <a:prstGeom prst="rect">
            <a:avLst/>
          </a:prstGeom>
          <a:noFill/>
        </p:spPr>
        <p:txBody>
          <a:bodyPr wrap="square" rtlCol="0">
            <a:spAutoFit/>
          </a:bodyPr>
          <a:lstStyle/>
          <a:p>
            <a:r>
              <a:rPr lang="en-GB" dirty="0"/>
              <a:t>£4</a:t>
            </a:r>
          </a:p>
        </p:txBody>
      </p:sp>
      <p:sp>
        <p:nvSpPr>
          <p:cNvPr id="20" name="TextBox 19"/>
          <p:cNvSpPr txBox="1"/>
          <p:nvPr/>
        </p:nvSpPr>
        <p:spPr>
          <a:xfrm>
            <a:off x="1475656" y="6093296"/>
            <a:ext cx="504056" cy="369332"/>
          </a:xfrm>
          <a:prstGeom prst="rect">
            <a:avLst/>
          </a:prstGeom>
          <a:noFill/>
        </p:spPr>
        <p:txBody>
          <a:bodyPr wrap="square" rtlCol="0">
            <a:spAutoFit/>
          </a:bodyPr>
          <a:lstStyle/>
          <a:p>
            <a:r>
              <a:rPr lang="en-GB" dirty="0"/>
              <a:t>10</a:t>
            </a:r>
          </a:p>
        </p:txBody>
      </p:sp>
      <p:sp>
        <p:nvSpPr>
          <p:cNvPr id="21" name="TextBox 20"/>
          <p:cNvSpPr txBox="1"/>
          <p:nvPr/>
        </p:nvSpPr>
        <p:spPr>
          <a:xfrm>
            <a:off x="2195736" y="6093296"/>
            <a:ext cx="504056" cy="369332"/>
          </a:xfrm>
          <a:prstGeom prst="rect">
            <a:avLst/>
          </a:prstGeom>
          <a:noFill/>
        </p:spPr>
        <p:txBody>
          <a:bodyPr wrap="square" rtlCol="0">
            <a:spAutoFit/>
          </a:bodyPr>
          <a:lstStyle/>
          <a:p>
            <a:r>
              <a:rPr lang="en-GB" dirty="0"/>
              <a:t>20</a:t>
            </a:r>
          </a:p>
        </p:txBody>
      </p:sp>
      <p:sp>
        <p:nvSpPr>
          <p:cNvPr id="22" name="TextBox 21"/>
          <p:cNvSpPr txBox="1"/>
          <p:nvPr/>
        </p:nvSpPr>
        <p:spPr>
          <a:xfrm>
            <a:off x="2915816" y="6093296"/>
            <a:ext cx="504056" cy="369332"/>
          </a:xfrm>
          <a:prstGeom prst="rect">
            <a:avLst/>
          </a:prstGeom>
          <a:noFill/>
        </p:spPr>
        <p:txBody>
          <a:bodyPr wrap="square" rtlCol="0">
            <a:spAutoFit/>
          </a:bodyPr>
          <a:lstStyle/>
          <a:p>
            <a:r>
              <a:rPr lang="en-GB" dirty="0"/>
              <a:t>30</a:t>
            </a:r>
          </a:p>
        </p:txBody>
      </p:sp>
      <p:sp>
        <p:nvSpPr>
          <p:cNvPr id="23" name="TextBox 22"/>
          <p:cNvSpPr txBox="1"/>
          <p:nvPr/>
        </p:nvSpPr>
        <p:spPr>
          <a:xfrm>
            <a:off x="3635896" y="6093296"/>
            <a:ext cx="504056" cy="369332"/>
          </a:xfrm>
          <a:prstGeom prst="rect">
            <a:avLst/>
          </a:prstGeom>
          <a:noFill/>
        </p:spPr>
        <p:txBody>
          <a:bodyPr wrap="square" rtlCol="0">
            <a:spAutoFit/>
          </a:bodyPr>
          <a:lstStyle/>
          <a:p>
            <a:r>
              <a:rPr lang="en-GB" dirty="0"/>
              <a:t>40</a:t>
            </a:r>
          </a:p>
        </p:txBody>
      </p:sp>
      <p:sp>
        <p:nvSpPr>
          <p:cNvPr id="24" name="TextBox 23"/>
          <p:cNvSpPr txBox="1"/>
          <p:nvPr/>
        </p:nvSpPr>
        <p:spPr>
          <a:xfrm>
            <a:off x="4355976" y="6093296"/>
            <a:ext cx="504056" cy="369332"/>
          </a:xfrm>
          <a:prstGeom prst="rect">
            <a:avLst/>
          </a:prstGeom>
          <a:noFill/>
        </p:spPr>
        <p:txBody>
          <a:bodyPr wrap="square" rtlCol="0">
            <a:spAutoFit/>
          </a:bodyPr>
          <a:lstStyle/>
          <a:p>
            <a:r>
              <a:rPr lang="en-GB" dirty="0"/>
              <a:t>50</a:t>
            </a:r>
          </a:p>
        </p:txBody>
      </p:sp>
      <p:sp>
        <p:nvSpPr>
          <p:cNvPr id="25" name="TextBox 24"/>
          <p:cNvSpPr txBox="1"/>
          <p:nvPr/>
        </p:nvSpPr>
        <p:spPr>
          <a:xfrm>
            <a:off x="5076056" y="6093296"/>
            <a:ext cx="504056" cy="369332"/>
          </a:xfrm>
          <a:prstGeom prst="rect">
            <a:avLst/>
          </a:prstGeom>
          <a:noFill/>
        </p:spPr>
        <p:txBody>
          <a:bodyPr wrap="square" rtlCol="0">
            <a:spAutoFit/>
          </a:bodyPr>
          <a:lstStyle/>
          <a:p>
            <a:r>
              <a:rPr lang="en-GB" dirty="0"/>
              <a:t>60</a:t>
            </a:r>
          </a:p>
        </p:txBody>
      </p:sp>
      <p:sp>
        <p:nvSpPr>
          <p:cNvPr id="26" name="TextBox 25"/>
          <p:cNvSpPr txBox="1"/>
          <p:nvPr/>
        </p:nvSpPr>
        <p:spPr>
          <a:xfrm>
            <a:off x="5796136" y="6093296"/>
            <a:ext cx="504056" cy="369332"/>
          </a:xfrm>
          <a:prstGeom prst="rect">
            <a:avLst/>
          </a:prstGeom>
          <a:noFill/>
        </p:spPr>
        <p:txBody>
          <a:bodyPr wrap="square" rtlCol="0">
            <a:spAutoFit/>
          </a:bodyPr>
          <a:lstStyle/>
          <a:p>
            <a:r>
              <a:rPr lang="en-GB" dirty="0"/>
              <a:t>70</a:t>
            </a:r>
          </a:p>
        </p:txBody>
      </p:sp>
      <p:cxnSp>
        <p:nvCxnSpPr>
          <p:cNvPr id="28" name="Straight Connector 27"/>
          <p:cNvCxnSpPr/>
          <p:nvPr/>
        </p:nvCxnSpPr>
        <p:spPr>
          <a:xfrm>
            <a:off x="1187624" y="1628800"/>
            <a:ext cx="6336704" cy="3600400"/>
          </a:xfrm>
          <a:prstGeom prst="line">
            <a:avLst/>
          </a:prstGeom>
          <a:ln w="38100">
            <a:solidFill>
              <a:srgbClr val="99CCFF"/>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1835696" y="1700808"/>
            <a:ext cx="1800200" cy="369332"/>
          </a:xfrm>
          <a:prstGeom prst="rect">
            <a:avLst/>
          </a:prstGeom>
          <a:noFill/>
        </p:spPr>
        <p:txBody>
          <a:bodyPr wrap="square" rtlCol="0">
            <a:spAutoFit/>
          </a:bodyPr>
          <a:lstStyle/>
          <a:p>
            <a:r>
              <a:rPr lang="en-GB" dirty="0">
                <a:solidFill>
                  <a:srgbClr val="0000FF"/>
                </a:solidFill>
              </a:rPr>
              <a:t>Demand curve</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6375" y="1412776"/>
            <a:ext cx="6047953" cy="3240187"/>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5220072" y="6093296"/>
            <a:ext cx="3168352"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0" name="Text Box 8"/>
          <p:cNvSpPr txBox="1">
            <a:spLocks noChangeArrowheads="1"/>
          </p:cNvSpPr>
          <p:nvPr/>
        </p:nvSpPr>
        <p:spPr bwMode="auto">
          <a:xfrm rot="16200000">
            <a:off x="-1628656" y="3420780"/>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
        <p:nvSpPr>
          <p:cNvPr id="6151" name="Line 9"/>
          <p:cNvSpPr>
            <a:spLocks noChangeShapeType="1"/>
          </p:cNvSpPr>
          <p:nvPr/>
        </p:nvSpPr>
        <p:spPr bwMode="auto">
          <a:xfrm flipH="1">
            <a:off x="5436096" y="2492896"/>
            <a:ext cx="72008"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3" name="Text Box 11"/>
          <p:cNvSpPr txBox="1">
            <a:spLocks noChangeArrowheads="1"/>
          </p:cNvSpPr>
          <p:nvPr/>
        </p:nvSpPr>
        <p:spPr bwMode="auto">
          <a:xfrm>
            <a:off x="6112568" y="2039720"/>
            <a:ext cx="2887237" cy="646331"/>
          </a:xfrm>
          <a:prstGeom prst="rect">
            <a:avLst/>
          </a:prstGeom>
          <a:noFill/>
          <a:ln w="9525">
            <a:noFill/>
            <a:miter lim="800000"/>
            <a:headEnd/>
            <a:tailEnd/>
          </a:ln>
        </p:spPr>
        <p:txBody>
          <a:bodyPr wrap="square">
            <a:spAutoFit/>
          </a:bodyPr>
          <a:lstStyle/>
          <a:p>
            <a:pPr>
              <a:spcBef>
                <a:spcPct val="50000"/>
              </a:spcBef>
            </a:pPr>
            <a:r>
              <a:rPr lang="en-GB" dirty="0">
                <a:solidFill>
                  <a:srgbClr val="00B050"/>
                </a:solidFill>
              </a:rPr>
              <a:t>Aggregate Expenditure = Cdp + injections</a:t>
            </a:r>
          </a:p>
        </p:txBody>
      </p:sp>
      <p:sp>
        <p:nvSpPr>
          <p:cNvPr id="17" name="Line 9"/>
          <p:cNvSpPr>
            <a:spLocks noChangeShapeType="1"/>
          </p:cNvSpPr>
          <p:nvPr/>
        </p:nvSpPr>
        <p:spPr bwMode="auto">
          <a:xfrm flipH="1">
            <a:off x="1475656" y="981074"/>
            <a:ext cx="5760640" cy="5040214"/>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0" name="TextBox 19"/>
          <p:cNvSpPr txBox="1"/>
          <p:nvPr/>
        </p:nvSpPr>
        <p:spPr>
          <a:xfrm>
            <a:off x="3851920" y="71131"/>
            <a:ext cx="5544617" cy="923330"/>
          </a:xfrm>
          <a:prstGeom prst="rect">
            <a:avLst/>
          </a:prstGeom>
          <a:noFill/>
        </p:spPr>
        <p:txBody>
          <a:bodyPr wrap="square" rtlCol="0" anchor="t" anchorCtr="0">
            <a:spAutoFit/>
          </a:bodyPr>
          <a:lstStyle/>
          <a:p>
            <a:r>
              <a:rPr lang="en-GB" b="1" dirty="0">
                <a:solidFill>
                  <a:srgbClr val="0066FF"/>
                </a:solidFill>
              </a:rPr>
              <a:t>45 degree line: </a:t>
            </a:r>
          </a:p>
          <a:p>
            <a:r>
              <a:rPr lang="en-GB" b="1" dirty="0">
                <a:solidFill>
                  <a:srgbClr val="0066FF"/>
                </a:solidFill>
              </a:rPr>
              <a:t>Expenditure (Cdp + injections) = Income produced in the economy (Cdp + withdrawals)</a:t>
            </a:r>
          </a:p>
        </p:txBody>
      </p:sp>
      <p:sp>
        <p:nvSpPr>
          <p:cNvPr id="21" name="Line 9"/>
          <p:cNvSpPr>
            <a:spLocks noChangeShapeType="1"/>
          </p:cNvSpPr>
          <p:nvPr/>
        </p:nvSpPr>
        <p:spPr bwMode="auto">
          <a:xfrm flipH="1">
            <a:off x="1475655" y="2492896"/>
            <a:ext cx="403244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Tree>
    <p:extLst>
      <p:ext uri="{BB962C8B-B14F-4D97-AF65-F5344CB8AC3E}">
        <p14:creationId xmlns:p14="http://schemas.microsoft.com/office/powerpoint/2010/main" val="36198158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907704" y="1124991"/>
            <a:ext cx="0" cy="5040313"/>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907704" y="6165304"/>
            <a:ext cx="6983413" cy="0"/>
          </a:xfrm>
          <a:prstGeom prst="line">
            <a:avLst/>
          </a:prstGeom>
          <a:noFill/>
          <a:ln w="63500">
            <a:solidFill>
              <a:srgbClr val="0000FF"/>
            </a:solidFill>
            <a:round/>
            <a:headEnd/>
            <a:tailEnd type="triangle" w="med" len="med"/>
          </a:ln>
        </p:spPr>
        <p:txBody>
          <a:bodyPr/>
          <a:lstStyle/>
          <a:p>
            <a:endParaRPr lang="en-GB"/>
          </a:p>
        </p:txBody>
      </p:sp>
      <p:sp>
        <p:nvSpPr>
          <p:cNvPr id="6149" name="Text Box 7"/>
          <p:cNvSpPr txBox="1">
            <a:spLocks noChangeArrowheads="1"/>
          </p:cNvSpPr>
          <p:nvPr/>
        </p:nvSpPr>
        <p:spPr bwMode="auto">
          <a:xfrm>
            <a:off x="6516216" y="6233220"/>
            <a:ext cx="2304975"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0" name="Text Box 8"/>
          <p:cNvSpPr txBox="1">
            <a:spLocks noChangeArrowheads="1"/>
          </p:cNvSpPr>
          <p:nvPr/>
        </p:nvSpPr>
        <p:spPr bwMode="auto">
          <a:xfrm rot="16200000">
            <a:off x="-1912304" y="3394864"/>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
        <p:nvSpPr>
          <p:cNvPr id="6151" name="Line 9"/>
          <p:cNvSpPr>
            <a:spLocks noChangeShapeType="1"/>
          </p:cNvSpPr>
          <p:nvPr/>
        </p:nvSpPr>
        <p:spPr bwMode="auto">
          <a:xfrm flipH="1">
            <a:off x="5867425" y="2636812"/>
            <a:ext cx="72008" cy="35283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7" name="Line 9"/>
          <p:cNvSpPr>
            <a:spLocks noChangeShapeType="1"/>
          </p:cNvSpPr>
          <p:nvPr/>
        </p:nvSpPr>
        <p:spPr bwMode="auto">
          <a:xfrm flipH="1">
            <a:off x="1906985" y="1124644"/>
            <a:ext cx="5832648" cy="504056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2266479" y="5877966"/>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2339504" y="5733504"/>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0" name="TextBox 19"/>
          <p:cNvSpPr txBox="1"/>
          <p:nvPr/>
        </p:nvSpPr>
        <p:spPr>
          <a:xfrm>
            <a:off x="2770758" y="263986"/>
            <a:ext cx="5544617" cy="923330"/>
          </a:xfrm>
          <a:prstGeom prst="rect">
            <a:avLst/>
          </a:prstGeom>
          <a:noFill/>
        </p:spPr>
        <p:txBody>
          <a:bodyPr wrap="square" rtlCol="0" anchor="t" anchorCtr="0">
            <a:spAutoFit/>
          </a:bodyPr>
          <a:lstStyle/>
          <a:p>
            <a:r>
              <a:rPr lang="en-GB" b="1" dirty="0">
                <a:solidFill>
                  <a:srgbClr val="0066FF"/>
                </a:solidFill>
              </a:rPr>
              <a:t>45 degree line: </a:t>
            </a:r>
          </a:p>
          <a:p>
            <a:r>
              <a:rPr lang="en-GB" b="1" dirty="0">
                <a:solidFill>
                  <a:srgbClr val="0066FF"/>
                </a:solidFill>
              </a:rPr>
              <a:t>Expenditure (Cdp + injections) = Income produced in the economy (Cdp + withdrawals)</a:t>
            </a:r>
          </a:p>
        </p:txBody>
      </p:sp>
      <p:sp>
        <p:nvSpPr>
          <p:cNvPr id="21" name="Line 9"/>
          <p:cNvSpPr>
            <a:spLocks noChangeShapeType="1"/>
          </p:cNvSpPr>
          <p:nvPr/>
        </p:nvSpPr>
        <p:spPr bwMode="auto">
          <a:xfrm flipH="1">
            <a:off x="1906985" y="2636812"/>
            <a:ext cx="4032448"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 name="TextBox 1"/>
          <p:cNvSpPr txBox="1"/>
          <p:nvPr/>
        </p:nvSpPr>
        <p:spPr>
          <a:xfrm>
            <a:off x="709297" y="2452146"/>
            <a:ext cx="1151409" cy="369332"/>
          </a:xfrm>
          <a:prstGeom prst="rect">
            <a:avLst/>
          </a:prstGeom>
          <a:noFill/>
        </p:spPr>
        <p:txBody>
          <a:bodyPr wrap="square" rtlCol="0">
            <a:spAutoFit/>
          </a:bodyPr>
          <a:lstStyle/>
          <a:p>
            <a:r>
              <a:rPr lang="en-GB" dirty="0">
                <a:solidFill>
                  <a:srgbClr val="0000FF"/>
                </a:solidFill>
              </a:rPr>
              <a:t>£1 million</a:t>
            </a:r>
          </a:p>
        </p:txBody>
      </p:sp>
      <p:sp>
        <p:nvSpPr>
          <p:cNvPr id="15" name="TextBox 14"/>
          <p:cNvSpPr txBox="1"/>
          <p:nvPr/>
        </p:nvSpPr>
        <p:spPr>
          <a:xfrm>
            <a:off x="5220072" y="6237111"/>
            <a:ext cx="1151409" cy="369332"/>
          </a:xfrm>
          <a:prstGeom prst="rect">
            <a:avLst/>
          </a:prstGeom>
          <a:noFill/>
        </p:spPr>
        <p:txBody>
          <a:bodyPr wrap="square" rtlCol="0">
            <a:spAutoFit/>
          </a:bodyPr>
          <a:lstStyle/>
          <a:p>
            <a:r>
              <a:rPr lang="en-GB" dirty="0">
                <a:solidFill>
                  <a:srgbClr val="0000FF"/>
                </a:solidFill>
              </a:rPr>
              <a:t>£1 million</a:t>
            </a:r>
          </a:p>
        </p:txBody>
      </p:sp>
    </p:spTree>
    <p:extLst>
      <p:ext uri="{BB962C8B-B14F-4D97-AF65-F5344CB8AC3E}">
        <p14:creationId xmlns:p14="http://schemas.microsoft.com/office/powerpoint/2010/main" val="272392046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H="1" flipV="1">
            <a:off x="1475656" y="2348879"/>
            <a:ext cx="719" cy="2448372"/>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flipV="1">
            <a:off x="1476375" y="4797152"/>
            <a:ext cx="2735585" cy="10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75187" y="3584049"/>
            <a:ext cx="2088701" cy="768281"/>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1547664" y="4941168"/>
            <a:ext cx="3240360"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1" name="Line 9"/>
          <p:cNvSpPr>
            <a:spLocks noChangeShapeType="1"/>
          </p:cNvSpPr>
          <p:nvPr/>
        </p:nvSpPr>
        <p:spPr bwMode="auto">
          <a:xfrm flipH="1">
            <a:off x="3347864" y="3140968"/>
            <a:ext cx="0" cy="1728192"/>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3" name="Text Box 11"/>
          <p:cNvSpPr txBox="1">
            <a:spLocks noChangeArrowheads="1"/>
          </p:cNvSpPr>
          <p:nvPr/>
        </p:nvSpPr>
        <p:spPr bwMode="auto">
          <a:xfrm>
            <a:off x="3491880" y="3140968"/>
            <a:ext cx="1872208" cy="923330"/>
          </a:xfrm>
          <a:prstGeom prst="rect">
            <a:avLst/>
          </a:prstGeom>
          <a:noFill/>
          <a:ln w="9525">
            <a:noFill/>
            <a:miter lim="800000"/>
            <a:headEnd/>
            <a:tailEnd/>
          </a:ln>
        </p:spPr>
        <p:txBody>
          <a:bodyPr wrap="square">
            <a:spAutoFit/>
          </a:bodyPr>
          <a:lstStyle/>
          <a:p>
            <a:pPr>
              <a:spcBef>
                <a:spcPct val="50000"/>
              </a:spcBef>
            </a:pPr>
            <a:r>
              <a:rPr lang="en-GB" dirty="0">
                <a:solidFill>
                  <a:srgbClr val="00B050"/>
                </a:solidFill>
              </a:rPr>
              <a:t>Aggregate Expenditure (upward sloping)</a:t>
            </a:r>
          </a:p>
        </p:txBody>
      </p:sp>
      <p:sp>
        <p:nvSpPr>
          <p:cNvPr id="17" name="Line 9"/>
          <p:cNvSpPr>
            <a:spLocks noChangeShapeType="1"/>
          </p:cNvSpPr>
          <p:nvPr/>
        </p:nvSpPr>
        <p:spPr bwMode="auto">
          <a:xfrm flipH="1">
            <a:off x="1475656" y="2636912"/>
            <a:ext cx="2448272" cy="216024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1835150" y="4509914"/>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1979712" y="2204864"/>
            <a:ext cx="3240360"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1" name="Line 9"/>
          <p:cNvSpPr>
            <a:spLocks noChangeShapeType="1"/>
          </p:cNvSpPr>
          <p:nvPr/>
        </p:nvSpPr>
        <p:spPr bwMode="auto">
          <a:xfrm flipH="1">
            <a:off x="1475656" y="3140968"/>
            <a:ext cx="1872208" cy="7200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4" name="Line 4"/>
          <p:cNvSpPr>
            <a:spLocks noChangeShapeType="1"/>
          </p:cNvSpPr>
          <p:nvPr/>
        </p:nvSpPr>
        <p:spPr bwMode="auto">
          <a:xfrm flipH="1" flipV="1">
            <a:off x="5651401" y="2348879"/>
            <a:ext cx="719" cy="2448372"/>
          </a:xfrm>
          <a:prstGeom prst="line">
            <a:avLst/>
          </a:prstGeom>
          <a:noFill/>
          <a:ln w="63500">
            <a:solidFill>
              <a:srgbClr val="0000FF"/>
            </a:solidFill>
            <a:round/>
            <a:headEnd/>
            <a:tailEnd type="triangle" w="med" len="med"/>
          </a:ln>
        </p:spPr>
        <p:txBody>
          <a:bodyPr/>
          <a:lstStyle/>
          <a:p>
            <a:endParaRPr lang="en-GB"/>
          </a:p>
        </p:txBody>
      </p:sp>
      <p:sp>
        <p:nvSpPr>
          <p:cNvPr id="15" name="Line 5"/>
          <p:cNvSpPr>
            <a:spLocks noChangeShapeType="1"/>
          </p:cNvSpPr>
          <p:nvPr/>
        </p:nvSpPr>
        <p:spPr bwMode="auto">
          <a:xfrm flipV="1">
            <a:off x="5652120" y="4797152"/>
            <a:ext cx="2735585" cy="100"/>
          </a:xfrm>
          <a:prstGeom prst="line">
            <a:avLst/>
          </a:prstGeom>
          <a:noFill/>
          <a:ln w="63500">
            <a:solidFill>
              <a:srgbClr val="0000FF"/>
            </a:solidFill>
            <a:round/>
            <a:headEnd/>
            <a:tailEnd type="triangle" w="med" len="med"/>
          </a:ln>
        </p:spPr>
        <p:txBody>
          <a:bodyPr/>
          <a:lstStyle/>
          <a:p>
            <a:endParaRPr lang="en-GB"/>
          </a:p>
        </p:txBody>
      </p:sp>
      <p:sp>
        <p:nvSpPr>
          <p:cNvPr id="16" name="TextBox 15"/>
          <p:cNvSpPr txBox="1"/>
          <p:nvPr/>
        </p:nvSpPr>
        <p:spPr>
          <a:xfrm>
            <a:off x="971600" y="548680"/>
            <a:ext cx="3384376" cy="369332"/>
          </a:xfrm>
          <a:prstGeom prst="rect">
            <a:avLst/>
          </a:prstGeom>
          <a:noFill/>
        </p:spPr>
        <p:txBody>
          <a:bodyPr wrap="square" rtlCol="0">
            <a:spAutoFit/>
          </a:bodyPr>
          <a:lstStyle/>
          <a:p>
            <a:r>
              <a:rPr lang="en-GB" dirty="0">
                <a:solidFill>
                  <a:srgbClr val="0000FF"/>
                </a:solidFill>
              </a:rPr>
              <a:t>Keynesian 45 degree Diagram</a:t>
            </a:r>
          </a:p>
        </p:txBody>
      </p:sp>
      <p:sp>
        <p:nvSpPr>
          <p:cNvPr id="22" name="TextBox 21"/>
          <p:cNvSpPr txBox="1"/>
          <p:nvPr/>
        </p:nvSpPr>
        <p:spPr>
          <a:xfrm>
            <a:off x="5004048" y="1988840"/>
            <a:ext cx="1368152" cy="369332"/>
          </a:xfrm>
          <a:prstGeom prst="rect">
            <a:avLst/>
          </a:prstGeom>
          <a:noFill/>
        </p:spPr>
        <p:txBody>
          <a:bodyPr wrap="square" rtlCol="0">
            <a:spAutoFit/>
          </a:bodyPr>
          <a:lstStyle/>
          <a:p>
            <a:r>
              <a:rPr lang="en-GB" dirty="0">
                <a:solidFill>
                  <a:srgbClr val="0000FF"/>
                </a:solidFill>
              </a:rPr>
              <a:t>Price Level</a:t>
            </a:r>
          </a:p>
        </p:txBody>
      </p:sp>
      <p:sp>
        <p:nvSpPr>
          <p:cNvPr id="23" name="Text Box 7"/>
          <p:cNvSpPr txBox="1">
            <a:spLocks noChangeArrowheads="1"/>
          </p:cNvSpPr>
          <p:nvPr/>
        </p:nvSpPr>
        <p:spPr bwMode="auto">
          <a:xfrm>
            <a:off x="5508104" y="4942821"/>
            <a:ext cx="331236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24" name="Line 12"/>
          <p:cNvSpPr>
            <a:spLocks noChangeShapeType="1"/>
          </p:cNvSpPr>
          <p:nvPr/>
        </p:nvSpPr>
        <p:spPr bwMode="auto">
          <a:xfrm>
            <a:off x="6012159" y="2708919"/>
            <a:ext cx="1872209" cy="1728193"/>
          </a:xfrm>
          <a:prstGeom prst="line">
            <a:avLst/>
          </a:prstGeom>
          <a:noFill/>
          <a:ln w="44450">
            <a:solidFill>
              <a:srgbClr val="0066FF"/>
            </a:solidFill>
            <a:round/>
            <a:headEnd/>
            <a:tailEnd/>
          </a:ln>
        </p:spPr>
        <p:txBody>
          <a:bodyPr/>
          <a:lstStyle/>
          <a:p>
            <a:endParaRPr lang="en-GB"/>
          </a:p>
        </p:txBody>
      </p:sp>
      <p:sp>
        <p:nvSpPr>
          <p:cNvPr id="25" name="Text Box 22"/>
          <p:cNvSpPr txBox="1">
            <a:spLocks noChangeArrowheads="1"/>
          </p:cNvSpPr>
          <p:nvPr/>
        </p:nvSpPr>
        <p:spPr bwMode="auto">
          <a:xfrm>
            <a:off x="6516216" y="2996952"/>
            <a:ext cx="2376264"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(downward sloping)</a:t>
            </a:r>
          </a:p>
        </p:txBody>
      </p:sp>
      <p:sp>
        <p:nvSpPr>
          <p:cNvPr id="26" name="TextBox 25"/>
          <p:cNvSpPr txBox="1"/>
          <p:nvPr/>
        </p:nvSpPr>
        <p:spPr>
          <a:xfrm>
            <a:off x="5508104" y="1268760"/>
            <a:ext cx="3384376" cy="369332"/>
          </a:xfrm>
          <a:prstGeom prst="rect">
            <a:avLst/>
          </a:prstGeom>
          <a:noFill/>
        </p:spPr>
        <p:txBody>
          <a:bodyPr wrap="square" rtlCol="0">
            <a:spAutoFit/>
          </a:bodyPr>
          <a:lstStyle/>
          <a:p>
            <a:r>
              <a:rPr lang="en-GB" dirty="0">
                <a:solidFill>
                  <a:srgbClr val="0000FF"/>
                </a:solidFill>
              </a:rPr>
              <a:t>Aggregate Demand Curve</a:t>
            </a:r>
          </a:p>
        </p:txBody>
      </p:sp>
      <p:sp>
        <p:nvSpPr>
          <p:cNvPr id="27" name="Right Arrow 26"/>
          <p:cNvSpPr/>
          <p:nvPr/>
        </p:nvSpPr>
        <p:spPr>
          <a:xfrm>
            <a:off x="4067944" y="2708920"/>
            <a:ext cx="2016224" cy="360040"/>
          </a:xfrm>
          <a:prstGeom prst="rightArrow">
            <a:avLst/>
          </a:prstGeom>
          <a:solidFill>
            <a:srgbClr val="99C1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ight Arrow 27"/>
          <p:cNvSpPr/>
          <p:nvPr/>
        </p:nvSpPr>
        <p:spPr>
          <a:xfrm>
            <a:off x="3923928" y="1268760"/>
            <a:ext cx="1152128" cy="360040"/>
          </a:xfrm>
          <a:prstGeom prst="rightArrow">
            <a:avLst/>
          </a:prstGeom>
          <a:solidFill>
            <a:srgbClr val="99C1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 Box 11"/>
          <p:cNvSpPr txBox="1">
            <a:spLocks noChangeArrowheads="1"/>
          </p:cNvSpPr>
          <p:nvPr/>
        </p:nvSpPr>
        <p:spPr bwMode="auto">
          <a:xfrm>
            <a:off x="899592" y="1268760"/>
            <a:ext cx="2952328" cy="369332"/>
          </a:xfrm>
          <a:prstGeom prst="rect">
            <a:avLst/>
          </a:prstGeom>
          <a:noFill/>
          <a:ln w="9525">
            <a:noFill/>
            <a:miter lim="800000"/>
            <a:headEnd/>
            <a:tailEnd/>
          </a:ln>
        </p:spPr>
        <p:txBody>
          <a:bodyPr wrap="square">
            <a:spAutoFit/>
          </a:bodyPr>
          <a:lstStyle/>
          <a:p>
            <a:pPr>
              <a:spcBef>
                <a:spcPct val="50000"/>
              </a:spcBef>
            </a:pPr>
            <a:r>
              <a:rPr lang="en-GB" dirty="0">
                <a:solidFill>
                  <a:srgbClr val="00B050"/>
                </a:solidFill>
              </a:rPr>
              <a:t>Aggregate Expenditure</a:t>
            </a:r>
          </a:p>
        </p:txBody>
      </p:sp>
      <p:sp>
        <p:nvSpPr>
          <p:cNvPr id="30" name="Text Box 8"/>
          <p:cNvSpPr txBox="1">
            <a:spLocks noChangeArrowheads="1"/>
          </p:cNvSpPr>
          <p:nvPr/>
        </p:nvSpPr>
        <p:spPr bwMode="auto">
          <a:xfrm rot="16200000">
            <a:off x="-1628656" y="3420780"/>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Line 4"/>
          <p:cNvSpPr>
            <a:spLocks noChangeShapeType="1"/>
          </p:cNvSpPr>
          <p:nvPr/>
        </p:nvSpPr>
        <p:spPr bwMode="auto">
          <a:xfrm flipV="1">
            <a:off x="1403648" y="980728"/>
            <a:ext cx="719" cy="2375917"/>
          </a:xfrm>
          <a:prstGeom prst="line">
            <a:avLst/>
          </a:prstGeom>
          <a:noFill/>
          <a:ln w="63500">
            <a:solidFill>
              <a:srgbClr val="0000FF"/>
            </a:solidFill>
            <a:round/>
            <a:headEnd/>
            <a:tailEnd type="triangle" w="med" len="med"/>
          </a:ln>
        </p:spPr>
        <p:txBody>
          <a:bodyPr/>
          <a:lstStyle/>
          <a:p>
            <a:endParaRPr lang="en-GB"/>
          </a:p>
        </p:txBody>
      </p:sp>
      <p:sp>
        <p:nvSpPr>
          <p:cNvPr id="6147" name="Line 5"/>
          <p:cNvSpPr>
            <a:spLocks noChangeShapeType="1"/>
          </p:cNvSpPr>
          <p:nvPr/>
        </p:nvSpPr>
        <p:spPr bwMode="auto">
          <a:xfrm>
            <a:off x="1403648" y="3356992"/>
            <a:ext cx="6983413" cy="0"/>
          </a:xfrm>
          <a:prstGeom prst="line">
            <a:avLst/>
          </a:prstGeom>
          <a:noFill/>
          <a:ln w="63500">
            <a:solidFill>
              <a:srgbClr val="0000FF"/>
            </a:solidFill>
            <a:round/>
            <a:headEnd/>
            <a:tailEnd type="triangle" w="med" len="med"/>
          </a:ln>
        </p:spPr>
        <p:txBody>
          <a:bodyPr/>
          <a:lstStyle/>
          <a:p>
            <a:endParaRPr lang="en-GB"/>
          </a:p>
        </p:txBody>
      </p:sp>
      <p:sp>
        <p:nvSpPr>
          <p:cNvPr id="6148" name="Line 6"/>
          <p:cNvSpPr>
            <a:spLocks noChangeShapeType="1"/>
          </p:cNvSpPr>
          <p:nvPr/>
        </p:nvSpPr>
        <p:spPr bwMode="auto">
          <a:xfrm flipV="1">
            <a:off x="1403648" y="1196752"/>
            <a:ext cx="3528392" cy="1368152"/>
          </a:xfrm>
          <a:prstGeom prst="line">
            <a:avLst/>
          </a:prstGeom>
          <a:noFill/>
          <a:ln w="50800">
            <a:solidFill>
              <a:srgbClr val="92D050"/>
            </a:solidFill>
            <a:round/>
            <a:headEnd/>
            <a:tailEnd/>
          </a:ln>
        </p:spPr>
        <p:txBody>
          <a:bodyPr/>
          <a:lstStyle/>
          <a:p>
            <a:endParaRPr lang="en-GB"/>
          </a:p>
        </p:txBody>
      </p:sp>
      <p:sp>
        <p:nvSpPr>
          <p:cNvPr id="6149" name="Text Box 7"/>
          <p:cNvSpPr txBox="1">
            <a:spLocks noChangeArrowheads="1"/>
          </p:cNvSpPr>
          <p:nvPr/>
        </p:nvSpPr>
        <p:spPr bwMode="auto">
          <a:xfrm>
            <a:off x="5220072" y="3429000"/>
            <a:ext cx="3096343"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6151" name="Line 9"/>
          <p:cNvSpPr>
            <a:spLocks noChangeShapeType="1"/>
          </p:cNvSpPr>
          <p:nvPr/>
        </p:nvSpPr>
        <p:spPr bwMode="auto">
          <a:xfrm flipH="1">
            <a:off x="3707904" y="1628800"/>
            <a:ext cx="0" cy="4536504"/>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6153" name="Text Box 11"/>
          <p:cNvSpPr txBox="1">
            <a:spLocks noChangeArrowheads="1"/>
          </p:cNvSpPr>
          <p:nvPr/>
        </p:nvSpPr>
        <p:spPr bwMode="auto">
          <a:xfrm>
            <a:off x="4860032" y="1052736"/>
            <a:ext cx="2808312"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Aggregate Expenditure</a:t>
            </a:r>
          </a:p>
        </p:txBody>
      </p:sp>
      <p:sp>
        <p:nvSpPr>
          <p:cNvPr id="17" name="Line 9"/>
          <p:cNvSpPr>
            <a:spLocks noChangeShapeType="1"/>
          </p:cNvSpPr>
          <p:nvPr/>
        </p:nvSpPr>
        <p:spPr bwMode="auto">
          <a:xfrm flipH="1">
            <a:off x="1475656" y="836712"/>
            <a:ext cx="3312368" cy="252028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8" name="Line 24"/>
          <p:cNvSpPr>
            <a:spLocks noChangeShapeType="1"/>
          </p:cNvSpPr>
          <p:nvPr/>
        </p:nvSpPr>
        <p:spPr bwMode="auto">
          <a:xfrm>
            <a:off x="1979712" y="306896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19" name="Text Box 25"/>
          <p:cNvSpPr txBox="1">
            <a:spLocks noChangeArrowheads="1"/>
          </p:cNvSpPr>
          <p:nvPr/>
        </p:nvSpPr>
        <p:spPr bwMode="auto">
          <a:xfrm>
            <a:off x="2123728" y="2924944"/>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21" name="Line 9"/>
          <p:cNvSpPr>
            <a:spLocks noChangeShapeType="1"/>
          </p:cNvSpPr>
          <p:nvPr/>
        </p:nvSpPr>
        <p:spPr bwMode="auto">
          <a:xfrm flipH="1">
            <a:off x="1403648" y="1628800"/>
            <a:ext cx="2304256" cy="7200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14" name="Line 4"/>
          <p:cNvSpPr>
            <a:spLocks noChangeShapeType="1"/>
          </p:cNvSpPr>
          <p:nvPr/>
        </p:nvSpPr>
        <p:spPr bwMode="auto">
          <a:xfrm flipV="1">
            <a:off x="1403648" y="3789039"/>
            <a:ext cx="719" cy="3068960"/>
          </a:xfrm>
          <a:prstGeom prst="line">
            <a:avLst/>
          </a:prstGeom>
          <a:noFill/>
          <a:ln w="63500">
            <a:solidFill>
              <a:srgbClr val="0000FF"/>
            </a:solidFill>
            <a:round/>
            <a:headEnd/>
            <a:tailEnd type="triangle" w="med" len="med"/>
          </a:ln>
        </p:spPr>
        <p:txBody>
          <a:bodyPr/>
          <a:lstStyle/>
          <a:p>
            <a:endParaRPr lang="en-GB"/>
          </a:p>
        </p:txBody>
      </p:sp>
      <p:sp>
        <p:nvSpPr>
          <p:cNvPr id="15" name="Line 5"/>
          <p:cNvSpPr>
            <a:spLocks noChangeShapeType="1"/>
          </p:cNvSpPr>
          <p:nvPr/>
        </p:nvSpPr>
        <p:spPr bwMode="auto">
          <a:xfrm>
            <a:off x="1403648" y="6165304"/>
            <a:ext cx="6983413" cy="0"/>
          </a:xfrm>
          <a:prstGeom prst="line">
            <a:avLst/>
          </a:prstGeom>
          <a:noFill/>
          <a:ln w="63500">
            <a:solidFill>
              <a:srgbClr val="0000FF"/>
            </a:solidFill>
            <a:round/>
            <a:headEnd/>
            <a:tailEnd type="triangle" w="med" len="med"/>
          </a:ln>
        </p:spPr>
        <p:txBody>
          <a:bodyPr/>
          <a:lstStyle/>
          <a:p>
            <a:endParaRPr lang="en-GB"/>
          </a:p>
        </p:txBody>
      </p:sp>
      <p:sp>
        <p:nvSpPr>
          <p:cNvPr id="16" name="Line 19"/>
          <p:cNvSpPr>
            <a:spLocks noChangeShapeType="1"/>
          </p:cNvSpPr>
          <p:nvPr/>
        </p:nvSpPr>
        <p:spPr bwMode="auto">
          <a:xfrm flipV="1">
            <a:off x="1403649" y="5373216"/>
            <a:ext cx="3816423" cy="298"/>
          </a:xfrm>
          <a:prstGeom prst="line">
            <a:avLst/>
          </a:prstGeom>
          <a:noFill/>
          <a:ln w="38100">
            <a:solidFill>
              <a:srgbClr val="00B0F0"/>
            </a:solidFill>
            <a:round/>
            <a:headEnd/>
            <a:tailEnd/>
          </a:ln>
        </p:spPr>
        <p:txBody>
          <a:bodyPr/>
          <a:lstStyle/>
          <a:p>
            <a:endParaRPr lang="en-GB"/>
          </a:p>
        </p:txBody>
      </p:sp>
      <p:sp>
        <p:nvSpPr>
          <p:cNvPr id="22" name="TextBox 21"/>
          <p:cNvSpPr txBox="1"/>
          <p:nvPr/>
        </p:nvSpPr>
        <p:spPr>
          <a:xfrm>
            <a:off x="5220072" y="5157192"/>
            <a:ext cx="2520280" cy="369332"/>
          </a:xfrm>
          <a:prstGeom prst="rect">
            <a:avLst/>
          </a:prstGeom>
          <a:noFill/>
        </p:spPr>
        <p:txBody>
          <a:bodyPr wrap="square" rtlCol="0">
            <a:spAutoFit/>
          </a:bodyPr>
          <a:lstStyle/>
          <a:p>
            <a:r>
              <a:rPr lang="en-GB" b="1" dirty="0">
                <a:solidFill>
                  <a:srgbClr val="00B0F0"/>
                </a:solidFill>
              </a:rPr>
              <a:t>Injections = I + X + G</a:t>
            </a:r>
          </a:p>
        </p:txBody>
      </p:sp>
      <p:sp>
        <p:nvSpPr>
          <p:cNvPr id="23" name="Line 21"/>
          <p:cNvSpPr>
            <a:spLocks noChangeShapeType="1"/>
          </p:cNvSpPr>
          <p:nvPr/>
        </p:nvSpPr>
        <p:spPr bwMode="auto">
          <a:xfrm flipV="1">
            <a:off x="1403649" y="4581128"/>
            <a:ext cx="3600400" cy="2160538"/>
          </a:xfrm>
          <a:prstGeom prst="line">
            <a:avLst/>
          </a:prstGeom>
          <a:noFill/>
          <a:ln w="41275">
            <a:solidFill>
              <a:srgbClr val="FF0000"/>
            </a:solidFill>
            <a:round/>
            <a:headEnd/>
            <a:tailEnd/>
          </a:ln>
        </p:spPr>
        <p:txBody>
          <a:bodyPr/>
          <a:lstStyle/>
          <a:p>
            <a:endParaRPr lang="en-GB"/>
          </a:p>
        </p:txBody>
      </p:sp>
      <p:sp>
        <p:nvSpPr>
          <p:cNvPr id="24" name="Text Box 7"/>
          <p:cNvSpPr txBox="1">
            <a:spLocks noChangeArrowheads="1"/>
          </p:cNvSpPr>
          <p:nvPr/>
        </p:nvSpPr>
        <p:spPr bwMode="auto">
          <a:xfrm>
            <a:off x="5076056" y="6237312"/>
            <a:ext cx="3096344"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26" name="TextBox 25"/>
          <p:cNvSpPr txBox="1"/>
          <p:nvPr/>
        </p:nvSpPr>
        <p:spPr>
          <a:xfrm>
            <a:off x="4932040" y="4293096"/>
            <a:ext cx="2880320" cy="369332"/>
          </a:xfrm>
          <a:prstGeom prst="rect">
            <a:avLst/>
          </a:prstGeom>
          <a:noFill/>
        </p:spPr>
        <p:txBody>
          <a:bodyPr wrap="square" rtlCol="0">
            <a:spAutoFit/>
          </a:bodyPr>
          <a:lstStyle/>
          <a:p>
            <a:r>
              <a:rPr lang="en-GB" b="1" dirty="0">
                <a:solidFill>
                  <a:srgbClr val="FF0000"/>
                </a:solidFill>
              </a:rPr>
              <a:t>Withdrawals = S + M + T</a:t>
            </a:r>
          </a:p>
        </p:txBody>
      </p:sp>
      <p:sp>
        <p:nvSpPr>
          <p:cNvPr id="27" name="TextBox 26"/>
          <p:cNvSpPr txBox="1"/>
          <p:nvPr/>
        </p:nvSpPr>
        <p:spPr>
          <a:xfrm>
            <a:off x="4644008" y="548680"/>
            <a:ext cx="1944216" cy="369332"/>
          </a:xfrm>
          <a:prstGeom prst="rect">
            <a:avLst/>
          </a:prstGeom>
          <a:noFill/>
        </p:spPr>
        <p:txBody>
          <a:bodyPr wrap="square" rtlCol="0">
            <a:spAutoFit/>
          </a:bodyPr>
          <a:lstStyle/>
          <a:p>
            <a:r>
              <a:rPr lang="en-GB" b="1" dirty="0">
                <a:solidFill>
                  <a:srgbClr val="0066FF"/>
                </a:solidFill>
              </a:rPr>
              <a:t>45 degree line</a:t>
            </a:r>
          </a:p>
        </p:txBody>
      </p:sp>
      <p:sp>
        <p:nvSpPr>
          <p:cNvPr id="28" name="Text Box 8"/>
          <p:cNvSpPr txBox="1">
            <a:spLocks noChangeArrowheads="1"/>
          </p:cNvSpPr>
          <p:nvPr/>
        </p:nvSpPr>
        <p:spPr bwMode="auto">
          <a:xfrm rot="16200000">
            <a:off x="-1805503" y="3671885"/>
            <a:ext cx="531959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8195"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8196" name="Line 4"/>
          <p:cNvSpPr>
            <a:spLocks noChangeShapeType="1"/>
          </p:cNvSpPr>
          <p:nvPr/>
        </p:nvSpPr>
        <p:spPr bwMode="auto">
          <a:xfrm flipV="1">
            <a:off x="1476375" y="2636838"/>
            <a:ext cx="6048375" cy="3168650"/>
          </a:xfrm>
          <a:prstGeom prst="line">
            <a:avLst/>
          </a:prstGeom>
          <a:noFill/>
          <a:ln w="38100">
            <a:solidFill>
              <a:srgbClr val="00B050"/>
            </a:solidFill>
            <a:round/>
            <a:headEnd/>
            <a:tailEnd/>
          </a:ln>
        </p:spPr>
        <p:txBody>
          <a:bodyPr/>
          <a:lstStyle/>
          <a:p>
            <a:endParaRPr lang="en-GB"/>
          </a:p>
        </p:txBody>
      </p:sp>
      <p:sp>
        <p:nvSpPr>
          <p:cNvPr id="8197" name="Text Box 5"/>
          <p:cNvSpPr txBox="1">
            <a:spLocks noChangeArrowheads="1"/>
          </p:cNvSpPr>
          <p:nvPr/>
        </p:nvSpPr>
        <p:spPr bwMode="auto">
          <a:xfrm>
            <a:off x="5508104" y="6157119"/>
            <a:ext cx="2951684"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Real Income (real GDP) [£]</a:t>
            </a:r>
          </a:p>
        </p:txBody>
      </p:sp>
      <p:sp>
        <p:nvSpPr>
          <p:cNvPr id="8199" name="Text Box 9"/>
          <p:cNvSpPr txBox="1">
            <a:spLocks noChangeArrowheads="1"/>
          </p:cNvSpPr>
          <p:nvPr/>
        </p:nvSpPr>
        <p:spPr bwMode="auto">
          <a:xfrm>
            <a:off x="7416354" y="2492896"/>
            <a:ext cx="1727646" cy="646331"/>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Consumer expenditure</a:t>
            </a:r>
          </a:p>
        </p:txBody>
      </p:sp>
      <p:sp>
        <p:nvSpPr>
          <p:cNvPr id="8200" name="Line 17"/>
          <p:cNvSpPr>
            <a:spLocks noChangeShapeType="1"/>
          </p:cNvSpPr>
          <p:nvPr/>
        </p:nvSpPr>
        <p:spPr bwMode="auto">
          <a:xfrm flipV="1">
            <a:off x="1476375" y="2133600"/>
            <a:ext cx="6048375" cy="3168650"/>
          </a:xfrm>
          <a:prstGeom prst="line">
            <a:avLst/>
          </a:prstGeom>
          <a:noFill/>
          <a:ln w="38100">
            <a:solidFill>
              <a:srgbClr val="92D050"/>
            </a:solidFill>
            <a:round/>
            <a:headEnd/>
            <a:tailEnd/>
          </a:ln>
        </p:spPr>
        <p:txBody>
          <a:bodyPr/>
          <a:lstStyle/>
          <a:p>
            <a:endParaRPr lang="en-GB"/>
          </a:p>
        </p:txBody>
      </p:sp>
      <p:sp>
        <p:nvSpPr>
          <p:cNvPr id="8201" name="Text Box 18"/>
          <p:cNvSpPr txBox="1">
            <a:spLocks noChangeArrowheads="1"/>
          </p:cNvSpPr>
          <p:nvPr/>
        </p:nvSpPr>
        <p:spPr bwMode="auto">
          <a:xfrm>
            <a:off x="7380288" y="1989138"/>
            <a:ext cx="1763712" cy="366712"/>
          </a:xfrm>
          <a:prstGeom prst="rect">
            <a:avLst/>
          </a:prstGeom>
          <a:noFill/>
          <a:ln w="9525">
            <a:noFill/>
            <a:miter lim="800000"/>
            <a:headEnd/>
            <a:tailEnd/>
          </a:ln>
        </p:spPr>
        <p:txBody>
          <a:bodyPr>
            <a:spAutoFit/>
          </a:bodyPr>
          <a:lstStyle/>
          <a:p>
            <a:pPr>
              <a:spcBef>
                <a:spcPct val="50000"/>
              </a:spcBef>
            </a:pPr>
            <a:r>
              <a:rPr lang="en-GB" dirty="0">
                <a:solidFill>
                  <a:srgbClr val="92D050"/>
                </a:solidFill>
              </a:rPr>
              <a:t>C+ Investment</a:t>
            </a:r>
          </a:p>
        </p:txBody>
      </p:sp>
      <p:sp>
        <p:nvSpPr>
          <p:cNvPr id="8202" name="Line 19"/>
          <p:cNvSpPr>
            <a:spLocks noChangeShapeType="1"/>
          </p:cNvSpPr>
          <p:nvPr/>
        </p:nvSpPr>
        <p:spPr bwMode="auto">
          <a:xfrm flipV="1">
            <a:off x="1476375" y="1412875"/>
            <a:ext cx="6048375" cy="3168650"/>
          </a:xfrm>
          <a:prstGeom prst="line">
            <a:avLst/>
          </a:prstGeom>
          <a:noFill/>
          <a:ln w="38100">
            <a:solidFill>
              <a:srgbClr val="00B0F0"/>
            </a:solidFill>
            <a:round/>
            <a:headEnd/>
            <a:tailEnd/>
          </a:ln>
        </p:spPr>
        <p:txBody>
          <a:bodyPr/>
          <a:lstStyle/>
          <a:p>
            <a:endParaRPr lang="en-GB"/>
          </a:p>
        </p:txBody>
      </p:sp>
      <p:sp>
        <p:nvSpPr>
          <p:cNvPr id="8203" name="Text Box 20"/>
          <p:cNvSpPr txBox="1">
            <a:spLocks noChangeArrowheads="1"/>
          </p:cNvSpPr>
          <p:nvPr/>
        </p:nvSpPr>
        <p:spPr bwMode="auto">
          <a:xfrm>
            <a:off x="7380288" y="1052513"/>
            <a:ext cx="1763712" cy="915987"/>
          </a:xfrm>
          <a:prstGeom prst="rect">
            <a:avLst/>
          </a:prstGeom>
          <a:noFill/>
          <a:ln w="9525">
            <a:noFill/>
            <a:miter lim="800000"/>
            <a:headEnd/>
            <a:tailEnd/>
          </a:ln>
        </p:spPr>
        <p:txBody>
          <a:bodyPr>
            <a:spAutoFit/>
          </a:bodyPr>
          <a:lstStyle/>
          <a:p>
            <a:pPr>
              <a:spcBef>
                <a:spcPct val="50000"/>
              </a:spcBef>
            </a:pPr>
            <a:r>
              <a:rPr lang="en-GB" dirty="0">
                <a:solidFill>
                  <a:srgbClr val="00B0F0"/>
                </a:solidFill>
              </a:rPr>
              <a:t>C + I + Government Spending</a:t>
            </a:r>
          </a:p>
        </p:txBody>
      </p:sp>
      <p:sp>
        <p:nvSpPr>
          <p:cNvPr id="8204" name="Line 21"/>
          <p:cNvSpPr>
            <a:spLocks noChangeShapeType="1"/>
          </p:cNvSpPr>
          <p:nvPr/>
        </p:nvSpPr>
        <p:spPr bwMode="auto">
          <a:xfrm flipV="1">
            <a:off x="1476375" y="765175"/>
            <a:ext cx="6048375" cy="3168650"/>
          </a:xfrm>
          <a:prstGeom prst="line">
            <a:avLst/>
          </a:prstGeom>
          <a:noFill/>
          <a:ln w="41275">
            <a:solidFill>
              <a:srgbClr val="FF0000"/>
            </a:solidFill>
            <a:round/>
            <a:headEnd/>
            <a:tailEnd/>
          </a:ln>
        </p:spPr>
        <p:txBody>
          <a:bodyPr/>
          <a:lstStyle/>
          <a:p>
            <a:endParaRPr lang="en-GB"/>
          </a:p>
        </p:txBody>
      </p:sp>
      <p:sp>
        <p:nvSpPr>
          <p:cNvPr id="8205" name="Text Box 22"/>
          <p:cNvSpPr txBox="1">
            <a:spLocks noChangeArrowheads="1"/>
          </p:cNvSpPr>
          <p:nvPr/>
        </p:nvSpPr>
        <p:spPr bwMode="auto">
          <a:xfrm>
            <a:off x="7524750" y="549275"/>
            <a:ext cx="1619250" cy="366713"/>
          </a:xfrm>
          <a:prstGeom prst="rect">
            <a:avLst/>
          </a:prstGeom>
          <a:noFill/>
          <a:ln w="9525">
            <a:noFill/>
            <a:miter lim="800000"/>
            <a:headEnd/>
            <a:tailEnd/>
          </a:ln>
        </p:spPr>
        <p:txBody>
          <a:bodyPr>
            <a:spAutoFit/>
          </a:bodyPr>
          <a:lstStyle/>
          <a:p>
            <a:pPr>
              <a:spcBef>
                <a:spcPct val="50000"/>
              </a:spcBef>
            </a:pPr>
            <a:r>
              <a:rPr lang="en-GB" b="1" dirty="0">
                <a:solidFill>
                  <a:srgbClr val="FF0000"/>
                </a:solidFill>
              </a:rPr>
              <a:t>C+I+G+(X-M)</a:t>
            </a:r>
          </a:p>
        </p:txBody>
      </p:sp>
      <p:sp>
        <p:nvSpPr>
          <p:cNvPr id="8206" name="Line 23"/>
          <p:cNvSpPr>
            <a:spLocks noChangeShapeType="1"/>
          </p:cNvSpPr>
          <p:nvPr/>
        </p:nvSpPr>
        <p:spPr bwMode="auto">
          <a:xfrm flipV="1">
            <a:off x="1476375" y="260350"/>
            <a:ext cx="6264275" cy="5761038"/>
          </a:xfrm>
          <a:prstGeom prst="line">
            <a:avLst/>
          </a:prstGeom>
          <a:noFill/>
          <a:ln w="31750">
            <a:solidFill>
              <a:srgbClr val="0066FF"/>
            </a:solidFill>
            <a:round/>
            <a:headEnd/>
            <a:tailEnd/>
          </a:ln>
        </p:spPr>
        <p:txBody>
          <a:bodyPr/>
          <a:lstStyle/>
          <a:p>
            <a:endParaRPr lang="en-GB"/>
          </a:p>
        </p:txBody>
      </p:sp>
      <p:sp>
        <p:nvSpPr>
          <p:cNvPr id="8207"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8208"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8209" name="Line 26"/>
          <p:cNvSpPr>
            <a:spLocks noChangeShapeType="1"/>
          </p:cNvSpPr>
          <p:nvPr/>
        </p:nvSpPr>
        <p:spPr bwMode="auto">
          <a:xfrm>
            <a:off x="6732240" y="404664"/>
            <a:ext cx="0" cy="561593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8" name="TextBox 17"/>
          <p:cNvSpPr txBox="1"/>
          <p:nvPr/>
        </p:nvSpPr>
        <p:spPr>
          <a:xfrm rot="19952973">
            <a:off x="2637849" y="2134064"/>
            <a:ext cx="2730029" cy="369332"/>
          </a:xfrm>
          <a:prstGeom prst="rect">
            <a:avLst/>
          </a:prstGeom>
          <a:noFill/>
        </p:spPr>
        <p:txBody>
          <a:bodyPr wrap="square" rtlCol="0">
            <a:spAutoFit/>
          </a:bodyPr>
          <a:lstStyle/>
          <a:p>
            <a:r>
              <a:rPr lang="en-GB" dirty="0">
                <a:solidFill>
                  <a:srgbClr val="FF0000"/>
                </a:solidFill>
              </a:rPr>
              <a:t>Aggregate Expenditure</a:t>
            </a:r>
          </a:p>
        </p:txBody>
      </p:sp>
      <p:sp>
        <p:nvSpPr>
          <p:cNvPr id="19" name="Text Box 8"/>
          <p:cNvSpPr txBox="1">
            <a:spLocks noChangeArrowheads="1"/>
          </p:cNvSpPr>
          <p:nvPr/>
        </p:nvSpPr>
        <p:spPr bwMode="auto">
          <a:xfrm rot="16200000">
            <a:off x="-76912" y="3244333"/>
            <a:ext cx="1872208"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a:t>
            </a:r>
          </a:p>
        </p:txBody>
      </p:sp>
      <p:sp>
        <p:nvSpPr>
          <p:cNvPr id="20" name="TextBox 19"/>
          <p:cNvSpPr txBox="1"/>
          <p:nvPr/>
        </p:nvSpPr>
        <p:spPr>
          <a:xfrm>
            <a:off x="4571851" y="34538"/>
            <a:ext cx="4320778" cy="369332"/>
          </a:xfrm>
          <a:prstGeom prst="rect">
            <a:avLst/>
          </a:prstGeom>
          <a:noFill/>
        </p:spPr>
        <p:txBody>
          <a:bodyPr wrap="square" rtlCol="0" anchor="t" anchorCtr="0">
            <a:spAutoFit/>
          </a:bodyPr>
          <a:lstStyle/>
          <a:p>
            <a:r>
              <a:rPr lang="en-GB" b="1" dirty="0">
                <a:solidFill>
                  <a:srgbClr val="0066FF"/>
                </a:solidFill>
              </a:rPr>
              <a:t>45 degree line: Expenditure = Income</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8195"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8196" name="Line 4"/>
          <p:cNvSpPr>
            <a:spLocks noChangeShapeType="1"/>
          </p:cNvSpPr>
          <p:nvPr/>
        </p:nvSpPr>
        <p:spPr bwMode="auto">
          <a:xfrm flipV="1">
            <a:off x="1476375" y="2636838"/>
            <a:ext cx="6048375" cy="3168650"/>
          </a:xfrm>
          <a:prstGeom prst="line">
            <a:avLst/>
          </a:prstGeom>
          <a:noFill/>
          <a:ln w="38100">
            <a:solidFill>
              <a:schemeClr val="tx1"/>
            </a:solidFill>
            <a:round/>
            <a:headEnd/>
            <a:tailEnd/>
          </a:ln>
        </p:spPr>
        <p:txBody>
          <a:bodyPr/>
          <a:lstStyle/>
          <a:p>
            <a:endParaRPr lang="en-GB"/>
          </a:p>
        </p:txBody>
      </p:sp>
      <p:sp>
        <p:nvSpPr>
          <p:cNvPr id="8197" name="Text Box 5"/>
          <p:cNvSpPr txBox="1">
            <a:spLocks noChangeArrowheads="1"/>
          </p:cNvSpPr>
          <p:nvPr/>
        </p:nvSpPr>
        <p:spPr bwMode="auto">
          <a:xfrm>
            <a:off x="5472609" y="6122040"/>
            <a:ext cx="2987179"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Real Income (real GDP) [£]</a:t>
            </a:r>
          </a:p>
        </p:txBody>
      </p:sp>
      <p:sp>
        <p:nvSpPr>
          <p:cNvPr id="8199" name="Text Box 9"/>
          <p:cNvSpPr txBox="1">
            <a:spLocks noChangeArrowheads="1"/>
          </p:cNvSpPr>
          <p:nvPr/>
        </p:nvSpPr>
        <p:spPr bwMode="auto">
          <a:xfrm>
            <a:off x="4850849" y="3909544"/>
            <a:ext cx="4410212" cy="646331"/>
          </a:xfrm>
          <a:prstGeom prst="rect">
            <a:avLst/>
          </a:prstGeom>
          <a:noFill/>
          <a:ln w="9525">
            <a:noFill/>
            <a:miter lim="800000"/>
            <a:headEnd/>
            <a:tailEnd/>
          </a:ln>
        </p:spPr>
        <p:txBody>
          <a:bodyPr wrap="square">
            <a:spAutoFit/>
          </a:bodyPr>
          <a:lstStyle/>
          <a:p>
            <a:pPr>
              <a:spcBef>
                <a:spcPct val="50000"/>
              </a:spcBef>
            </a:pPr>
            <a:r>
              <a:rPr lang="en-GB" b="1" dirty="0"/>
              <a:t>Consumer expenditure on domestically produced products (Cdp)</a:t>
            </a:r>
          </a:p>
        </p:txBody>
      </p:sp>
      <p:sp>
        <p:nvSpPr>
          <p:cNvPr id="8200" name="Line 17"/>
          <p:cNvSpPr>
            <a:spLocks noChangeShapeType="1"/>
          </p:cNvSpPr>
          <p:nvPr/>
        </p:nvSpPr>
        <p:spPr bwMode="auto">
          <a:xfrm flipV="1">
            <a:off x="1476375" y="2270892"/>
            <a:ext cx="5759921" cy="3031358"/>
          </a:xfrm>
          <a:prstGeom prst="line">
            <a:avLst/>
          </a:prstGeom>
          <a:noFill/>
          <a:ln w="38100">
            <a:solidFill>
              <a:srgbClr val="00B050"/>
            </a:solidFill>
            <a:round/>
            <a:headEnd/>
            <a:tailEnd/>
          </a:ln>
        </p:spPr>
        <p:txBody>
          <a:bodyPr/>
          <a:lstStyle/>
          <a:p>
            <a:endParaRPr lang="en-GB"/>
          </a:p>
        </p:txBody>
      </p:sp>
      <p:sp>
        <p:nvSpPr>
          <p:cNvPr id="8201" name="Text Box 18"/>
          <p:cNvSpPr txBox="1">
            <a:spLocks noChangeArrowheads="1"/>
          </p:cNvSpPr>
          <p:nvPr/>
        </p:nvSpPr>
        <p:spPr bwMode="auto">
          <a:xfrm>
            <a:off x="7063025" y="1989138"/>
            <a:ext cx="2123728"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Cdp+ Investment</a:t>
            </a:r>
          </a:p>
        </p:txBody>
      </p:sp>
      <p:sp>
        <p:nvSpPr>
          <p:cNvPr id="8202" name="Line 19"/>
          <p:cNvSpPr>
            <a:spLocks noChangeShapeType="1"/>
          </p:cNvSpPr>
          <p:nvPr/>
        </p:nvSpPr>
        <p:spPr bwMode="auto">
          <a:xfrm flipV="1">
            <a:off x="1476375" y="1412875"/>
            <a:ext cx="6048375" cy="3168650"/>
          </a:xfrm>
          <a:prstGeom prst="line">
            <a:avLst/>
          </a:prstGeom>
          <a:noFill/>
          <a:ln w="38100">
            <a:solidFill>
              <a:srgbClr val="CC0099"/>
            </a:solidFill>
            <a:round/>
            <a:headEnd/>
            <a:tailEnd/>
          </a:ln>
        </p:spPr>
        <p:txBody>
          <a:bodyPr/>
          <a:lstStyle/>
          <a:p>
            <a:endParaRPr lang="en-GB"/>
          </a:p>
        </p:txBody>
      </p:sp>
      <p:sp>
        <p:nvSpPr>
          <p:cNvPr id="8203" name="Text Box 20"/>
          <p:cNvSpPr txBox="1">
            <a:spLocks noChangeArrowheads="1"/>
          </p:cNvSpPr>
          <p:nvPr/>
        </p:nvSpPr>
        <p:spPr bwMode="auto">
          <a:xfrm>
            <a:off x="7380288" y="1052513"/>
            <a:ext cx="1763712" cy="915987"/>
          </a:xfrm>
          <a:prstGeom prst="rect">
            <a:avLst/>
          </a:prstGeom>
          <a:noFill/>
          <a:ln w="9525">
            <a:noFill/>
            <a:miter lim="800000"/>
            <a:headEnd/>
            <a:tailEnd/>
          </a:ln>
        </p:spPr>
        <p:txBody>
          <a:bodyPr>
            <a:spAutoFit/>
          </a:bodyPr>
          <a:lstStyle/>
          <a:p>
            <a:pPr>
              <a:spcBef>
                <a:spcPct val="50000"/>
              </a:spcBef>
            </a:pPr>
            <a:r>
              <a:rPr lang="en-GB" b="1" dirty="0">
                <a:solidFill>
                  <a:srgbClr val="FF33CC"/>
                </a:solidFill>
              </a:rPr>
              <a:t>Cdp + I + Government Spending</a:t>
            </a:r>
          </a:p>
        </p:txBody>
      </p:sp>
      <p:sp>
        <p:nvSpPr>
          <p:cNvPr id="8204" name="Line 21"/>
          <p:cNvSpPr>
            <a:spLocks noChangeShapeType="1"/>
          </p:cNvSpPr>
          <p:nvPr/>
        </p:nvSpPr>
        <p:spPr bwMode="auto">
          <a:xfrm flipV="1">
            <a:off x="1463897" y="728663"/>
            <a:ext cx="6048375" cy="3168650"/>
          </a:xfrm>
          <a:prstGeom prst="line">
            <a:avLst/>
          </a:prstGeom>
          <a:noFill/>
          <a:ln w="41275">
            <a:solidFill>
              <a:srgbClr val="FF0000"/>
            </a:solidFill>
            <a:round/>
            <a:headEnd/>
            <a:tailEnd/>
          </a:ln>
        </p:spPr>
        <p:txBody>
          <a:bodyPr/>
          <a:lstStyle/>
          <a:p>
            <a:endParaRPr lang="en-GB"/>
          </a:p>
        </p:txBody>
      </p:sp>
      <p:sp>
        <p:nvSpPr>
          <p:cNvPr id="8205" name="Text Box 22"/>
          <p:cNvSpPr txBox="1">
            <a:spLocks noChangeArrowheads="1"/>
          </p:cNvSpPr>
          <p:nvPr/>
        </p:nvSpPr>
        <p:spPr bwMode="auto">
          <a:xfrm>
            <a:off x="7467622" y="549274"/>
            <a:ext cx="1619250" cy="369332"/>
          </a:xfrm>
          <a:prstGeom prst="rect">
            <a:avLst/>
          </a:prstGeom>
          <a:noFill/>
          <a:ln w="9525">
            <a:noFill/>
            <a:miter lim="800000"/>
            <a:headEnd/>
            <a:tailEnd/>
          </a:ln>
        </p:spPr>
        <p:txBody>
          <a:bodyPr>
            <a:spAutoFit/>
          </a:bodyPr>
          <a:lstStyle/>
          <a:p>
            <a:pPr>
              <a:spcBef>
                <a:spcPct val="50000"/>
              </a:spcBef>
            </a:pPr>
            <a:r>
              <a:rPr lang="en-GB" b="1" dirty="0" err="1">
                <a:solidFill>
                  <a:srgbClr val="FF0000"/>
                </a:solidFill>
              </a:rPr>
              <a:t>Cdp+I+G+X</a:t>
            </a:r>
            <a:endParaRPr lang="en-GB" b="1" dirty="0">
              <a:solidFill>
                <a:srgbClr val="FF0000"/>
              </a:solidFill>
            </a:endParaRPr>
          </a:p>
        </p:txBody>
      </p:sp>
      <p:sp>
        <p:nvSpPr>
          <p:cNvPr id="8206" name="Line 23"/>
          <p:cNvSpPr>
            <a:spLocks noChangeShapeType="1"/>
          </p:cNvSpPr>
          <p:nvPr/>
        </p:nvSpPr>
        <p:spPr bwMode="auto">
          <a:xfrm flipV="1">
            <a:off x="1476375" y="549274"/>
            <a:ext cx="5903913" cy="5472113"/>
          </a:xfrm>
          <a:prstGeom prst="line">
            <a:avLst/>
          </a:prstGeom>
          <a:noFill/>
          <a:ln w="31750">
            <a:solidFill>
              <a:srgbClr val="0066FF"/>
            </a:solidFill>
            <a:round/>
            <a:headEnd/>
            <a:tailEnd/>
          </a:ln>
        </p:spPr>
        <p:txBody>
          <a:bodyPr/>
          <a:lstStyle/>
          <a:p>
            <a:endParaRPr lang="en-GB"/>
          </a:p>
        </p:txBody>
      </p:sp>
      <p:sp>
        <p:nvSpPr>
          <p:cNvPr id="8207"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8208"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8209" name="Line 26"/>
          <p:cNvSpPr>
            <a:spLocks noChangeShapeType="1"/>
          </p:cNvSpPr>
          <p:nvPr/>
        </p:nvSpPr>
        <p:spPr bwMode="auto">
          <a:xfrm>
            <a:off x="6732240" y="404664"/>
            <a:ext cx="0" cy="561593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8" name="TextBox 17"/>
          <p:cNvSpPr txBox="1"/>
          <p:nvPr/>
        </p:nvSpPr>
        <p:spPr>
          <a:xfrm rot="19947066">
            <a:off x="1384856" y="1897753"/>
            <a:ext cx="6145832" cy="369332"/>
          </a:xfrm>
          <a:prstGeom prst="rect">
            <a:avLst/>
          </a:prstGeom>
          <a:noFill/>
        </p:spPr>
        <p:txBody>
          <a:bodyPr wrap="square" rtlCol="0">
            <a:spAutoFit/>
          </a:bodyPr>
          <a:lstStyle/>
          <a:p>
            <a:r>
              <a:rPr lang="en-GB" dirty="0">
                <a:solidFill>
                  <a:srgbClr val="FF0000"/>
                </a:solidFill>
              </a:rPr>
              <a:t>Aggregate Expenditure on domestically produced products</a:t>
            </a:r>
          </a:p>
        </p:txBody>
      </p:sp>
      <p:sp>
        <p:nvSpPr>
          <p:cNvPr id="19" name="Text Box 8"/>
          <p:cNvSpPr txBox="1">
            <a:spLocks noChangeArrowheads="1"/>
          </p:cNvSpPr>
          <p:nvPr/>
        </p:nvSpPr>
        <p:spPr bwMode="auto">
          <a:xfrm rot="16200000">
            <a:off x="-1609110" y="3316565"/>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
        <p:nvSpPr>
          <p:cNvPr id="20" name="TextBox 19"/>
          <p:cNvSpPr txBox="1"/>
          <p:nvPr/>
        </p:nvSpPr>
        <p:spPr>
          <a:xfrm>
            <a:off x="2915816" y="-50889"/>
            <a:ext cx="6407671" cy="646331"/>
          </a:xfrm>
          <a:prstGeom prst="rect">
            <a:avLst/>
          </a:prstGeom>
          <a:noFill/>
        </p:spPr>
        <p:txBody>
          <a:bodyPr wrap="square" rtlCol="0" anchor="t" anchorCtr="0">
            <a:spAutoFit/>
          </a:bodyPr>
          <a:lstStyle/>
          <a:p>
            <a:r>
              <a:rPr lang="en-GB" b="1" dirty="0">
                <a:solidFill>
                  <a:srgbClr val="0066FF"/>
                </a:solidFill>
              </a:rPr>
              <a:t>45 degree line: Expenditure (Cdp + injections) = Income generated in the economy (Cdp + withdrawals)</a:t>
            </a:r>
          </a:p>
        </p:txBody>
      </p:sp>
    </p:spTree>
    <p:extLst>
      <p:ext uri="{BB962C8B-B14F-4D97-AF65-F5344CB8AC3E}">
        <p14:creationId xmlns:p14="http://schemas.microsoft.com/office/powerpoint/2010/main" val="48820065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Line 26"/>
          <p:cNvSpPr>
            <a:spLocks noChangeShapeType="1"/>
          </p:cNvSpPr>
          <p:nvPr/>
        </p:nvSpPr>
        <p:spPr bwMode="auto">
          <a:xfrm>
            <a:off x="7740352" y="260648"/>
            <a:ext cx="0" cy="5760640"/>
          </a:xfrm>
          <a:prstGeom prst="line">
            <a:avLst/>
          </a:prstGeom>
          <a:ln w="53975">
            <a:solidFill>
              <a:srgbClr val="FF000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8194"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8195"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8196" name="Line 4"/>
          <p:cNvSpPr>
            <a:spLocks noChangeShapeType="1"/>
          </p:cNvSpPr>
          <p:nvPr/>
        </p:nvSpPr>
        <p:spPr bwMode="auto">
          <a:xfrm flipV="1">
            <a:off x="1475656" y="1700808"/>
            <a:ext cx="6480720" cy="3384674"/>
          </a:xfrm>
          <a:prstGeom prst="line">
            <a:avLst/>
          </a:prstGeom>
          <a:noFill/>
          <a:ln w="31750">
            <a:solidFill>
              <a:srgbClr val="0066FF"/>
            </a:solidFill>
            <a:round/>
            <a:headEnd/>
            <a:tailEnd/>
          </a:ln>
        </p:spPr>
        <p:txBody>
          <a:bodyPr/>
          <a:lstStyle/>
          <a:p>
            <a:endParaRPr lang="en-GB"/>
          </a:p>
        </p:txBody>
      </p:sp>
      <p:sp>
        <p:nvSpPr>
          <p:cNvPr id="8197" name="Text Box 5"/>
          <p:cNvSpPr txBox="1">
            <a:spLocks noChangeArrowheads="1"/>
          </p:cNvSpPr>
          <p:nvPr/>
        </p:nvSpPr>
        <p:spPr bwMode="auto">
          <a:xfrm>
            <a:off x="238512" y="6093296"/>
            <a:ext cx="2951684" cy="369332"/>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Real Income (real GDP) [£]</a:t>
            </a:r>
          </a:p>
        </p:txBody>
      </p:sp>
      <p:sp>
        <p:nvSpPr>
          <p:cNvPr id="8199" name="Text Box 9"/>
          <p:cNvSpPr txBox="1">
            <a:spLocks noChangeArrowheads="1"/>
          </p:cNvSpPr>
          <p:nvPr/>
        </p:nvSpPr>
        <p:spPr bwMode="auto">
          <a:xfrm>
            <a:off x="6876256" y="1628800"/>
            <a:ext cx="2016224"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Deflationary gap </a:t>
            </a:r>
          </a:p>
        </p:txBody>
      </p:sp>
      <p:sp>
        <p:nvSpPr>
          <p:cNvPr id="8202" name="Line 19"/>
          <p:cNvSpPr>
            <a:spLocks noChangeShapeType="1"/>
          </p:cNvSpPr>
          <p:nvPr/>
        </p:nvSpPr>
        <p:spPr bwMode="auto">
          <a:xfrm flipV="1">
            <a:off x="1547664" y="836712"/>
            <a:ext cx="6048375" cy="3168650"/>
          </a:xfrm>
          <a:prstGeom prst="line">
            <a:avLst/>
          </a:prstGeom>
          <a:noFill/>
          <a:ln w="38100">
            <a:solidFill>
              <a:srgbClr val="00B050"/>
            </a:solidFill>
            <a:round/>
            <a:headEnd/>
            <a:tailEnd/>
          </a:ln>
        </p:spPr>
        <p:txBody>
          <a:bodyPr/>
          <a:lstStyle/>
          <a:p>
            <a:endParaRPr lang="en-GB"/>
          </a:p>
        </p:txBody>
      </p:sp>
      <p:sp>
        <p:nvSpPr>
          <p:cNvPr id="8204" name="Line 21"/>
          <p:cNvSpPr>
            <a:spLocks noChangeShapeType="1"/>
          </p:cNvSpPr>
          <p:nvPr/>
        </p:nvSpPr>
        <p:spPr bwMode="auto">
          <a:xfrm flipV="1">
            <a:off x="1475656" y="188640"/>
            <a:ext cx="6408712" cy="3357290"/>
          </a:xfrm>
          <a:prstGeom prst="line">
            <a:avLst/>
          </a:prstGeom>
          <a:noFill/>
          <a:ln w="41275">
            <a:solidFill>
              <a:srgbClr val="FF0000"/>
            </a:solidFill>
            <a:round/>
            <a:headEnd/>
            <a:tailEnd/>
          </a:ln>
        </p:spPr>
        <p:txBody>
          <a:bodyPr/>
          <a:lstStyle/>
          <a:p>
            <a:endParaRPr lang="en-GB"/>
          </a:p>
        </p:txBody>
      </p:sp>
      <p:sp>
        <p:nvSpPr>
          <p:cNvPr id="8205" name="Text Box 22"/>
          <p:cNvSpPr txBox="1">
            <a:spLocks noChangeArrowheads="1"/>
          </p:cNvSpPr>
          <p:nvPr/>
        </p:nvSpPr>
        <p:spPr bwMode="auto">
          <a:xfrm>
            <a:off x="6804248" y="908720"/>
            <a:ext cx="2195736" cy="369332"/>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AE 0 (Equilibrium)</a:t>
            </a:r>
          </a:p>
        </p:txBody>
      </p:sp>
      <p:sp>
        <p:nvSpPr>
          <p:cNvPr id="8206" name="Line 23"/>
          <p:cNvSpPr>
            <a:spLocks noChangeShapeType="1"/>
          </p:cNvSpPr>
          <p:nvPr/>
        </p:nvSpPr>
        <p:spPr bwMode="auto">
          <a:xfrm flipV="1">
            <a:off x="1476375" y="260350"/>
            <a:ext cx="6264275" cy="576103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8207"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8208"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8209" name="Line 26"/>
          <p:cNvSpPr>
            <a:spLocks noChangeShapeType="1"/>
          </p:cNvSpPr>
          <p:nvPr/>
        </p:nvSpPr>
        <p:spPr bwMode="auto">
          <a:xfrm>
            <a:off x="6588224" y="404664"/>
            <a:ext cx="0" cy="5615930"/>
          </a:xfrm>
          <a:prstGeom prst="line">
            <a:avLst/>
          </a:prstGeom>
          <a:ln w="53975">
            <a:solidFill>
              <a:srgbClr val="92D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19" name="Text Box 9"/>
          <p:cNvSpPr txBox="1">
            <a:spLocks noChangeArrowheads="1"/>
          </p:cNvSpPr>
          <p:nvPr/>
        </p:nvSpPr>
        <p:spPr bwMode="auto">
          <a:xfrm>
            <a:off x="3923928" y="908720"/>
            <a:ext cx="2880320" cy="400110"/>
          </a:xfrm>
          <a:prstGeom prst="rect">
            <a:avLst/>
          </a:prstGeom>
          <a:noFill/>
          <a:ln w="9525">
            <a:noFill/>
            <a:miter lim="800000"/>
            <a:headEnd/>
            <a:tailEnd/>
          </a:ln>
        </p:spPr>
        <p:txBody>
          <a:bodyPr wrap="square">
            <a:spAutoFit/>
          </a:bodyPr>
          <a:lstStyle/>
          <a:p>
            <a:pPr>
              <a:spcBef>
                <a:spcPct val="50000"/>
              </a:spcBef>
            </a:pPr>
            <a:r>
              <a:rPr lang="en-GB" b="1" dirty="0">
                <a:solidFill>
                  <a:srgbClr val="FF3300"/>
                </a:solidFill>
              </a:rPr>
              <a:t>AE2 - </a:t>
            </a:r>
            <a:r>
              <a:rPr lang="en-GB" sz="2000" b="1" dirty="0">
                <a:solidFill>
                  <a:srgbClr val="FF3300"/>
                </a:solidFill>
              </a:rPr>
              <a:t>Inflationary gap </a:t>
            </a:r>
          </a:p>
        </p:txBody>
      </p:sp>
      <p:sp>
        <p:nvSpPr>
          <p:cNvPr id="20" name="Text Box 10"/>
          <p:cNvSpPr txBox="1">
            <a:spLocks noChangeArrowheads="1"/>
          </p:cNvSpPr>
          <p:nvPr/>
        </p:nvSpPr>
        <p:spPr bwMode="auto">
          <a:xfrm>
            <a:off x="6444208" y="980728"/>
            <a:ext cx="1152128" cy="1569660"/>
          </a:xfrm>
          <a:prstGeom prst="rect">
            <a:avLst/>
          </a:prstGeom>
          <a:noFill/>
          <a:ln w="9525">
            <a:noFill/>
            <a:miter lim="800000"/>
            <a:headEnd/>
            <a:tailEnd/>
          </a:ln>
        </p:spPr>
        <p:txBody>
          <a:bodyPr wrap="square">
            <a:spAutoFit/>
          </a:bodyPr>
          <a:lstStyle/>
          <a:p>
            <a:pPr>
              <a:spcBef>
                <a:spcPct val="50000"/>
              </a:spcBef>
            </a:pPr>
            <a:r>
              <a:rPr lang="en-GB" sz="9600" dirty="0">
                <a:solidFill>
                  <a:srgbClr val="0066FF"/>
                </a:solidFill>
              </a:rPr>
              <a:t>}</a:t>
            </a:r>
          </a:p>
        </p:txBody>
      </p:sp>
      <p:sp>
        <p:nvSpPr>
          <p:cNvPr id="22" name="Line 26"/>
          <p:cNvSpPr>
            <a:spLocks noChangeShapeType="1"/>
          </p:cNvSpPr>
          <p:nvPr/>
        </p:nvSpPr>
        <p:spPr bwMode="auto">
          <a:xfrm>
            <a:off x="3851920" y="2780928"/>
            <a:ext cx="0" cy="323966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3" name="Text Box 22"/>
          <p:cNvSpPr txBox="1">
            <a:spLocks noChangeArrowheads="1"/>
          </p:cNvSpPr>
          <p:nvPr/>
        </p:nvSpPr>
        <p:spPr bwMode="auto">
          <a:xfrm>
            <a:off x="7164288" y="1988840"/>
            <a:ext cx="864096"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AE 1</a:t>
            </a:r>
          </a:p>
        </p:txBody>
      </p:sp>
      <p:sp>
        <p:nvSpPr>
          <p:cNvPr id="24" name="Rectangle 23"/>
          <p:cNvSpPr/>
          <p:nvPr/>
        </p:nvSpPr>
        <p:spPr>
          <a:xfrm rot="10800000">
            <a:off x="6084168" y="764704"/>
            <a:ext cx="576064" cy="769441"/>
          </a:xfrm>
          <a:prstGeom prst="rect">
            <a:avLst/>
          </a:prstGeom>
        </p:spPr>
        <p:txBody>
          <a:bodyPr wrap="square">
            <a:spAutoFit/>
          </a:bodyPr>
          <a:lstStyle/>
          <a:p>
            <a:pPr>
              <a:spcBef>
                <a:spcPct val="50000"/>
              </a:spcBef>
            </a:pPr>
            <a:r>
              <a:rPr lang="en-GB" sz="4400" b="1" dirty="0">
                <a:solidFill>
                  <a:srgbClr val="FF3300"/>
                </a:solidFill>
              </a:rPr>
              <a:t>}</a:t>
            </a:r>
          </a:p>
        </p:txBody>
      </p:sp>
      <p:sp>
        <p:nvSpPr>
          <p:cNvPr id="26" name="TextBox 25"/>
          <p:cNvSpPr txBox="1"/>
          <p:nvPr/>
        </p:nvSpPr>
        <p:spPr>
          <a:xfrm>
            <a:off x="3203848" y="6093296"/>
            <a:ext cx="1368152" cy="369332"/>
          </a:xfrm>
          <a:prstGeom prst="rect">
            <a:avLst/>
          </a:prstGeom>
          <a:noFill/>
        </p:spPr>
        <p:txBody>
          <a:bodyPr wrap="square" rtlCol="0">
            <a:spAutoFit/>
          </a:bodyPr>
          <a:lstStyle/>
          <a:p>
            <a:r>
              <a:rPr lang="en-GB" dirty="0">
                <a:solidFill>
                  <a:srgbClr val="0066FF"/>
                </a:solidFill>
              </a:rPr>
              <a:t>Y deflation</a:t>
            </a:r>
          </a:p>
        </p:txBody>
      </p:sp>
      <p:sp>
        <p:nvSpPr>
          <p:cNvPr id="27" name="TextBox 26"/>
          <p:cNvSpPr txBox="1"/>
          <p:nvPr/>
        </p:nvSpPr>
        <p:spPr>
          <a:xfrm>
            <a:off x="7452320" y="6093296"/>
            <a:ext cx="1368152" cy="369332"/>
          </a:xfrm>
          <a:prstGeom prst="rect">
            <a:avLst/>
          </a:prstGeom>
          <a:noFill/>
        </p:spPr>
        <p:txBody>
          <a:bodyPr wrap="square" rtlCol="0">
            <a:spAutoFit/>
          </a:bodyPr>
          <a:lstStyle/>
          <a:p>
            <a:r>
              <a:rPr lang="en-GB" dirty="0">
                <a:solidFill>
                  <a:srgbClr val="FF3300"/>
                </a:solidFill>
              </a:rPr>
              <a:t>Y inflation</a:t>
            </a:r>
          </a:p>
        </p:txBody>
      </p:sp>
      <p:sp>
        <p:nvSpPr>
          <p:cNvPr id="28" name="Text Box 22"/>
          <p:cNvSpPr txBox="1">
            <a:spLocks noChangeArrowheads="1"/>
          </p:cNvSpPr>
          <p:nvPr/>
        </p:nvSpPr>
        <p:spPr bwMode="auto">
          <a:xfrm>
            <a:off x="7884368" y="0"/>
            <a:ext cx="864096" cy="369332"/>
          </a:xfrm>
          <a:prstGeom prst="rect">
            <a:avLst/>
          </a:prstGeom>
          <a:noFill/>
          <a:ln w="9525">
            <a:noFill/>
            <a:miter lim="800000"/>
            <a:headEnd/>
            <a:tailEnd/>
          </a:ln>
        </p:spPr>
        <p:txBody>
          <a:bodyPr wrap="square">
            <a:spAutoFit/>
          </a:bodyPr>
          <a:lstStyle/>
          <a:p>
            <a:pPr>
              <a:spcBef>
                <a:spcPct val="50000"/>
              </a:spcBef>
            </a:pPr>
            <a:r>
              <a:rPr lang="en-GB" b="1" dirty="0">
                <a:solidFill>
                  <a:srgbClr val="FF3300"/>
                </a:solidFill>
              </a:rPr>
              <a:t>AE 2</a:t>
            </a:r>
          </a:p>
        </p:txBody>
      </p:sp>
      <p:sp>
        <p:nvSpPr>
          <p:cNvPr id="29" name="TextBox 28"/>
          <p:cNvSpPr txBox="1"/>
          <p:nvPr/>
        </p:nvSpPr>
        <p:spPr>
          <a:xfrm>
            <a:off x="5868144" y="6083062"/>
            <a:ext cx="1584176" cy="369332"/>
          </a:xfrm>
          <a:prstGeom prst="rect">
            <a:avLst/>
          </a:prstGeom>
          <a:noFill/>
        </p:spPr>
        <p:txBody>
          <a:bodyPr wrap="square" rtlCol="0">
            <a:spAutoFit/>
          </a:bodyPr>
          <a:lstStyle/>
          <a:p>
            <a:r>
              <a:rPr lang="en-GB" b="1" dirty="0">
                <a:solidFill>
                  <a:srgbClr val="00B050"/>
                </a:solidFill>
              </a:rPr>
              <a:t>Y optimal</a:t>
            </a:r>
          </a:p>
        </p:txBody>
      </p:sp>
      <p:sp>
        <p:nvSpPr>
          <p:cNvPr id="31" name="Right Brace 30"/>
          <p:cNvSpPr/>
          <p:nvPr/>
        </p:nvSpPr>
        <p:spPr>
          <a:xfrm rot="16200000">
            <a:off x="4824028" y="4257092"/>
            <a:ext cx="792088" cy="2736304"/>
          </a:xfrm>
          <a:prstGeom prst="rightBrace">
            <a:avLst/>
          </a:prstGeom>
          <a:ln w="317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p:cNvSpPr txBox="1"/>
          <p:nvPr/>
        </p:nvSpPr>
        <p:spPr>
          <a:xfrm>
            <a:off x="3851920" y="4797152"/>
            <a:ext cx="2736304" cy="369332"/>
          </a:xfrm>
          <a:prstGeom prst="rect">
            <a:avLst/>
          </a:prstGeom>
          <a:noFill/>
        </p:spPr>
        <p:txBody>
          <a:bodyPr wrap="square" rtlCol="0">
            <a:spAutoFit/>
          </a:bodyPr>
          <a:lstStyle/>
          <a:p>
            <a:r>
              <a:rPr lang="en-GB" b="1" dirty="0">
                <a:solidFill>
                  <a:srgbClr val="0000FF"/>
                </a:solidFill>
              </a:rPr>
              <a:t>Output</a:t>
            </a:r>
            <a:r>
              <a:rPr lang="en-GB" dirty="0">
                <a:solidFill>
                  <a:srgbClr val="0000FF"/>
                </a:solidFill>
              </a:rPr>
              <a:t> (recessionary) </a:t>
            </a:r>
            <a:r>
              <a:rPr lang="en-GB" b="1" dirty="0">
                <a:solidFill>
                  <a:srgbClr val="0000FF"/>
                </a:solidFill>
              </a:rPr>
              <a:t>Gap</a:t>
            </a:r>
          </a:p>
        </p:txBody>
      </p:sp>
      <p:sp>
        <p:nvSpPr>
          <p:cNvPr id="30" name="Text Box 8"/>
          <p:cNvSpPr txBox="1">
            <a:spLocks noChangeArrowheads="1"/>
          </p:cNvSpPr>
          <p:nvPr/>
        </p:nvSpPr>
        <p:spPr bwMode="auto">
          <a:xfrm rot="16200000">
            <a:off x="-1609110" y="3316565"/>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8195"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8196" name="Line 4"/>
          <p:cNvSpPr>
            <a:spLocks noChangeShapeType="1"/>
          </p:cNvSpPr>
          <p:nvPr/>
        </p:nvSpPr>
        <p:spPr bwMode="auto">
          <a:xfrm flipV="1">
            <a:off x="1475656" y="1700808"/>
            <a:ext cx="6480720" cy="3384674"/>
          </a:xfrm>
          <a:prstGeom prst="line">
            <a:avLst/>
          </a:prstGeom>
          <a:noFill/>
          <a:ln w="31750">
            <a:solidFill>
              <a:srgbClr val="0066FF"/>
            </a:solidFill>
            <a:round/>
            <a:headEnd/>
            <a:tailEnd/>
          </a:ln>
        </p:spPr>
        <p:txBody>
          <a:bodyPr/>
          <a:lstStyle/>
          <a:p>
            <a:endParaRPr lang="en-GB"/>
          </a:p>
        </p:txBody>
      </p:sp>
      <p:sp>
        <p:nvSpPr>
          <p:cNvPr id="8197" name="Text Box 5"/>
          <p:cNvSpPr txBox="1">
            <a:spLocks noChangeArrowheads="1"/>
          </p:cNvSpPr>
          <p:nvPr/>
        </p:nvSpPr>
        <p:spPr bwMode="auto">
          <a:xfrm>
            <a:off x="7552778" y="6093296"/>
            <a:ext cx="1814020" cy="646331"/>
          </a:xfrm>
          <a:prstGeom prst="rect">
            <a:avLst/>
          </a:prstGeom>
          <a:noFill/>
          <a:ln w="9525">
            <a:noFill/>
            <a:miter lim="800000"/>
            <a:headEnd/>
            <a:tailEnd/>
          </a:ln>
        </p:spPr>
        <p:txBody>
          <a:bodyPr wrap="square">
            <a:spAutoFit/>
          </a:bodyPr>
          <a:lstStyle/>
          <a:p>
            <a:pPr>
              <a:spcBef>
                <a:spcPct val="50000"/>
              </a:spcBef>
            </a:pPr>
            <a:r>
              <a:rPr lang="en-GB" dirty="0">
                <a:solidFill>
                  <a:srgbClr val="0066FF"/>
                </a:solidFill>
              </a:rPr>
              <a:t>Real Income (real GDP) [£]</a:t>
            </a:r>
          </a:p>
        </p:txBody>
      </p:sp>
      <p:sp>
        <p:nvSpPr>
          <p:cNvPr id="8199" name="Text Box 9"/>
          <p:cNvSpPr txBox="1">
            <a:spLocks noChangeArrowheads="1"/>
          </p:cNvSpPr>
          <p:nvPr/>
        </p:nvSpPr>
        <p:spPr bwMode="auto">
          <a:xfrm>
            <a:off x="6876256" y="1628800"/>
            <a:ext cx="2016224"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Deflationary gap </a:t>
            </a:r>
          </a:p>
        </p:txBody>
      </p:sp>
      <p:sp>
        <p:nvSpPr>
          <p:cNvPr id="8202" name="Line 19"/>
          <p:cNvSpPr>
            <a:spLocks noChangeShapeType="1"/>
          </p:cNvSpPr>
          <p:nvPr/>
        </p:nvSpPr>
        <p:spPr bwMode="auto">
          <a:xfrm flipV="1">
            <a:off x="1547665" y="1052736"/>
            <a:ext cx="5616624" cy="2952626"/>
          </a:xfrm>
          <a:prstGeom prst="line">
            <a:avLst/>
          </a:prstGeom>
          <a:noFill/>
          <a:ln w="38100">
            <a:solidFill>
              <a:srgbClr val="00B050"/>
            </a:solidFill>
            <a:round/>
            <a:headEnd/>
            <a:tailEnd/>
          </a:ln>
        </p:spPr>
        <p:txBody>
          <a:bodyPr/>
          <a:lstStyle/>
          <a:p>
            <a:endParaRPr lang="en-GB"/>
          </a:p>
        </p:txBody>
      </p:sp>
      <p:sp>
        <p:nvSpPr>
          <p:cNvPr id="8205" name="Text Box 22"/>
          <p:cNvSpPr txBox="1">
            <a:spLocks noChangeArrowheads="1"/>
          </p:cNvSpPr>
          <p:nvPr/>
        </p:nvSpPr>
        <p:spPr bwMode="auto">
          <a:xfrm>
            <a:off x="7236296" y="836712"/>
            <a:ext cx="1800200" cy="646331"/>
          </a:xfrm>
          <a:prstGeom prst="rect">
            <a:avLst/>
          </a:prstGeom>
          <a:noFill/>
          <a:ln w="9525">
            <a:noFill/>
            <a:miter lim="800000"/>
            <a:headEnd/>
            <a:tailEnd/>
          </a:ln>
        </p:spPr>
        <p:txBody>
          <a:bodyPr wrap="square">
            <a:spAutoFit/>
          </a:bodyPr>
          <a:lstStyle/>
          <a:p>
            <a:pPr>
              <a:spcBef>
                <a:spcPct val="50000"/>
              </a:spcBef>
            </a:pPr>
            <a:r>
              <a:rPr lang="en-GB" b="1" dirty="0">
                <a:solidFill>
                  <a:srgbClr val="00B050"/>
                </a:solidFill>
              </a:rPr>
              <a:t>AD 1 (Equilibrium)</a:t>
            </a:r>
          </a:p>
        </p:txBody>
      </p:sp>
      <p:sp>
        <p:nvSpPr>
          <p:cNvPr id="8206" name="Line 23"/>
          <p:cNvSpPr>
            <a:spLocks noChangeShapeType="1"/>
          </p:cNvSpPr>
          <p:nvPr/>
        </p:nvSpPr>
        <p:spPr bwMode="auto">
          <a:xfrm flipV="1">
            <a:off x="1476375" y="260350"/>
            <a:ext cx="6264275" cy="5761038"/>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8207" name="Line 24"/>
          <p:cNvSpPr>
            <a:spLocks noChangeShapeType="1"/>
          </p:cNvSpPr>
          <p:nvPr/>
        </p:nvSpPr>
        <p:spPr bwMode="auto">
          <a:xfrm>
            <a:off x="1835150" y="5734050"/>
            <a:ext cx="144463" cy="215900"/>
          </a:xfrm>
          <a:prstGeom prst="line">
            <a:avLst/>
          </a:prstGeom>
          <a:noFill/>
          <a:ln w="19050">
            <a:solidFill>
              <a:srgbClr val="0066FF"/>
            </a:solidFill>
            <a:round/>
            <a:headEnd type="triangle" w="med" len="med"/>
            <a:tailEnd type="triangle" w="med" len="med"/>
          </a:ln>
        </p:spPr>
        <p:txBody>
          <a:bodyPr/>
          <a:lstStyle/>
          <a:p>
            <a:endParaRPr lang="en-GB"/>
          </a:p>
        </p:txBody>
      </p:sp>
      <p:sp>
        <p:nvSpPr>
          <p:cNvPr id="8208" name="Text Box 25"/>
          <p:cNvSpPr txBox="1">
            <a:spLocks noChangeArrowheads="1"/>
          </p:cNvSpPr>
          <p:nvPr/>
        </p:nvSpPr>
        <p:spPr bwMode="auto">
          <a:xfrm>
            <a:off x="1908175" y="5589588"/>
            <a:ext cx="4608041"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 Income (45 degree line)</a:t>
            </a:r>
          </a:p>
        </p:txBody>
      </p:sp>
      <p:sp>
        <p:nvSpPr>
          <p:cNvPr id="8209" name="Line 26"/>
          <p:cNvSpPr>
            <a:spLocks noChangeShapeType="1"/>
          </p:cNvSpPr>
          <p:nvPr/>
        </p:nvSpPr>
        <p:spPr bwMode="auto">
          <a:xfrm>
            <a:off x="6588224" y="404664"/>
            <a:ext cx="0" cy="5615930"/>
          </a:xfrm>
          <a:prstGeom prst="line">
            <a:avLst/>
          </a:prstGeom>
          <a:ln w="53975">
            <a:solidFill>
              <a:srgbClr val="92D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0" name="Text Box 10"/>
          <p:cNvSpPr txBox="1">
            <a:spLocks noChangeArrowheads="1"/>
          </p:cNvSpPr>
          <p:nvPr/>
        </p:nvSpPr>
        <p:spPr bwMode="auto">
          <a:xfrm>
            <a:off x="6444208" y="980728"/>
            <a:ext cx="1152128" cy="1569660"/>
          </a:xfrm>
          <a:prstGeom prst="rect">
            <a:avLst/>
          </a:prstGeom>
          <a:noFill/>
          <a:ln w="9525">
            <a:noFill/>
            <a:miter lim="800000"/>
            <a:headEnd/>
            <a:tailEnd/>
          </a:ln>
        </p:spPr>
        <p:txBody>
          <a:bodyPr wrap="square">
            <a:spAutoFit/>
          </a:bodyPr>
          <a:lstStyle/>
          <a:p>
            <a:pPr>
              <a:spcBef>
                <a:spcPct val="50000"/>
              </a:spcBef>
            </a:pPr>
            <a:r>
              <a:rPr lang="en-GB" sz="9600" dirty="0">
                <a:solidFill>
                  <a:srgbClr val="0066FF"/>
                </a:solidFill>
              </a:rPr>
              <a:t>}</a:t>
            </a:r>
          </a:p>
        </p:txBody>
      </p:sp>
      <p:sp>
        <p:nvSpPr>
          <p:cNvPr id="22" name="Line 26"/>
          <p:cNvSpPr>
            <a:spLocks noChangeShapeType="1"/>
          </p:cNvSpPr>
          <p:nvPr/>
        </p:nvSpPr>
        <p:spPr bwMode="auto">
          <a:xfrm>
            <a:off x="3851920" y="2780928"/>
            <a:ext cx="0" cy="3239666"/>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3" name="Text Box 22"/>
          <p:cNvSpPr txBox="1">
            <a:spLocks noChangeArrowheads="1"/>
          </p:cNvSpPr>
          <p:nvPr/>
        </p:nvSpPr>
        <p:spPr bwMode="auto">
          <a:xfrm>
            <a:off x="6948264" y="2060848"/>
            <a:ext cx="864096"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AD 0</a:t>
            </a:r>
          </a:p>
        </p:txBody>
      </p:sp>
      <p:sp>
        <p:nvSpPr>
          <p:cNvPr id="26" name="TextBox 25"/>
          <p:cNvSpPr txBox="1"/>
          <p:nvPr/>
        </p:nvSpPr>
        <p:spPr>
          <a:xfrm>
            <a:off x="3203848" y="6093296"/>
            <a:ext cx="1368152" cy="369332"/>
          </a:xfrm>
          <a:prstGeom prst="rect">
            <a:avLst/>
          </a:prstGeom>
          <a:noFill/>
        </p:spPr>
        <p:txBody>
          <a:bodyPr wrap="square" rtlCol="0">
            <a:spAutoFit/>
          </a:bodyPr>
          <a:lstStyle/>
          <a:p>
            <a:r>
              <a:rPr lang="en-GB" dirty="0">
                <a:solidFill>
                  <a:srgbClr val="0066FF"/>
                </a:solidFill>
              </a:rPr>
              <a:t>Y deflation</a:t>
            </a:r>
          </a:p>
        </p:txBody>
      </p:sp>
      <p:sp>
        <p:nvSpPr>
          <p:cNvPr id="29" name="TextBox 28"/>
          <p:cNvSpPr txBox="1"/>
          <p:nvPr/>
        </p:nvSpPr>
        <p:spPr>
          <a:xfrm>
            <a:off x="5940152" y="6093296"/>
            <a:ext cx="1800498" cy="646331"/>
          </a:xfrm>
          <a:prstGeom prst="rect">
            <a:avLst/>
          </a:prstGeom>
          <a:noFill/>
        </p:spPr>
        <p:txBody>
          <a:bodyPr wrap="square" rtlCol="0">
            <a:spAutoFit/>
          </a:bodyPr>
          <a:lstStyle/>
          <a:p>
            <a:r>
              <a:rPr lang="en-GB" b="1" dirty="0">
                <a:solidFill>
                  <a:srgbClr val="00B050"/>
                </a:solidFill>
              </a:rPr>
              <a:t>Y full employment</a:t>
            </a:r>
          </a:p>
        </p:txBody>
      </p:sp>
      <p:sp>
        <p:nvSpPr>
          <p:cNvPr id="31" name="Right Brace 30"/>
          <p:cNvSpPr/>
          <p:nvPr/>
        </p:nvSpPr>
        <p:spPr>
          <a:xfrm rot="16200000">
            <a:off x="4824028" y="4257092"/>
            <a:ext cx="792088" cy="2736304"/>
          </a:xfrm>
          <a:prstGeom prst="rightBrace">
            <a:avLst/>
          </a:prstGeom>
          <a:ln w="317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p:cNvSpPr txBox="1"/>
          <p:nvPr/>
        </p:nvSpPr>
        <p:spPr>
          <a:xfrm>
            <a:off x="3851920" y="4797152"/>
            <a:ext cx="2736304" cy="369332"/>
          </a:xfrm>
          <a:prstGeom prst="rect">
            <a:avLst/>
          </a:prstGeom>
          <a:noFill/>
        </p:spPr>
        <p:txBody>
          <a:bodyPr wrap="square" rtlCol="0">
            <a:spAutoFit/>
          </a:bodyPr>
          <a:lstStyle/>
          <a:p>
            <a:r>
              <a:rPr lang="en-GB" b="1" dirty="0">
                <a:solidFill>
                  <a:srgbClr val="0000FF"/>
                </a:solidFill>
              </a:rPr>
              <a:t>Output</a:t>
            </a:r>
            <a:r>
              <a:rPr lang="en-GB" dirty="0">
                <a:solidFill>
                  <a:srgbClr val="0000FF"/>
                </a:solidFill>
              </a:rPr>
              <a:t> (recessionary) </a:t>
            </a:r>
            <a:r>
              <a:rPr lang="en-GB" b="1" dirty="0">
                <a:solidFill>
                  <a:srgbClr val="0000FF"/>
                </a:solidFill>
              </a:rPr>
              <a:t>Gap</a:t>
            </a:r>
          </a:p>
        </p:txBody>
      </p:sp>
      <p:sp>
        <p:nvSpPr>
          <p:cNvPr id="30" name="Line 26"/>
          <p:cNvSpPr>
            <a:spLocks noChangeShapeType="1"/>
          </p:cNvSpPr>
          <p:nvPr/>
        </p:nvSpPr>
        <p:spPr bwMode="auto">
          <a:xfrm flipV="1">
            <a:off x="1475656" y="1412776"/>
            <a:ext cx="5112568" cy="72008"/>
          </a:xfrm>
          <a:prstGeom prst="line">
            <a:avLst/>
          </a:prstGeom>
          <a:ln w="53975">
            <a:solidFill>
              <a:srgbClr val="92D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33" name="Line 26"/>
          <p:cNvSpPr>
            <a:spLocks noChangeShapeType="1"/>
          </p:cNvSpPr>
          <p:nvPr/>
        </p:nvSpPr>
        <p:spPr bwMode="auto">
          <a:xfrm flipV="1">
            <a:off x="1475656" y="2420888"/>
            <a:ext cx="5112568" cy="72008"/>
          </a:xfrm>
          <a:prstGeom prst="line">
            <a:avLst/>
          </a:prstGeom>
          <a:ln w="53975">
            <a:solidFill>
              <a:srgbClr val="92D050"/>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latin typeface="+mn-lt"/>
            </a:endParaRPr>
          </a:p>
        </p:txBody>
      </p:sp>
      <p:sp>
        <p:nvSpPr>
          <p:cNvPr id="24" name="Text Box 8"/>
          <p:cNvSpPr txBox="1">
            <a:spLocks noChangeArrowheads="1"/>
          </p:cNvSpPr>
          <p:nvPr/>
        </p:nvSpPr>
        <p:spPr bwMode="auto">
          <a:xfrm rot="16200000">
            <a:off x="-1609110" y="3316565"/>
            <a:ext cx="4975695"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Expenditure, withdrawals and injections (£)</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9219"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9220" name="Text Box 5"/>
          <p:cNvSpPr txBox="1">
            <a:spLocks noChangeArrowheads="1"/>
          </p:cNvSpPr>
          <p:nvPr/>
        </p:nvSpPr>
        <p:spPr bwMode="auto">
          <a:xfrm>
            <a:off x="827584" y="6078538"/>
            <a:ext cx="2051720"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9221" name="Text Box 6"/>
          <p:cNvSpPr txBox="1">
            <a:spLocks noChangeArrowheads="1"/>
          </p:cNvSpPr>
          <p:nvPr/>
        </p:nvSpPr>
        <p:spPr bwMode="auto">
          <a:xfrm>
            <a:off x="179388" y="620713"/>
            <a:ext cx="1512887" cy="366712"/>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Price Level</a:t>
            </a:r>
          </a:p>
        </p:txBody>
      </p:sp>
      <p:sp>
        <p:nvSpPr>
          <p:cNvPr id="9222" name="Line 12"/>
          <p:cNvSpPr>
            <a:spLocks noChangeShapeType="1"/>
          </p:cNvSpPr>
          <p:nvPr/>
        </p:nvSpPr>
        <p:spPr bwMode="auto">
          <a:xfrm>
            <a:off x="2555875" y="836613"/>
            <a:ext cx="5545138" cy="4392612"/>
          </a:xfrm>
          <a:prstGeom prst="line">
            <a:avLst/>
          </a:prstGeom>
          <a:noFill/>
          <a:ln w="44450">
            <a:solidFill>
              <a:srgbClr val="0066FF"/>
            </a:solidFill>
            <a:round/>
            <a:headEnd/>
            <a:tailEnd/>
          </a:ln>
        </p:spPr>
        <p:txBody>
          <a:bodyPr/>
          <a:lstStyle/>
          <a:p>
            <a:endParaRPr lang="en-GB"/>
          </a:p>
        </p:txBody>
      </p:sp>
      <p:sp>
        <p:nvSpPr>
          <p:cNvPr id="9223" name="Line 17"/>
          <p:cNvSpPr>
            <a:spLocks noChangeShapeType="1"/>
          </p:cNvSpPr>
          <p:nvPr/>
        </p:nvSpPr>
        <p:spPr bwMode="auto">
          <a:xfrm>
            <a:off x="6804025" y="1125538"/>
            <a:ext cx="0" cy="4895850"/>
          </a:xfrm>
          <a:prstGeom prst="line">
            <a:avLst/>
          </a:prstGeom>
          <a:noFill/>
          <a:ln w="9525">
            <a:solidFill>
              <a:schemeClr val="tx1"/>
            </a:solidFill>
            <a:prstDash val="lgDash"/>
            <a:round/>
            <a:headEnd/>
            <a:tailEnd/>
          </a:ln>
        </p:spPr>
        <p:txBody>
          <a:bodyPr/>
          <a:lstStyle/>
          <a:p>
            <a:endParaRPr lang="en-GB"/>
          </a:p>
        </p:txBody>
      </p:sp>
      <p:sp>
        <p:nvSpPr>
          <p:cNvPr id="9224" name="Text Box 18"/>
          <p:cNvSpPr txBox="1">
            <a:spLocks noChangeArrowheads="1"/>
          </p:cNvSpPr>
          <p:nvPr/>
        </p:nvSpPr>
        <p:spPr bwMode="auto">
          <a:xfrm>
            <a:off x="5572124" y="6072188"/>
            <a:ext cx="2888307"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Y2 - Full employment level of national income</a:t>
            </a:r>
          </a:p>
        </p:txBody>
      </p:sp>
      <p:sp>
        <p:nvSpPr>
          <p:cNvPr id="9225" name="Line 19"/>
          <p:cNvSpPr>
            <a:spLocks noChangeShapeType="1"/>
          </p:cNvSpPr>
          <p:nvPr/>
        </p:nvSpPr>
        <p:spPr bwMode="auto">
          <a:xfrm>
            <a:off x="1476375" y="4221163"/>
            <a:ext cx="5327650" cy="0"/>
          </a:xfrm>
          <a:prstGeom prst="line">
            <a:avLst/>
          </a:prstGeom>
          <a:noFill/>
          <a:ln w="57150">
            <a:solidFill>
              <a:schemeClr val="tx1"/>
            </a:solidFill>
            <a:round/>
            <a:headEnd/>
            <a:tailEnd/>
          </a:ln>
        </p:spPr>
        <p:txBody>
          <a:bodyPr/>
          <a:lstStyle/>
          <a:p>
            <a:endParaRPr lang="en-GB"/>
          </a:p>
        </p:txBody>
      </p:sp>
      <p:sp>
        <p:nvSpPr>
          <p:cNvPr id="9226" name="Line 20"/>
          <p:cNvSpPr>
            <a:spLocks noChangeShapeType="1"/>
          </p:cNvSpPr>
          <p:nvPr/>
        </p:nvSpPr>
        <p:spPr bwMode="auto">
          <a:xfrm flipV="1">
            <a:off x="6804025" y="549275"/>
            <a:ext cx="0" cy="3671888"/>
          </a:xfrm>
          <a:prstGeom prst="line">
            <a:avLst/>
          </a:prstGeom>
          <a:noFill/>
          <a:ln w="57150">
            <a:solidFill>
              <a:schemeClr val="tx1"/>
            </a:solidFill>
            <a:round/>
            <a:headEnd/>
            <a:tailEnd/>
          </a:ln>
        </p:spPr>
        <p:txBody>
          <a:bodyPr/>
          <a:lstStyle/>
          <a:p>
            <a:endParaRPr lang="en-GB"/>
          </a:p>
        </p:txBody>
      </p:sp>
      <p:sp>
        <p:nvSpPr>
          <p:cNvPr id="9227" name="Text Box 21"/>
          <p:cNvSpPr txBox="1">
            <a:spLocks noChangeArrowheads="1"/>
          </p:cNvSpPr>
          <p:nvPr/>
        </p:nvSpPr>
        <p:spPr bwMode="auto">
          <a:xfrm>
            <a:off x="4067175" y="260350"/>
            <a:ext cx="2736850" cy="366713"/>
          </a:xfrm>
          <a:prstGeom prst="rect">
            <a:avLst/>
          </a:prstGeom>
          <a:noFill/>
          <a:ln w="9525">
            <a:noFill/>
            <a:miter lim="800000"/>
            <a:headEnd/>
            <a:tailEnd/>
          </a:ln>
        </p:spPr>
        <p:txBody>
          <a:bodyPr>
            <a:spAutoFit/>
          </a:bodyPr>
          <a:lstStyle/>
          <a:p>
            <a:pPr>
              <a:spcBef>
                <a:spcPct val="50000"/>
              </a:spcBef>
            </a:pPr>
            <a:r>
              <a:rPr lang="en-GB"/>
              <a:t>Aggregate Supply Curve</a:t>
            </a:r>
          </a:p>
        </p:txBody>
      </p:sp>
      <p:sp>
        <p:nvSpPr>
          <p:cNvPr id="9228" name="Text Box 22"/>
          <p:cNvSpPr txBox="1">
            <a:spLocks noChangeArrowheads="1"/>
          </p:cNvSpPr>
          <p:nvPr/>
        </p:nvSpPr>
        <p:spPr bwMode="auto">
          <a:xfrm>
            <a:off x="7308304" y="4149080"/>
            <a:ext cx="1656184"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sp>
        <p:nvSpPr>
          <p:cNvPr id="9229" name="Line 12"/>
          <p:cNvSpPr>
            <a:spLocks noChangeShapeType="1"/>
          </p:cNvSpPr>
          <p:nvPr/>
        </p:nvSpPr>
        <p:spPr bwMode="auto">
          <a:xfrm>
            <a:off x="1500188" y="1571625"/>
            <a:ext cx="5545137" cy="4392613"/>
          </a:xfrm>
          <a:prstGeom prst="line">
            <a:avLst/>
          </a:prstGeom>
          <a:noFill/>
          <a:ln w="38100">
            <a:solidFill>
              <a:srgbClr val="FF0000"/>
            </a:solidFill>
            <a:round/>
            <a:headEnd/>
            <a:tailEnd/>
          </a:ln>
        </p:spPr>
        <p:txBody>
          <a:bodyPr/>
          <a:lstStyle/>
          <a:p>
            <a:endParaRPr lang="en-GB"/>
          </a:p>
        </p:txBody>
      </p:sp>
      <p:sp>
        <p:nvSpPr>
          <p:cNvPr id="9230" name="Text Box 22"/>
          <p:cNvSpPr txBox="1">
            <a:spLocks noChangeArrowheads="1"/>
          </p:cNvSpPr>
          <p:nvPr/>
        </p:nvSpPr>
        <p:spPr bwMode="auto">
          <a:xfrm>
            <a:off x="5004048" y="5157192"/>
            <a:ext cx="2952328" cy="369332"/>
          </a:xfrm>
          <a:prstGeom prst="rect">
            <a:avLst/>
          </a:prstGeom>
          <a:noFill/>
          <a:ln w="9525">
            <a:noFill/>
            <a:miter lim="800000"/>
            <a:headEnd/>
            <a:tailEnd/>
          </a:ln>
        </p:spPr>
        <p:txBody>
          <a:bodyPr wrap="square">
            <a:spAutoFit/>
          </a:bodyPr>
          <a:lstStyle/>
          <a:p>
            <a:pPr>
              <a:spcBef>
                <a:spcPct val="50000"/>
              </a:spcBef>
            </a:pPr>
            <a:r>
              <a:rPr lang="en-GB" dirty="0">
                <a:solidFill>
                  <a:srgbClr val="FF0000"/>
                </a:solidFill>
              </a:rPr>
              <a:t>Initial Aggregate Demand</a:t>
            </a:r>
          </a:p>
        </p:txBody>
      </p:sp>
      <p:cxnSp>
        <p:nvCxnSpPr>
          <p:cNvPr id="18" name="Straight Connector 17"/>
          <p:cNvCxnSpPr/>
          <p:nvPr/>
        </p:nvCxnSpPr>
        <p:spPr>
          <a:xfrm rot="5400000">
            <a:off x="3965575" y="5108575"/>
            <a:ext cx="1785938" cy="1588"/>
          </a:xfrm>
          <a:prstGeom prst="line">
            <a:avLst/>
          </a:prstGeom>
          <a:ln w="34925">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9232" name="TextBox 18"/>
          <p:cNvSpPr txBox="1">
            <a:spLocks noChangeArrowheads="1"/>
          </p:cNvSpPr>
          <p:nvPr/>
        </p:nvSpPr>
        <p:spPr bwMode="auto">
          <a:xfrm>
            <a:off x="3286125" y="6072188"/>
            <a:ext cx="2214563" cy="646112"/>
          </a:xfrm>
          <a:prstGeom prst="rect">
            <a:avLst/>
          </a:prstGeom>
          <a:noFill/>
          <a:ln w="9525">
            <a:noFill/>
            <a:miter lim="800000"/>
            <a:headEnd/>
            <a:tailEnd/>
          </a:ln>
        </p:spPr>
        <p:txBody>
          <a:bodyPr>
            <a:spAutoFit/>
          </a:bodyPr>
          <a:lstStyle/>
          <a:p>
            <a:r>
              <a:rPr lang="en-GB">
                <a:solidFill>
                  <a:srgbClr val="FF0000"/>
                </a:solidFill>
              </a:rPr>
              <a:t>Y1 – Unemployed Resources</a:t>
            </a:r>
          </a:p>
        </p:txBody>
      </p:sp>
      <p:cxnSp>
        <p:nvCxnSpPr>
          <p:cNvPr id="21" name="Straight Arrow Connector 20"/>
          <p:cNvCxnSpPr/>
          <p:nvPr/>
        </p:nvCxnSpPr>
        <p:spPr>
          <a:xfrm rot="5400000" flipH="1" flipV="1">
            <a:off x="3036094" y="1964532"/>
            <a:ext cx="857250" cy="78581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4393407" y="3036093"/>
            <a:ext cx="857250" cy="785813"/>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1476375" y="981075"/>
            <a:ext cx="0" cy="5040313"/>
          </a:xfrm>
          <a:prstGeom prst="line">
            <a:avLst/>
          </a:prstGeom>
          <a:noFill/>
          <a:ln w="63500">
            <a:solidFill>
              <a:srgbClr val="0000FF"/>
            </a:solidFill>
            <a:round/>
            <a:headEnd/>
            <a:tailEnd type="triangle" w="med" len="med"/>
          </a:ln>
        </p:spPr>
        <p:txBody>
          <a:bodyPr/>
          <a:lstStyle/>
          <a:p>
            <a:endParaRPr lang="en-GB"/>
          </a:p>
        </p:txBody>
      </p:sp>
      <p:sp>
        <p:nvSpPr>
          <p:cNvPr id="9219" name="Line 3"/>
          <p:cNvSpPr>
            <a:spLocks noChangeShapeType="1"/>
          </p:cNvSpPr>
          <p:nvPr/>
        </p:nvSpPr>
        <p:spPr bwMode="auto">
          <a:xfrm>
            <a:off x="1476375" y="6021388"/>
            <a:ext cx="6983413" cy="0"/>
          </a:xfrm>
          <a:prstGeom prst="line">
            <a:avLst/>
          </a:prstGeom>
          <a:noFill/>
          <a:ln w="63500">
            <a:solidFill>
              <a:srgbClr val="0000FF"/>
            </a:solidFill>
            <a:round/>
            <a:headEnd/>
            <a:tailEnd type="triangle" w="med" len="med"/>
          </a:ln>
        </p:spPr>
        <p:txBody>
          <a:bodyPr/>
          <a:lstStyle/>
          <a:p>
            <a:endParaRPr lang="en-GB"/>
          </a:p>
        </p:txBody>
      </p:sp>
      <p:sp>
        <p:nvSpPr>
          <p:cNvPr id="9220" name="Text Box 5"/>
          <p:cNvSpPr txBox="1">
            <a:spLocks noChangeArrowheads="1"/>
          </p:cNvSpPr>
          <p:nvPr/>
        </p:nvSpPr>
        <p:spPr bwMode="auto">
          <a:xfrm>
            <a:off x="1259632" y="6131468"/>
            <a:ext cx="3600400" cy="369332"/>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Real Income (real GDP) [£]</a:t>
            </a:r>
          </a:p>
        </p:txBody>
      </p:sp>
      <p:sp>
        <p:nvSpPr>
          <p:cNvPr id="9221" name="Text Box 6"/>
          <p:cNvSpPr txBox="1">
            <a:spLocks noChangeArrowheads="1"/>
          </p:cNvSpPr>
          <p:nvPr/>
        </p:nvSpPr>
        <p:spPr bwMode="auto">
          <a:xfrm>
            <a:off x="179388" y="620713"/>
            <a:ext cx="1512887" cy="366712"/>
          </a:xfrm>
          <a:prstGeom prst="rect">
            <a:avLst/>
          </a:prstGeom>
          <a:noFill/>
          <a:ln w="9525">
            <a:noFill/>
            <a:miter lim="800000"/>
            <a:headEnd/>
            <a:tailEnd/>
          </a:ln>
        </p:spPr>
        <p:txBody>
          <a:bodyPr>
            <a:spAutoFit/>
          </a:bodyPr>
          <a:lstStyle/>
          <a:p>
            <a:pPr>
              <a:spcBef>
                <a:spcPct val="50000"/>
              </a:spcBef>
            </a:pPr>
            <a:r>
              <a:rPr lang="en-GB" b="1" dirty="0">
                <a:solidFill>
                  <a:srgbClr val="0066FF"/>
                </a:solidFill>
              </a:rPr>
              <a:t>Price Level</a:t>
            </a:r>
          </a:p>
        </p:txBody>
      </p:sp>
      <p:sp>
        <p:nvSpPr>
          <p:cNvPr id="9222" name="Line 12"/>
          <p:cNvSpPr>
            <a:spLocks noChangeShapeType="1"/>
          </p:cNvSpPr>
          <p:nvPr/>
        </p:nvSpPr>
        <p:spPr bwMode="auto">
          <a:xfrm>
            <a:off x="2555875" y="836613"/>
            <a:ext cx="5545138" cy="4392612"/>
          </a:xfrm>
          <a:prstGeom prst="line">
            <a:avLst/>
          </a:prstGeom>
          <a:noFill/>
          <a:ln w="44450">
            <a:solidFill>
              <a:srgbClr val="0066FF"/>
            </a:solidFill>
            <a:round/>
            <a:headEnd/>
            <a:tailEnd/>
          </a:ln>
        </p:spPr>
        <p:txBody>
          <a:bodyPr/>
          <a:lstStyle/>
          <a:p>
            <a:endParaRPr lang="en-GB"/>
          </a:p>
        </p:txBody>
      </p:sp>
      <p:sp>
        <p:nvSpPr>
          <p:cNvPr id="9224" name="Text Box 18"/>
          <p:cNvSpPr txBox="1">
            <a:spLocks noChangeArrowheads="1"/>
          </p:cNvSpPr>
          <p:nvPr/>
        </p:nvSpPr>
        <p:spPr bwMode="auto">
          <a:xfrm>
            <a:off x="5572124" y="6072188"/>
            <a:ext cx="2888307"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Y2 - Full employment level of national income</a:t>
            </a:r>
          </a:p>
        </p:txBody>
      </p:sp>
      <p:sp>
        <p:nvSpPr>
          <p:cNvPr id="9225" name="Line 19"/>
          <p:cNvSpPr>
            <a:spLocks noChangeShapeType="1"/>
          </p:cNvSpPr>
          <p:nvPr/>
        </p:nvSpPr>
        <p:spPr bwMode="auto">
          <a:xfrm>
            <a:off x="1476375" y="4221163"/>
            <a:ext cx="5327650" cy="0"/>
          </a:xfrm>
          <a:prstGeom prst="line">
            <a:avLst/>
          </a:prstGeom>
          <a:noFill/>
          <a:ln w="57150">
            <a:solidFill>
              <a:schemeClr val="tx1"/>
            </a:solidFill>
            <a:round/>
            <a:headEnd/>
            <a:tailEnd/>
          </a:ln>
        </p:spPr>
        <p:txBody>
          <a:bodyPr/>
          <a:lstStyle/>
          <a:p>
            <a:endParaRPr lang="en-GB"/>
          </a:p>
        </p:txBody>
      </p:sp>
      <p:sp>
        <p:nvSpPr>
          <p:cNvPr id="9226" name="Line 20"/>
          <p:cNvSpPr>
            <a:spLocks noChangeShapeType="1"/>
          </p:cNvSpPr>
          <p:nvPr/>
        </p:nvSpPr>
        <p:spPr bwMode="auto">
          <a:xfrm flipV="1">
            <a:off x="6804025" y="549275"/>
            <a:ext cx="0" cy="3671888"/>
          </a:xfrm>
          <a:prstGeom prst="line">
            <a:avLst/>
          </a:prstGeom>
          <a:noFill/>
          <a:ln w="57150">
            <a:solidFill>
              <a:schemeClr val="tx1"/>
            </a:solidFill>
            <a:round/>
            <a:headEnd/>
            <a:tailEnd/>
          </a:ln>
        </p:spPr>
        <p:txBody>
          <a:bodyPr/>
          <a:lstStyle/>
          <a:p>
            <a:endParaRPr lang="en-GB"/>
          </a:p>
        </p:txBody>
      </p:sp>
      <p:sp>
        <p:nvSpPr>
          <p:cNvPr id="9227" name="Text Box 21"/>
          <p:cNvSpPr txBox="1">
            <a:spLocks noChangeArrowheads="1"/>
          </p:cNvSpPr>
          <p:nvPr/>
        </p:nvSpPr>
        <p:spPr bwMode="auto">
          <a:xfrm>
            <a:off x="6012160" y="188640"/>
            <a:ext cx="2736850" cy="366713"/>
          </a:xfrm>
          <a:prstGeom prst="rect">
            <a:avLst/>
          </a:prstGeom>
          <a:noFill/>
          <a:ln w="9525">
            <a:noFill/>
            <a:miter lim="800000"/>
            <a:headEnd/>
            <a:tailEnd/>
          </a:ln>
        </p:spPr>
        <p:txBody>
          <a:bodyPr>
            <a:spAutoFit/>
          </a:bodyPr>
          <a:lstStyle/>
          <a:p>
            <a:pPr>
              <a:spcBef>
                <a:spcPct val="50000"/>
              </a:spcBef>
            </a:pPr>
            <a:r>
              <a:rPr lang="en-GB" dirty="0"/>
              <a:t>Aggregate Supply Curve</a:t>
            </a:r>
          </a:p>
        </p:txBody>
      </p:sp>
      <p:sp>
        <p:nvSpPr>
          <p:cNvPr id="9228" name="Text Box 22"/>
          <p:cNvSpPr txBox="1">
            <a:spLocks noChangeArrowheads="1"/>
          </p:cNvSpPr>
          <p:nvPr/>
        </p:nvSpPr>
        <p:spPr bwMode="auto">
          <a:xfrm>
            <a:off x="2267744" y="1628800"/>
            <a:ext cx="1440160" cy="646331"/>
          </a:xfrm>
          <a:prstGeom prst="rect">
            <a:avLst/>
          </a:prstGeom>
          <a:noFill/>
          <a:ln w="9525">
            <a:noFill/>
            <a:miter lim="800000"/>
            <a:headEnd/>
            <a:tailEnd/>
          </a:ln>
        </p:spPr>
        <p:txBody>
          <a:bodyPr wrap="square">
            <a:spAutoFit/>
          </a:bodyPr>
          <a:lstStyle/>
          <a:p>
            <a:pPr>
              <a:spcBef>
                <a:spcPct val="50000"/>
              </a:spcBef>
            </a:pPr>
            <a:r>
              <a:rPr lang="en-GB" b="1" dirty="0">
                <a:solidFill>
                  <a:srgbClr val="0066FF"/>
                </a:solidFill>
              </a:rPr>
              <a:t>Aggregate Demand 2</a:t>
            </a:r>
          </a:p>
        </p:txBody>
      </p:sp>
      <p:sp>
        <p:nvSpPr>
          <p:cNvPr id="9229" name="Line 12"/>
          <p:cNvSpPr>
            <a:spLocks noChangeShapeType="1"/>
          </p:cNvSpPr>
          <p:nvPr/>
        </p:nvSpPr>
        <p:spPr bwMode="auto">
          <a:xfrm>
            <a:off x="3707904" y="188640"/>
            <a:ext cx="4825057" cy="3816549"/>
          </a:xfrm>
          <a:prstGeom prst="line">
            <a:avLst/>
          </a:prstGeom>
          <a:noFill/>
          <a:ln w="38100">
            <a:solidFill>
              <a:srgbClr val="FF0000"/>
            </a:solidFill>
            <a:round/>
            <a:headEnd/>
            <a:tailEnd/>
          </a:ln>
        </p:spPr>
        <p:txBody>
          <a:bodyPr/>
          <a:lstStyle/>
          <a:p>
            <a:endParaRPr lang="en-GB"/>
          </a:p>
        </p:txBody>
      </p:sp>
      <p:sp>
        <p:nvSpPr>
          <p:cNvPr id="9230" name="Text Box 22"/>
          <p:cNvSpPr txBox="1">
            <a:spLocks noChangeArrowheads="1"/>
          </p:cNvSpPr>
          <p:nvPr/>
        </p:nvSpPr>
        <p:spPr bwMode="auto">
          <a:xfrm>
            <a:off x="4355976" y="476672"/>
            <a:ext cx="2376264" cy="369332"/>
          </a:xfrm>
          <a:prstGeom prst="rect">
            <a:avLst/>
          </a:prstGeom>
          <a:noFill/>
          <a:ln w="9525">
            <a:noFill/>
            <a:miter lim="800000"/>
            <a:headEnd/>
            <a:tailEnd/>
          </a:ln>
        </p:spPr>
        <p:txBody>
          <a:bodyPr wrap="square">
            <a:spAutoFit/>
          </a:bodyPr>
          <a:lstStyle/>
          <a:p>
            <a:pPr>
              <a:spcBef>
                <a:spcPct val="50000"/>
              </a:spcBef>
            </a:pPr>
            <a:r>
              <a:rPr lang="en-GB" dirty="0">
                <a:solidFill>
                  <a:srgbClr val="FF0000"/>
                </a:solidFill>
              </a:rPr>
              <a:t>Aggregate Demand 3</a:t>
            </a:r>
          </a:p>
        </p:txBody>
      </p:sp>
      <p:cxnSp>
        <p:nvCxnSpPr>
          <p:cNvPr id="18" name="Straight Connector 17"/>
          <p:cNvCxnSpPr/>
          <p:nvPr/>
        </p:nvCxnSpPr>
        <p:spPr>
          <a:xfrm rot="5400000">
            <a:off x="5912073" y="5113263"/>
            <a:ext cx="1785938" cy="1588"/>
          </a:xfrm>
          <a:prstGeom prst="line">
            <a:avLst/>
          </a:prstGeom>
          <a:ln w="34925">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H="1" flipV="1">
            <a:off x="3888209" y="1088455"/>
            <a:ext cx="857250" cy="78581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5256362" y="2168574"/>
            <a:ext cx="857250" cy="785813"/>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9" name="Line 9"/>
          <p:cNvSpPr>
            <a:spLocks noChangeShapeType="1"/>
          </p:cNvSpPr>
          <p:nvPr/>
        </p:nvSpPr>
        <p:spPr bwMode="auto">
          <a:xfrm>
            <a:off x="1475656" y="2636912"/>
            <a:ext cx="6048375" cy="0"/>
          </a:xfrm>
          <a:prstGeom prst="line">
            <a:avLst/>
          </a:prstGeom>
          <a:ln w="53975">
            <a:solidFill>
              <a:srgbClr val="0066FF"/>
            </a:solidFill>
            <a:prstDash val="dash"/>
          </a:ln>
        </p:spPr>
        <p:style>
          <a:lnRef idx="1">
            <a:schemeClr val="accent1"/>
          </a:lnRef>
          <a:fillRef idx="0">
            <a:schemeClr val="accent1"/>
          </a:fillRef>
          <a:effectRef idx="0">
            <a:schemeClr val="accent1"/>
          </a:effectRef>
          <a:fontRef idx="minor">
            <a:schemeClr val="tx1"/>
          </a:fontRef>
        </p:style>
        <p:txBody>
          <a:bodyPr/>
          <a:lstStyle/>
          <a:p>
            <a:endParaRPr lang="en-GB"/>
          </a:p>
        </p:txBody>
      </p:sp>
      <p:sp>
        <p:nvSpPr>
          <p:cNvPr id="20" name="TextBox 19"/>
          <p:cNvSpPr txBox="1"/>
          <p:nvPr/>
        </p:nvSpPr>
        <p:spPr>
          <a:xfrm>
            <a:off x="827584" y="4005064"/>
            <a:ext cx="576064" cy="400110"/>
          </a:xfrm>
          <a:prstGeom prst="rect">
            <a:avLst/>
          </a:prstGeom>
          <a:noFill/>
        </p:spPr>
        <p:txBody>
          <a:bodyPr wrap="square" rtlCol="0">
            <a:spAutoFit/>
          </a:bodyPr>
          <a:lstStyle/>
          <a:p>
            <a:r>
              <a:rPr lang="en-GB" sz="2000" b="1" dirty="0">
                <a:solidFill>
                  <a:srgbClr val="0066FF"/>
                </a:solidFill>
              </a:rPr>
              <a:t>P2</a:t>
            </a:r>
          </a:p>
        </p:txBody>
      </p:sp>
      <p:sp>
        <p:nvSpPr>
          <p:cNvPr id="23" name="TextBox 22"/>
          <p:cNvSpPr txBox="1"/>
          <p:nvPr/>
        </p:nvSpPr>
        <p:spPr>
          <a:xfrm>
            <a:off x="899592" y="2492896"/>
            <a:ext cx="576064" cy="400110"/>
          </a:xfrm>
          <a:prstGeom prst="rect">
            <a:avLst/>
          </a:prstGeom>
          <a:noFill/>
        </p:spPr>
        <p:txBody>
          <a:bodyPr wrap="square" rtlCol="0">
            <a:spAutoFit/>
          </a:bodyPr>
          <a:lstStyle/>
          <a:p>
            <a:r>
              <a:rPr lang="en-GB" sz="2000" b="1" dirty="0">
                <a:solidFill>
                  <a:srgbClr val="FF0000"/>
                </a:solidFill>
              </a:rPr>
              <a:t>P3</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22790</TotalTime>
  <Words>4557</Words>
  <Application>Microsoft Office PowerPoint</Application>
  <PresentationFormat>On-screen Show (4:3)</PresentationFormat>
  <Paragraphs>1291</Paragraphs>
  <Slides>133</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133</vt:i4>
      </vt:variant>
    </vt:vector>
  </HeadingPairs>
  <TitlesOfParts>
    <vt:vector size="137" baseType="lpstr">
      <vt:lpstr>Arial</vt:lpstr>
      <vt:lpstr>Calibri</vt:lpstr>
      <vt:lpstr>Times New Roman</vt:lpstr>
      <vt:lpstr>Default Design</vt:lpstr>
      <vt:lpstr>PowerPoint Presentation</vt:lpstr>
      <vt:lpstr>PowerPoint Presentation</vt:lpstr>
      <vt:lpstr>Innovation Waves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Maurice Starkey</dc:creator>
  <cp:lastModifiedBy>Maurice Starkey</cp:lastModifiedBy>
  <cp:revision>1362</cp:revision>
  <dcterms:created xsi:type="dcterms:W3CDTF">2007-06-07T18:07:25Z</dcterms:created>
  <dcterms:modified xsi:type="dcterms:W3CDTF">2016-09-19T07:01:23Z</dcterms:modified>
</cp:coreProperties>
</file>